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7556500" cy="10693400"/>
  <p:notesSz cx="6858000" cy="9144000"/>
  <p:embeddedFontLst>
    <p:embeddedFont>
      <p:font typeface="Poppins Bold" charset="1" panose="00000800000000000000"/>
      <p:regular r:id="rId35"/>
    </p:embeddedFont>
    <p:embeddedFont>
      <p:font typeface="Poppins Medium" charset="1" panose="00000600000000000000"/>
      <p:regular r:id="rId36"/>
    </p:embeddedFont>
    <p:embeddedFont>
      <p:font typeface="Poppins" charset="1" panose="00000500000000000000"/>
      <p:regular r:id="rId37"/>
    </p:embeddedFont>
    <p:embeddedFont>
      <p:font typeface="Big Shoulders Display Bold" charset="1" panose="00000000000000000000"/>
      <p:regular r:id="rId38"/>
    </p:embeddedFont>
    <p:embeddedFont>
      <p:font typeface="Telegraf Bold" charset="1" panose="00000800000000000000"/>
      <p:regular r:id="rId39"/>
    </p:embeddedFont>
    <p:embeddedFont>
      <p:font typeface="Telegraf" charset="1" panose="00000500000000000000"/>
      <p:regular r:id="rId40"/>
    </p:embeddedFont>
    <p:embeddedFont>
      <p:font typeface="Canva Sans Bold" charset="1" panose="020B0803030501040103"/>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1.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41.fntdata"/><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7.fntdata"/><Relationship Id="rId40" Type="http://schemas.openxmlformats.org/officeDocument/2006/relationships/font" Target="fonts/font40.fntdata"/><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6.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3.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5.fntdata"/><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jpeg" Type="http://schemas.openxmlformats.org/officeDocument/2006/relationships/image"/><Relationship Id="rId8" Target="../media/image59.jpeg" Type="http://schemas.openxmlformats.org/officeDocument/2006/relationships/image"/><Relationship Id="rId9" Target="../media/image60.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56000" y="-756000"/>
            <a:ext cx="6048000" cy="7560000"/>
          </a:xfrm>
          <a:custGeom>
            <a:avLst/>
            <a:gdLst/>
            <a:ahLst/>
            <a:cxnLst/>
            <a:rect r="r" b="b" t="t" l="l"/>
            <a:pathLst>
              <a:path h="7560000" w="6048000">
                <a:moveTo>
                  <a:pt x="0" y="0"/>
                </a:moveTo>
                <a:lnTo>
                  <a:pt x="6048000" y="0"/>
                </a:lnTo>
                <a:lnTo>
                  <a:pt x="6048000" y="7560000"/>
                </a:lnTo>
                <a:lnTo>
                  <a:pt x="0" y="7560000"/>
                </a:lnTo>
                <a:lnTo>
                  <a:pt x="0" y="0"/>
                </a:lnTo>
                <a:close/>
              </a:path>
            </a:pathLst>
          </a:custGeom>
          <a:blipFill>
            <a:blip r:embed="rId2"/>
            <a:stretch>
              <a:fillRect l="-4661" t="0" r="-4661" b="0"/>
            </a:stretch>
          </a:blipFill>
        </p:spPr>
      </p:sp>
      <p:grpSp>
        <p:nvGrpSpPr>
          <p:cNvPr name="Group 3" id="3"/>
          <p:cNvGrpSpPr/>
          <p:nvPr/>
        </p:nvGrpSpPr>
        <p:grpSpPr>
          <a:xfrm rot="0">
            <a:off x="884026" y="871253"/>
            <a:ext cx="1927029" cy="2372953"/>
            <a:chOff x="0" y="0"/>
            <a:chExt cx="812800" cy="1000886"/>
          </a:xfrm>
        </p:grpSpPr>
        <p:sp>
          <p:nvSpPr>
            <p:cNvPr name="Freeform 4" id="4"/>
            <p:cNvSpPr/>
            <p:nvPr/>
          </p:nvSpPr>
          <p:spPr>
            <a:xfrm flipH="false" flipV="false" rot="0">
              <a:off x="0" y="0"/>
              <a:ext cx="812800" cy="1000886"/>
            </a:xfrm>
            <a:custGeom>
              <a:avLst/>
              <a:gdLst/>
              <a:ahLst/>
              <a:cxnLst/>
              <a:rect r="r" b="b" t="t" l="l"/>
              <a:pathLst>
                <a:path h="1000886" w="812800">
                  <a:moveTo>
                    <a:pt x="609600" y="0"/>
                  </a:moveTo>
                  <a:lnTo>
                    <a:pt x="0" y="0"/>
                  </a:lnTo>
                  <a:lnTo>
                    <a:pt x="203200" y="1000886"/>
                  </a:lnTo>
                  <a:lnTo>
                    <a:pt x="812800" y="1000886"/>
                  </a:lnTo>
                  <a:lnTo>
                    <a:pt x="609600" y="0"/>
                  </a:lnTo>
                  <a:close/>
                </a:path>
              </a:pathLst>
            </a:custGeom>
            <a:solidFill>
              <a:srgbClr val="001142"/>
            </a:solidFill>
          </p:spPr>
        </p:sp>
        <p:sp>
          <p:nvSpPr>
            <p:cNvPr name="TextBox 5" id="5"/>
            <p:cNvSpPr txBox="true"/>
            <p:nvPr/>
          </p:nvSpPr>
          <p:spPr>
            <a:xfrm>
              <a:off x="101600" y="-9525"/>
              <a:ext cx="609600" cy="1010411"/>
            </a:xfrm>
            <a:prstGeom prst="rect">
              <a:avLst/>
            </a:prstGeom>
          </p:spPr>
          <p:txBody>
            <a:bodyPr anchor="ctr" rtlCol="false" tIns="50800" lIns="50800" bIns="50800" rIns="50800"/>
            <a:lstStyle/>
            <a:p>
              <a:pPr algn="ctr">
                <a:lnSpc>
                  <a:spcPts val="1594"/>
                </a:lnSpc>
              </a:pPr>
            </a:p>
          </p:txBody>
        </p:sp>
      </p:grpSp>
      <p:sp>
        <p:nvSpPr>
          <p:cNvPr name="Freeform 6" id="6"/>
          <p:cNvSpPr/>
          <p:nvPr/>
        </p:nvSpPr>
        <p:spPr>
          <a:xfrm flipH="false" flipV="false" rot="-5400000">
            <a:off x="756000" y="4990476"/>
            <a:ext cx="6048000" cy="8553447"/>
          </a:xfrm>
          <a:custGeom>
            <a:avLst/>
            <a:gdLst/>
            <a:ahLst/>
            <a:cxnLst/>
            <a:rect r="r" b="b" t="t" l="l"/>
            <a:pathLst>
              <a:path h="8553447" w="6048000">
                <a:moveTo>
                  <a:pt x="0" y="0"/>
                </a:moveTo>
                <a:lnTo>
                  <a:pt x="6048000" y="0"/>
                </a:lnTo>
                <a:lnTo>
                  <a:pt x="6048000" y="8553447"/>
                </a:lnTo>
                <a:lnTo>
                  <a:pt x="0" y="8553447"/>
                </a:lnTo>
                <a:lnTo>
                  <a:pt x="0" y="0"/>
                </a:lnTo>
                <a:close/>
              </a:path>
            </a:pathLst>
          </a:custGeom>
          <a:blipFill>
            <a:blip r:embed="rId3"/>
            <a:stretch>
              <a:fillRect l="0" t="0" r="0" b="0"/>
            </a:stretch>
          </a:blipFill>
        </p:spPr>
      </p:sp>
      <p:grpSp>
        <p:nvGrpSpPr>
          <p:cNvPr name="Group 7" id="7"/>
          <p:cNvGrpSpPr/>
          <p:nvPr/>
        </p:nvGrpSpPr>
        <p:grpSpPr>
          <a:xfrm rot="0">
            <a:off x="5005302" y="-289952"/>
            <a:ext cx="2266608" cy="11248476"/>
            <a:chOff x="0" y="0"/>
            <a:chExt cx="812301" cy="4031200"/>
          </a:xfrm>
        </p:grpSpPr>
        <p:sp>
          <p:nvSpPr>
            <p:cNvPr name="Freeform 8" id="8"/>
            <p:cNvSpPr/>
            <p:nvPr/>
          </p:nvSpPr>
          <p:spPr>
            <a:xfrm flipH="false" flipV="false" rot="0">
              <a:off x="0" y="0"/>
              <a:ext cx="812301" cy="4031200"/>
            </a:xfrm>
            <a:custGeom>
              <a:avLst/>
              <a:gdLst/>
              <a:ahLst/>
              <a:cxnLst/>
              <a:rect r="r" b="b" t="t" l="l"/>
              <a:pathLst>
                <a:path h="4031200" w="812301">
                  <a:moveTo>
                    <a:pt x="126379" y="0"/>
                  </a:moveTo>
                  <a:lnTo>
                    <a:pt x="685922" y="0"/>
                  </a:lnTo>
                  <a:cubicBezTo>
                    <a:pt x="755719" y="0"/>
                    <a:pt x="812301" y="56582"/>
                    <a:pt x="812301" y="126379"/>
                  </a:cubicBezTo>
                  <a:lnTo>
                    <a:pt x="812301" y="3904821"/>
                  </a:lnTo>
                  <a:cubicBezTo>
                    <a:pt x="812301" y="3974618"/>
                    <a:pt x="755719" y="4031200"/>
                    <a:pt x="685922" y="4031200"/>
                  </a:cubicBezTo>
                  <a:lnTo>
                    <a:pt x="126379" y="4031200"/>
                  </a:lnTo>
                  <a:cubicBezTo>
                    <a:pt x="56582" y="4031200"/>
                    <a:pt x="0" y="3974618"/>
                    <a:pt x="0" y="3904821"/>
                  </a:cubicBezTo>
                  <a:lnTo>
                    <a:pt x="0" y="126379"/>
                  </a:lnTo>
                  <a:cubicBezTo>
                    <a:pt x="0" y="56582"/>
                    <a:pt x="56582" y="0"/>
                    <a:pt x="126379" y="0"/>
                  </a:cubicBezTo>
                  <a:close/>
                </a:path>
              </a:pathLst>
            </a:custGeom>
            <a:solidFill>
              <a:srgbClr val="001142"/>
            </a:solidFill>
          </p:spPr>
        </p:sp>
        <p:sp>
          <p:nvSpPr>
            <p:cNvPr name="TextBox 9" id="9"/>
            <p:cNvSpPr txBox="true"/>
            <p:nvPr/>
          </p:nvSpPr>
          <p:spPr>
            <a:xfrm>
              <a:off x="0" y="-9525"/>
              <a:ext cx="812301" cy="4040725"/>
            </a:xfrm>
            <a:prstGeom prst="rect">
              <a:avLst/>
            </a:prstGeom>
          </p:spPr>
          <p:txBody>
            <a:bodyPr anchor="ctr" rtlCol="false" tIns="50800" lIns="50800" bIns="50800" rIns="50800"/>
            <a:lstStyle/>
            <a:p>
              <a:pPr algn="ctr">
                <a:lnSpc>
                  <a:spcPts val="1594"/>
                </a:lnSpc>
              </a:pPr>
            </a:p>
          </p:txBody>
        </p:sp>
      </p:grpSp>
      <p:sp>
        <p:nvSpPr>
          <p:cNvPr name="Freeform 10" id="10"/>
          <p:cNvSpPr/>
          <p:nvPr/>
        </p:nvSpPr>
        <p:spPr>
          <a:xfrm flipH="false" flipV="true" rot="0">
            <a:off x="1112492" y="547980"/>
            <a:ext cx="7785619" cy="982800"/>
          </a:xfrm>
          <a:custGeom>
            <a:avLst/>
            <a:gdLst/>
            <a:ahLst/>
            <a:cxnLst/>
            <a:rect r="r" b="b" t="t" l="l"/>
            <a:pathLst>
              <a:path h="982800" w="7785619">
                <a:moveTo>
                  <a:pt x="0" y="982800"/>
                </a:moveTo>
                <a:lnTo>
                  <a:pt x="7785619" y="982800"/>
                </a:lnTo>
                <a:lnTo>
                  <a:pt x="7785619" y="0"/>
                </a:lnTo>
                <a:lnTo>
                  <a:pt x="0" y="0"/>
                </a:lnTo>
                <a:lnTo>
                  <a:pt x="0" y="982800"/>
                </a:lnTo>
                <a:close/>
              </a:path>
            </a:pathLst>
          </a:custGeom>
          <a:blipFill>
            <a:blip r:embed="rId4"/>
            <a:stretch>
              <a:fillRect l="0" t="-14365" r="0" b="-14365"/>
            </a:stretch>
          </a:blipFill>
        </p:spPr>
      </p:sp>
      <p:grpSp>
        <p:nvGrpSpPr>
          <p:cNvPr name="Group 11" id="11"/>
          <p:cNvGrpSpPr/>
          <p:nvPr/>
        </p:nvGrpSpPr>
        <p:grpSpPr>
          <a:xfrm rot="0">
            <a:off x="269703" y="4096278"/>
            <a:ext cx="5041658" cy="3108989"/>
            <a:chOff x="0" y="0"/>
            <a:chExt cx="406400" cy="250611"/>
          </a:xfrm>
        </p:grpSpPr>
        <p:sp>
          <p:nvSpPr>
            <p:cNvPr name="Freeform 12" id="12"/>
            <p:cNvSpPr/>
            <p:nvPr/>
          </p:nvSpPr>
          <p:spPr>
            <a:xfrm flipH="false" flipV="false" rot="0">
              <a:off x="0" y="0"/>
              <a:ext cx="406400" cy="250611"/>
            </a:xfrm>
            <a:custGeom>
              <a:avLst/>
              <a:gdLst/>
              <a:ahLst/>
              <a:cxnLst/>
              <a:rect r="r" b="b" t="t" l="l"/>
              <a:pathLst>
                <a:path h="250611" w="406400">
                  <a:moveTo>
                    <a:pt x="203200" y="0"/>
                  </a:moveTo>
                  <a:lnTo>
                    <a:pt x="406400" y="0"/>
                  </a:lnTo>
                  <a:lnTo>
                    <a:pt x="203200" y="250611"/>
                  </a:lnTo>
                  <a:lnTo>
                    <a:pt x="0" y="250611"/>
                  </a:lnTo>
                  <a:lnTo>
                    <a:pt x="203200" y="0"/>
                  </a:lnTo>
                  <a:close/>
                </a:path>
              </a:pathLst>
            </a:custGeom>
            <a:solidFill>
              <a:srgbClr val="072A9C"/>
            </a:solidFill>
          </p:spPr>
        </p:sp>
        <p:sp>
          <p:nvSpPr>
            <p:cNvPr name="TextBox 13" id="13"/>
            <p:cNvSpPr txBox="true"/>
            <p:nvPr/>
          </p:nvSpPr>
          <p:spPr>
            <a:xfrm>
              <a:off x="101600" y="-9525"/>
              <a:ext cx="203200" cy="260136"/>
            </a:xfrm>
            <a:prstGeom prst="rect">
              <a:avLst/>
            </a:prstGeom>
          </p:spPr>
          <p:txBody>
            <a:bodyPr anchor="ctr" rtlCol="false" tIns="50800" lIns="50800" bIns="50800" rIns="50800"/>
            <a:lstStyle/>
            <a:p>
              <a:pPr algn="ctr">
                <a:lnSpc>
                  <a:spcPts val="1594"/>
                </a:lnSpc>
              </a:pPr>
            </a:p>
          </p:txBody>
        </p:sp>
      </p:grpSp>
      <p:sp>
        <p:nvSpPr>
          <p:cNvPr name="TextBox 14" id="14"/>
          <p:cNvSpPr txBox="true"/>
          <p:nvPr/>
        </p:nvSpPr>
        <p:spPr>
          <a:xfrm rot="0">
            <a:off x="168204" y="7216144"/>
            <a:ext cx="4732840" cy="1761927"/>
          </a:xfrm>
          <a:prstGeom prst="rect">
            <a:avLst/>
          </a:prstGeom>
        </p:spPr>
        <p:txBody>
          <a:bodyPr anchor="t" rtlCol="false" tIns="0" lIns="0" bIns="0" rIns="0">
            <a:spAutoFit/>
          </a:bodyPr>
          <a:lstStyle/>
          <a:p>
            <a:pPr algn="ctr">
              <a:lnSpc>
                <a:spcPts val="13660"/>
              </a:lnSpc>
            </a:pPr>
            <a:r>
              <a:rPr lang="en-US" b="true" sz="9757">
                <a:solidFill>
                  <a:srgbClr val="072A9C"/>
                </a:solidFill>
                <a:latin typeface="Poppins Bold"/>
                <a:ea typeface="Poppins Bold"/>
                <a:cs typeface="Poppins Bold"/>
                <a:sym typeface="Poppins Bold"/>
              </a:rPr>
              <a:t>GLAN </a:t>
            </a:r>
          </a:p>
        </p:txBody>
      </p:sp>
      <p:sp>
        <p:nvSpPr>
          <p:cNvPr name="TextBox 15" id="15"/>
          <p:cNvSpPr txBox="true"/>
          <p:nvPr/>
        </p:nvSpPr>
        <p:spPr>
          <a:xfrm rot="0">
            <a:off x="80590" y="8299490"/>
            <a:ext cx="4820455" cy="1569901"/>
          </a:xfrm>
          <a:prstGeom prst="rect">
            <a:avLst/>
          </a:prstGeom>
        </p:spPr>
        <p:txBody>
          <a:bodyPr anchor="t" rtlCol="false" tIns="0" lIns="0" bIns="0" rIns="0">
            <a:spAutoFit/>
          </a:bodyPr>
          <a:lstStyle/>
          <a:p>
            <a:pPr algn="ctr">
              <a:lnSpc>
                <a:spcPts val="12170"/>
              </a:lnSpc>
            </a:pPr>
            <a:r>
              <a:rPr lang="en-US" b="true" sz="8692">
                <a:solidFill>
                  <a:srgbClr val="000000"/>
                </a:solidFill>
                <a:latin typeface="Poppins Medium"/>
                <a:ea typeface="Poppins Medium"/>
                <a:cs typeface="Poppins Medium"/>
                <a:sym typeface="Poppins Medium"/>
              </a:rPr>
              <a:t>CLWYD</a:t>
            </a:r>
          </a:p>
        </p:txBody>
      </p:sp>
      <p:grpSp>
        <p:nvGrpSpPr>
          <p:cNvPr name="Group 16" id="16"/>
          <p:cNvGrpSpPr/>
          <p:nvPr/>
        </p:nvGrpSpPr>
        <p:grpSpPr>
          <a:xfrm rot="0">
            <a:off x="350602" y="1451256"/>
            <a:ext cx="7466141" cy="5016498"/>
            <a:chOff x="0" y="0"/>
            <a:chExt cx="27182473" cy="18263895"/>
          </a:xfrm>
        </p:grpSpPr>
        <p:sp>
          <p:nvSpPr>
            <p:cNvPr name="Freeform 17" id="17"/>
            <p:cNvSpPr/>
            <p:nvPr/>
          </p:nvSpPr>
          <p:spPr>
            <a:xfrm flipH="false" flipV="false" rot="0">
              <a:off x="0" y="0"/>
              <a:ext cx="27182474" cy="18263894"/>
            </a:xfrm>
            <a:custGeom>
              <a:avLst/>
              <a:gdLst/>
              <a:ahLst/>
              <a:cxnLst/>
              <a:rect r="r" b="b" t="t" l="l"/>
              <a:pathLst>
                <a:path h="18263894" w="27182474">
                  <a:moveTo>
                    <a:pt x="27182474" y="437983"/>
                  </a:moveTo>
                  <a:lnTo>
                    <a:pt x="27182474" y="17825912"/>
                  </a:lnTo>
                  <a:cubicBezTo>
                    <a:pt x="27182474" y="18067897"/>
                    <a:pt x="26978719" y="18263894"/>
                    <a:pt x="26727156" y="18263894"/>
                  </a:cubicBezTo>
                  <a:lnTo>
                    <a:pt x="455318" y="18263894"/>
                  </a:lnTo>
                  <a:cubicBezTo>
                    <a:pt x="203755" y="18263894"/>
                    <a:pt x="0" y="18067897"/>
                    <a:pt x="0" y="17825912"/>
                  </a:cubicBezTo>
                  <a:lnTo>
                    <a:pt x="0" y="437983"/>
                  </a:lnTo>
                  <a:cubicBezTo>
                    <a:pt x="0" y="195997"/>
                    <a:pt x="203755" y="0"/>
                    <a:pt x="455318" y="0"/>
                  </a:cubicBezTo>
                  <a:lnTo>
                    <a:pt x="26727156" y="0"/>
                  </a:lnTo>
                  <a:cubicBezTo>
                    <a:pt x="26978719" y="0"/>
                    <a:pt x="27182474" y="195997"/>
                    <a:pt x="27182474" y="437983"/>
                  </a:cubicBezTo>
                  <a:close/>
                </a:path>
              </a:pathLst>
            </a:custGeom>
            <a:blipFill>
              <a:blip r:embed="rId5"/>
              <a:stretch>
                <a:fillRect l="-8183" t="0" r="-52750" b="0"/>
              </a:stretch>
            </a:blipFill>
          </p:spPr>
        </p:sp>
      </p:grpSp>
      <p:sp>
        <p:nvSpPr>
          <p:cNvPr name="Freeform 18" id="18"/>
          <p:cNvSpPr/>
          <p:nvPr/>
        </p:nvSpPr>
        <p:spPr>
          <a:xfrm flipH="false" flipV="false" rot="0">
            <a:off x="1008235" y="6433369"/>
            <a:ext cx="7785619" cy="982800"/>
          </a:xfrm>
          <a:custGeom>
            <a:avLst/>
            <a:gdLst/>
            <a:ahLst/>
            <a:cxnLst/>
            <a:rect r="r" b="b" t="t" l="l"/>
            <a:pathLst>
              <a:path h="982800" w="7785619">
                <a:moveTo>
                  <a:pt x="0" y="0"/>
                </a:moveTo>
                <a:lnTo>
                  <a:pt x="7785619" y="0"/>
                </a:lnTo>
                <a:lnTo>
                  <a:pt x="7785619" y="982800"/>
                </a:lnTo>
                <a:lnTo>
                  <a:pt x="0" y="982800"/>
                </a:lnTo>
                <a:lnTo>
                  <a:pt x="0" y="0"/>
                </a:lnTo>
                <a:close/>
              </a:path>
            </a:pathLst>
          </a:custGeom>
          <a:blipFill>
            <a:blip r:embed="rId4"/>
            <a:stretch>
              <a:fillRect l="0" t="-14365" r="0" b="-14365"/>
            </a:stretch>
          </a:blipFill>
        </p:spPr>
      </p:sp>
      <p:grpSp>
        <p:nvGrpSpPr>
          <p:cNvPr name="Group 19" id="19"/>
          <p:cNvGrpSpPr/>
          <p:nvPr/>
        </p:nvGrpSpPr>
        <p:grpSpPr>
          <a:xfrm rot="0">
            <a:off x="-966234" y="2454705"/>
            <a:ext cx="3225790" cy="4750562"/>
            <a:chOff x="0" y="0"/>
            <a:chExt cx="523349" cy="770726"/>
          </a:xfrm>
        </p:grpSpPr>
        <p:sp>
          <p:nvSpPr>
            <p:cNvPr name="Freeform 20" id="20"/>
            <p:cNvSpPr/>
            <p:nvPr/>
          </p:nvSpPr>
          <p:spPr>
            <a:xfrm flipH="false" flipV="false" rot="0">
              <a:off x="0" y="0"/>
              <a:ext cx="523349" cy="770726"/>
            </a:xfrm>
            <a:custGeom>
              <a:avLst/>
              <a:gdLst/>
              <a:ahLst/>
              <a:cxnLst/>
              <a:rect r="r" b="b" t="t" l="l"/>
              <a:pathLst>
                <a:path h="770726" w="523349">
                  <a:moveTo>
                    <a:pt x="320149" y="0"/>
                  </a:moveTo>
                  <a:lnTo>
                    <a:pt x="0" y="0"/>
                  </a:lnTo>
                  <a:lnTo>
                    <a:pt x="203200" y="770726"/>
                  </a:lnTo>
                  <a:lnTo>
                    <a:pt x="523349" y="770726"/>
                  </a:lnTo>
                  <a:lnTo>
                    <a:pt x="320149" y="0"/>
                  </a:lnTo>
                  <a:close/>
                </a:path>
              </a:pathLst>
            </a:custGeom>
            <a:solidFill>
              <a:srgbClr val="001142"/>
            </a:solidFill>
          </p:spPr>
        </p:sp>
        <p:sp>
          <p:nvSpPr>
            <p:cNvPr name="TextBox 21" id="21"/>
            <p:cNvSpPr txBox="true"/>
            <p:nvPr/>
          </p:nvSpPr>
          <p:spPr>
            <a:xfrm>
              <a:off x="101600" y="-9525"/>
              <a:ext cx="320149" cy="780251"/>
            </a:xfrm>
            <a:prstGeom prst="rect">
              <a:avLst/>
            </a:prstGeom>
          </p:spPr>
          <p:txBody>
            <a:bodyPr anchor="ctr" rtlCol="false" tIns="50800" lIns="50800" bIns="50800" rIns="50800"/>
            <a:lstStyle/>
            <a:p>
              <a:pPr algn="ctr">
                <a:lnSpc>
                  <a:spcPts val="1594"/>
                </a:lnSpc>
              </a:pPr>
            </a:p>
          </p:txBody>
        </p:sp>
      </p:grpSp>
      <p:grpSp>
        <p:nvGrpSpPr>
          <p:cNvPr name="Group 22" id="22"/>
          <p:cNvGrpSpPr/>
          <p:nvPr/>
        </p:nvGrpSpPr>
        <p:grpSpPr>
          <a:xfrm rot="0">
            <a:off x="-3089150" y="871253"/>
            <a:ext cx="5417176" cy="8395946"/>
            <a:chOff x="0" y="0"/>
            <a:chExt cx="406400" cy="629869"/>
          </a:xfrm>
        </p:grpSpPr>
        <p:sp>
          <p:nvSpPr>
            <p:cNvPr name="Freeform 23" id="23"/>
            <p:cNvSpPr/>
            <p:nvPr/>
          </p:nvSpPr>
          <p:spPr>
            <a:xfrm flipH="false" flipV="false" rot="0">
              <a:off x="0" y="0"/>
              <a:ext cx="406400" cy="629869"/>
            </a:xfrm>
            <a:custGeom>
              <a:avLst/>
              <a:gdLst/>
              <a:ahLst/>
              <a:cxnLst/>
              <a:rect r="r" b="b" t="t" l="l"/>
              <a:pathLst>
                <a:path h="629869" w="406400">
                  <a:moveTo>
                    <a:pt x="203200" y="0"/>
                  </a:moveTo>
                  <a:lnTo>
                    <a:pt x="406400" y="0"/>
                  </a:lnTo>
                  <a:lnTo>
                    <a:pt x="203200" y="629869"/>
                  </a:lnTo>
                  <a:lnTo>
                    <a:pt x="0" y="629869"/>
                  </a:lnTo>
                  <a:lnTo>
                    <a:pt x="203200" y="0"/>
                  </a:lnTo>
                  <a:close/>
                </a:path>
              </a:pathLst>
            </a:custGeom>
            <a:solidFill>
              <a:srgbClr val="072A9C"/>
            </a:solidFill>
          </p:spPr>
        </p:sp>
        <p:sp>
          <p:nvSpPr>
            <p:cNvPr name="TextBox 24" id="24"/>
            <p:cNvSpPr txBox="true"/>
            <p:nvPr/>
          </p:nvSpPr>
          <p:spPr>
            <a:xfrm>
              <a:off x="101600" y="-9525"/>
              <a:ext cx="203200" cy="639394"/>
            </a:xfrm>
            <a:prstGeom prst="rect">
              <a:avLst/>
            </a:prstGeom>
          </p:spPr>
          <p:txBody>
            <a:bodyPr anchor="ctr" rtlCol="false" tIns="50800" lIns="50800" bIns="50800" rIns="50800"/>
            <a:lstStyle/>
            <a:p>
              <a:pPr algn="ctr">
                <a:lnSpc>
                  <a:spcPts val="1594"/>
                </a:lnSpc>
              </a:pPr>
            </a:p>
          </p:txBody>
        </p:sp>
      </p:grpSp>
      <p:sp>
        <p:nvSpPr>
          <p:cNvPr name="Freeform 25" id="25"/>
          <p:cNvSpPr/>
          <p:nvPr/>
        </p:nvSpPr>
        <p:spPr>
          <a:xfrm flipH="false" flipV="false" rot="0">
            <a:off x="305703" y="80417"/>
            <a:ext cx="2763431" cy="711583"/>
          </a:xfrm>
          <a:custGeom>
            <a:avLst/>
            <a:gdLst/>
            <a:ahLst/>
            <a:cxnLst/>
            <a:rect r="r" b="b" t="t" l="l"/>
            <a:pathLst>
              <a:path h="711583" w="2763431">
                <a:moveTo>
                  <a:pt x="0" y="0"/>
                </a:moveTo>
                <a:lnTo>
                  <a:pt x="2763431" y="0"/>
                </a:lnTo>
                <a:lnTo>
                  <a:pt x="2763431" y="711583"/>
                </a:lnTo>
                <a:lnTo>
                  <a:pt x="0" y="711583"/>
                </a:lnTo>
                <a:lnTo>
                  <a:pt x="0" y="0"/>
                </a:lnTo>
                <a:close/>
              </a:path>
            </a:pathLst>
          </a:custGeom>
          <a:blipFill>
            <a:blip r:embed="rId6"/>
            <a:stretch>
              <a:fillRect l="0" t="0" r="0" b="0"/>
            </a:stretch>
          </a:blipFill>
        </p:spPr>
      </p:sp>
      <p:sp>
        <p:nvSpPr>
          <p:cNvPr name="Freeform 26" id="26"/>
          <p:cNvSpPr/>
          <p:nvPr/>
        </p:nvSpPr>
        <p:spPr>
          <a:xfrm flipH="false" flipV="false" rot="0">
            <a:off x="5550850" y="254027"/>
            <a:ext cx="1057603" cy="1057603"/>
          </a:xfrm>
          <a:custGeom>
            <a:avLst/>
            <a:gdLst/>
            <a:ahLst/>
            <a:cxnLst/>
            <a:rect r="r" b="b" t="t" l="l"/>
            <a:pathLst>
              <a:path h="1057603" w="1057603">
                <a:moveTo>
                  <a:pt x="0" y="0"/>
                </a:moveTo>
                <a:lnTo>
                  <a:pt x="1057603" y="0"/>
                </a:lnTo>
                <a:lnTo>
                  <a:pt x="1057603" y="1057603"/>
                </a:lnTo>
                <a:lnTo>
                  <a:pt x="0" y="10576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7" id="27"/>
          <p:cNvSpPr/>
          <p:nvPr/>
        </p:nvSpPr>
        <p:spPr>
          <a:xfrm flipH="false" flipV="false" rot="0">
            <a:off x="5278696" y="-18127"/>
            <a:ext cx="1620254" cy="1620254"/>
          </a:xfrm>
          <a:custGeom>
            <a:avLst/>
            <a:gdLst/>
            <a:ahLst/>
            <a:cxnLst/>
            <a:rect r="r" b="b" t="t" l="l"/>
            <a:pathLst>
              <a:path h="1620254" w="1620254">
                <a:moveTo>
                  <a:pt x="0" y="0"/>
                </a:moveTo>
                <a:lnTo>
                  <a:pt x="1620253" y="0"/>
                </a:lnTo>
                <a:lnTo>
                  <a:pt x="1620253" y="1620254"/>
                </a:lnTo>
                <a:lnTo>
                  <a:pt x="0" y="1620254"/>
                </a:lnTo>
                <a:lnTo>
                  <a:pt x="0" y="0"/>
                </a:lnTo>
                <a:close/>
              </a:path>
            </a:pathLst>
          </a:custGeom>
          <a:blipFill>
            <a:blip r:embed="rId9"/>
            <a:stretch>
              <a:fillRect l="0" t="0" r="0" b="0"/>
            </a:stretch>
          </a:blipFill>
        </p:spPr>
      </p:sp>
      <p:sp>
        <p:nvSpPr>
          <p:cNvPr name="TextBox 28" id="28"/>
          <p:cNvSpPr txBox="true"/>
          <p:nvPr/>
        </p:nvSpPr>
        <p:spPr>
          <a:xfrm rot="0">
            <a:off x="260728" y="9714830"/>
            <a:ext cx="4460178" cy="385190"/>
          </a:xfrm>
          <a:prstGeom prst="rect">
            <a:avLst/>
          </a:prstGeom>
        </p:spPr>
        <p:txBody>
          <a:bodyPr anchor="t" rtlCol="false" tIns="0" lIns="0" bIns="0" rIns="0">
            <a:spAutoFit/>
          </a:bodyPr>
          <a:lstStyle/>
          <a:p>
            <a:pPr algn="ctr">
              <a:lnSpc>
                <a:spcPts val="3086"/>
              </a:lnSpc>
            </a:pPr>
            <a:r>
              <a:rPr lang="en-US" sz="2204">
                <a:solidFill>
                  <a:srgbClr val="000000"/>
                </a:solidFill>
                <a:latin typeface="Poppins"/>
                <a:ea typeface="Poppins"/>
                <a:cs typeface="Poppins"/>
                <a:sym typeface="Poppins"/>
              </a:rPr>
              <a:t>A GUIDE TO YOUR ROTATION</a:t>
            </a:r>
          </a:p>
        </p:txBody>
      </p:sp>
      <p:sp>
        <p:nvSpPr>
          <p:cNvPr name="TextBox 29" id="29"/>
          <p:cNvSpPr txBox="true"/>
          <p:nvPr/>
        </p:nvSpPr>
        <p:spPr>
          <a:xfrm rot="0">
            <a:off x="5162012" y="6690666"/>
            <a:ext cx="1853622" cy="3701445"/>
          </a:xfrm>
          <a:prstGeom prst="rect">
            <a:avLst/>
          </a:prstGeom>
        </p:spPr>
        <p:txBody>
          <a:bodyPr anchor="t" rtlCol="false" tIns="0" lIns="0" bIns="0" rIns="0">
            <a:spAutoFit/>
          </a:bodyPr>
          <a:lstStyle/>
          <a:p>
            <a:pPr algn="ctr">
              <a:lnSpc>
                <a:spcPts val="6893"/>
              </a:lnSpc>
            </a:pPr>
            <a:r>
              <a:rPr lang="en-US" b="true" sz="4923">
                <a:solidFill>
                  <a:srgbClr val="FFFFFF"/>
                </a:solidFill>
                <a:latin typeface="Poppins Bold"/>
                <a:ea typeface="Poppins Bold"/>
                <a:cs typeface="Poppins Bold"/>
                <a:sym typeface="Poppins Bold"/>
              </a:rPr>
              <a:t>FY1-2</a:t>
            </a:r>
          </a:p>
          <a:p>
            <a:pPr algn="ctr">
              <a:lnSpc>
                <a:spcPts val="3253"/>
              </a:lnSpc>
            </a:pPr>
            <a:r>
              <a:rPr lang="en-US" b="true" sz="2323">
                <a:solidFill>
                  <a:srgbClr val="FFFFFF"/>
                </a:solidFill>
                <a:latin typeface="Poppins Bold"/>
                <a:ea typeface="Poppins Bold"/>
                <a:cs typeface="Poppins Bold"/>
                <a:sym typeface="Poppins Bold"/>
              </a:rPr>
              <a:t>HANDBOOK</a:t>
            </a:r>
          </a:p>
          <a:p>
            <a:pPr algn="ctr">
              <a:lnSpc>
                <a:spcPts val="3253"/>
              </a:lnSpc>
            </a:pPr>
          </a:p>
          <a:p>
            <a:pPr algn="ctr">
              <a:lnSpc>
                <a:spcPts val="3253"/>
              </a:lnSpc>
            </a:pPr>
          </a:p>
          <a:p>
            <a:pPr algn="ctr">
              <a:lnSpc>
                <a:spcPts val="3253"/>
              </a:lnSpc>
            </a:pPr>
          </a:p>
          <a:p>
            <a:pPr algn="ctr">
              <a:lnSpc>
                <a:spcPts val="3253"/>
              </a:lnSpc>
            </a:pPr>
          </a:p>
          <a:p>
            <a:pPr algn="ctr">
              <a:lnSpc>
                <a:spcPts val="2973"/>
              </a:lnSpc>
            </a:pPr>
            <a:r>
              <a:rPr lang="en-US" sz="2123">
                <a:solidFill>
                  <a:srgbClr val="FFFFFF"/>
                </a:solidFill>
                <a:latin typeface="Poppins"/>
                <a:ea typeface="Poppins"/>
                <a:cs typeface="Poppins"/>
                <a:sym typeface="Poppins"/>
              </a:rPr>
              <a:t>DR JESSICA LACOURSE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8263668"/>
            <a:ext cx="3858864" cy="2428332"/>
            <a:chOff x="0" y="0"/>
            <a:chExt cx="1382930" cy="870260"/>
          </a:xfrm>
        </p:grpSpPr>
        <p:sp>
          <p:nvSpPr>
            <p:cNvPr name="Freeform 7" id="7"/>
            <p:cNvSpPr/>
            <p:nvPr/>
          </p:nvSpPr>
          <p:spPr>
            <a:xfrm flipH="false" flipV="false" rot="0">
              <a:off x="0" y="0"/>
              <a:ext cx="1382930" cy="870260"/>
            </a:xfrm>
            <a:custGeom>
              <a:avLst/>
              <a:gdLst/>
              <a:ahLst/>
              <a:cxnLst/>
              <a:rect r="r" b="b" t="t" l="l"/>
              <a:pathLst>
                <a:path h="870260" w="1382930">
                  <a:moveTo>
                    <a:pt x="0" y="0"/>
                  </a:moveTo>
                  <a:lnTo>
                    <a:pt x="1382930" y="0"/>
                  </a:lnTo>
                  <a:lnTo>
                    <a:pt x="1382930" y="870260"/>
                  </a:lnTo>
                  <a:lnTo>
                    <a:pt x="0" y="870260"/>
                  </a:lnTo>
                  <a:close/>
                </a:path>
              </a:pathLst>
            </a:custGeom>
            <a:solidFill>
              <a:srgbClr val="E8DEC9"/>
            </a:solidFill>
          </p:spPr>
        </p:sp>
        <p:sp>
          <p:nvSpPr>
            <p:cNvPr name="TextBox 8" id="8"/>
            <p:cNvSpPr txBox="true"/>
            <p:nvPr/>
          </p:nvSpPr>
          <p:spPr>
            <a:xfrm>
              <a:off x="0" y="-47625"/>
              <a:ext cx="1382930" cy="917885"/>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45116" y="86514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1850176"/>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49316" y="840375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651408"/>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ENT / MAX-FAX</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22473"/>
            <a:ext cx="1074823" cy="42672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Unbanded</a:t>
            </a:r>
          </a:p>
          <a:p>
            <a:pPr algn="r">
              <a:lnSpc>
                <a:spcPts val="1680"/>
              </a:lnSpc>
              <a:spcBef>
                <a:spcPct val="0"/>
              </a:spcBef>
            </a:pPr>
            <a:r>
              <a:rPr lang="en-US" sz="1200">
                <a:solidFill>
                  <a:srgbClr val="000000"/>
                </a:solidFill>
                <a:latin typeface="Telegraf"/>
                <a:ea typeface="Telegraf"/>
                <a:cs typeface="Telegraf"/>
                <a:sym typeface="Telegraf"/>
              </a:rPr>
              <a:t>(LIFT)</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8AM-4PM                                                     WARD 5</a:t>
            </a:r>
          </a:p>
        </p:txBody>
      </p:sp>
      <p:sp>
        <p:nvSpPr>
          <p:cNvPr name="TextBox 20" id="20"/>
          <p:cNvSpPr txBox="true"/>
          <p:nvPr/>
        </p:nvSpPr>
        <p:spPr>
          <a:xfrm rot="0">
            <a:off x="5251095" y="9125558"/>
            <a:ext cx="2175589" cy="581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ENT On Call - 1400</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OMFS On Call - 1401</a:t>
            </a:r>
          </a:p>
        </p:txBody>
      </p:sp>
      <p:sp>
        <p:nvSpPr>
          <p:cNvPr name="TextBox 21" id="21"/>
          <p:cNvSpPr txBox="true"/>
          <p:nvPr/>
        </p:nvSpPr>
        <p:spPr>
          <a:xfrm rot="0">
            <a:off x="235049" y="8794283"/>
            <a:ext cx="3294637"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ENT/Max-Fax has many conditions and can be very complex - don’t stress trying to be an expert! The basics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Otitis media /externa - possible osteomyelitis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Tonsillitis and tonsillectomies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Quinsy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Head and Neck Cancer + Anatomy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Laryngectomy vs Tracheostomy</a:t>
            </a:r>
          </a:p>
        </p:txBody>
      </p:sp>
      <p:sp>
        <p:nvSpPr>
          <p:cNvPr name="TextBox 22" id="22"/>
          <p:cNvSpPr txBox="true"/>
          <p:nvPr/>
        </p:nvSpPr>
        <p:spPr>
          <a:xfrm rot="0">
            <a:off x="336344" y="2137823"/>
            <a:ext cx="3835518"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Mental Capacity Assessments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Signing forms to list patients for community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Giving family updates</a:t>
            </a:r>
          </a:p>
        </p:txBody>
      </p:sp>
      <p:sp>
        <p:nvSpPr>
          <p:cNvPr name="AutoShape 23" id="23"/>
          <p:cNvSpPr/>
          <p:nvPr/>
        </p:nvSpPr>
        <p:spPr>
          <a:xfrm>
            <a:off x="336344" y="8254143"/>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36344" y="4110133"/>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272058"/>
            <a:ext cx="2786886" cy="3820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In the notes, you should document:</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Date + Time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Reason for admission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Interventions done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NEWS score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What antibiotics + what day they’re 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New reviews since last ward round (e.g. seen by SALT, PLN, etc)</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Observations + Examination findings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Plan of the day</a:t>
            </a:r>
          </a:p>
          <a:p>
            <a:pPr algn="just">
              <a:lnSpc>
                <a:spcPts val="1540"/>
              </a:lnSpc>
            </a:pPr>
            <a:r>
              <a:rPr lang="en-US" sz="1100">
                <a:solidFill>
                  <a:srgbClr val="000000"/>
                </a:solidFill>
                <a:latin typeface="Telegraf"/>
                <a:ea typeface="Telegraf"/>
                <a:cs typeface="Telegraf"/>
                <a:sym typeface="Telegraf"/>
              </a:rPr>
              <a:t>Specific things to comment on are:</a:t>
            </a:r>
          </a:p>
          <a:p>
            <a:pPr algn="just">
              <a:lnSpc>
                <a:spcPts val="1540"/>
              </a:lnSpc>
            </a:pPr>
            <a:r>
              <a:rPr lang="en-US" sz="1100">
                <a:solidFill>
                  <a:srgbClr val="000000"/>
                </a:solidFill>
                <a:latin typeface="Telegraf"/>
                <a:ea typeface="Telegraf"/>
                <a:cs typeface="Telegraf"/>
                <a:sym typeface="Telegraf"/>
              </a:rPr>
              <a:t>OMFS = flaps, drains, dopplers, pulses</a:t>
            </a:r>
          </a:p>
          <a:p>
            <a:pPr algn="just">
              <a:lnSpc>
                <a:spcPts val="1540"/>
              </a:lnSpc>
            </a:pPr>
            <a:r>
              <a:rPr lang="en-US" sz="1100">
                <a:solidFill>
                  <a:srgbClr val="000000"/>
                </a:solidFill>
                <a:latin typeface="Telegraf"/>
                <a:ea typeface="Telegraf"/>
                <a:cs typeface="Telegraf"/>
                <a:sym typeface="Telegraf"/>
              </a:rPr>
              <a:t>ENT = swallow, speech, hearing, drains</a:t>
            </a:r>
          </a:p>
          <a:p>
            <a:pPr algn="just">
              <a:lnSpc>
                <a:spcPts val="1540"/>
              </a:lnSpc>
            </a:pPr>
          </a:p>
          <a:p>
            <a:pPr algn="just">
              <a:lnSpc>
                <a:spcPts val="1540"/>
              </a:lnSpc>
            </a:pPr>
            <a:r>
              <a:rPr lang="en-US" sz="1100">
                <a:solidFill>
                  <a:srgbClr val="000000"/>
                </a:solidFill>
                <a:latin typeface="Telegraf"/>
                <a:ea typeface="Telegraf"/>
                <a:cs typeface="Telegraf"/>
                <a:sym typeface="Telegraf"/>
              </a:rPr>
              <a:t>OMFS is very specialised and is more observational. You will also work with DCTs (Dental Core Trainees).</a:t>
            </a:r>
          </a:p>
          <a:p>
            <a:pPr algn="just">
              <a:lnSpc>
                <a:spcPts val="1540"/>
              </a:lnSpc>
            </a:pPr>
            <a:r>
              <a:rPr lang="en-US" sz="1100">
                <a:solidFill>
                  <a:srgbClr val="000000"/>
                </a:solidFill>
                <a:latin typeface="Telegraf"/>
                <a:ea typeface="Telegraf"/>
                <a:cs typeface="Telegraf"/>
                <a:sym typeface="Telegraf"/>
              </a:rPr>
              <a:t>You will assist in threatre E on mondays (head and neck cancers), then the rest is minor ops (MOPS) and clinics</a:t>
            </a:r>
          </a:p>
        </p:txBody>
      </p:sp>
      <p:sp>
        <p:nvSpPr>
          <p:cNvPr name="TextBox 26" id="26"/>
          <p:cNvSpPr txBox="true"/>
          <p:nvPr/>
        </p:nvSpPr>
        <p:spPr>
          <a:xfrm rot="0">
            <a:off x="336344" y="4567138"/>
            <a:ext cx="3835518" cy="3439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On ward 5 there is a mix of ENT/OMFS, urology, and general medicine. The day starts at 8am with handover in the doctors office. </a:t>
            </a:r>
          </a:p>
          <a:p>
            <a:pPr algn="just">
              <a:lnSpc>
                <a:spcPts val="1540"/>
              </a:lnSpc>
            </a:pPr>
            <a:r>
              <a:rPr lang="en-US" sz="1100">
                <a:solidFill>
                  <a:srgbClr val="000000"/>
                </a:solidFill>
                <a:latin typeface="Telegraf"/>
                <a:ea typeface="Telegraf"/>
                <a:cs typeface="Telegraf"/>
                <a:sym typeface="Telegraf"/>
              </a:rPr>
              <a:t>There is a handover sheet that is updated during the day (pm sheet) and the night (am sheet).</a:t>
            </a:r>
          </a:p>
          <a:p>
            <a:pPr algn="just">
              <a:lnSpc>
                <a:spcPts val="1540"/>
              </a:lnSpc>
            </a:pPr>
            <a:r>
              <a:rPr lang="en-US" sz="1100">
                <a:solidFill>
                  <a:srgbClr val="000000"/>
                </a:solidFill>
                <a:latin typeface="Telegraf"/>
                <a:ea typeface="Telegraf"/>
                <a:cs typeface="Telegraf"/>
                <a:sym typeface="Telegraf"/>
              </a:rPr>
              <a:t>Your role is to identify why each patient is here (often post-op), what’s been done (find the post-op notes in their folder), and any follow-up that needs doing such as bloods, drain removal, suture removal, appointments, and antibiotics + duration. Most of the time, the post-op plan is very clear in the notes.</a:t>
            </a:r>
          </a:p>
          <a:p>
            <a:pPr algn="just">
              <a:lnSpc>
                <a:spcPts val="1540"/>
              </a:lnSpc>
            </a:pPr>
            <a:r>
              <a:rPr lang="en-US" sz="1100">
                <a:solidFill>
                  <a:srgbClr val="000000"/>
                </a:solidFill>
                <a:latin typeface="Telegraf"/>
                <a:ea typeface="Telegraf"/>
                <a:cs typeface="Telegraf"/>
                <a:sym typeface="Telegraf"/>
              </a:rPr>
              <a:t>Longer stay patients may need scans and discussions with other specialities.</a:t>
            </a:r>
          </a:p>
          <a:p>
            <a:pPr algn="just">
              <a:lnSpc>
                <a:spcPts val="1540"/>
              </a:lnSpc>
            </a:pPr>
          </a:p>
          <a:p>
            <a:pPr algn="just">
              <a:lnSpc>
                <a:spcPts val="1540"/>
              </a:lnSpc>
            </a:pPr>
            <a:r>
              <a:rPr lang="en-US" sz="1100">
                <a:solidFill>
                  <a:srgbClr val="000000"/>
                </a:solidFill>
                <a:latin typeface="Telegraf"/>
                <a:ea typeface="Telegraf"/>
                <a:cs typeface="Telegraf"/>
                <a:sym typeface="Telegraf"/>
              </a:rPr>
              <a:t>ENT shares on call weekends with Wrexham, so alternate weeks YGC gets all new/emergency cases. You need to know so that important information can be relayed to the relevant team.</a:t>
            </a:r>
          </a:p>
        </p:txBody>
      </p:sp>
      <p:sp>
        <p:nvSpPr>
          <p:cNvPr name="TextBox 27" id="27"/>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00000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868794" y="8263668"/>
            <a:ext cx="3691206" cy="2428332"/>
            <a:chOff x="0" y="0"/>
            <a:chExt cx="1322845" cy="870260"/>
          </a:xfrm>
        </p:grpSpPr>
        <p:sp>
          <p:nvSpPr>
            <p:cNvPr name="Freeform 7" id="7"/>
            <p:cNvSpPr/>
            <p:nvPr/>
          </p:nvSpPr>
          <p:spPr>
            <a:xfrm flipH="false" flipV="false" rot="0">
              <a:off x="0" y="0"/>
              <a:ext cx="1322845" cy="870260"/>
            </a:xfrm>
            <a:custGeom>
              <a:avLst/>
              <a:gdLst/>
              <a:ahLst/>
              <a:cxnLst/>
              <a:rect r="r" b="b" t="t" l="l"/>
              <a:pathLst>
                <a:path h="870260" w="1322845">
                  <a:moveTo>
                    <a:pt x="0" y="0"/>
                  </a:moveTo>
                  <a:lnTo>
                    <a:pt x="1322845" y="0"/>
                  </a:lnTo>
                  <a:lnTo>
                    <a:pt x="1322845" y="870260"/>
                  </a:lnTo>
                  <a:lnTo>
                    <a:pt x="0" y="870260"/>
                  </a:lnTo>
                  <a:close/>
                </a:path>
              </a:pathLst>
            </a:custGeom>
            <a:solidFill>
              <a:srgbClr val="E8DEC9"/>
            </a:solidFill>
          </p:spPr>
        </p:sp>
        <p:sp>
          <p:nvSpPr>
            <p:cNvPr name="TextBox 8" id="8"/>
            <p:cNvSpPr txBox="true"/>
            <p:nvPr/>
          </p:nvSpPr>
          <p:spPr>
            <a:xfrm>
              <a:off x="0" y="-47625"/>
              <a:ext cx="1322845" cy="917885"/>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4027246" y="8657137"/>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1850176"/>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49316" y="8072973"/>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5" id="15"/>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GENERAL PRACTICE</a:t>
            </a:r>
          </a:p>
        </p:txBody>
      </p:sp>
      <p:sp>
        <p:nvSpPr>
          <p:cNvPr name="TextBox 16" id="16"/>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7" id="17"/>
          <p:cNvSpPr txBox="true"/>
          <p:nvPr/>
        </p:nvSpPr>
        <p:spPr>
          <a:xfrm rot="0">
            <a:off x="6135861" y="322473"/>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8" id="18"/>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8AM-4PM                                               GP Surgery</a:t>
            </a:r>
          </a:p>
        </p:txBody>
      </p:sp>
      <p:sp>
        <p:nvSpPr>
          <p:cNvPr name="TextBox 19" id="19"/>
          <p:cNvSpPr txBox="true"/>
          <p:nvPr/>
        </p:nvSpPr>
        <p:spPr>
          <a:xfrm rot="0">
            <a:off x="299118" y="8464293"/>
            <a:ext cx="3480882"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GP is extremely varied and you will see all kinds of patients of all kinds of ages so a broad understanding is good to have.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LRTI and URTI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Otitis media, eustachian tube dysfunction, and sinusitis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Anxiety and depression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UTI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Menorrhagia and dysmenorrhoea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Back pain and osteoarthritis </a:t>
            </a:r>
          </a:p>
        </p:txBody>
      </p:sp>
      <p:sp>
        <p:nvSpPr>
          <p:cNvPr name="TextBox 20" id="20"/>
          <p:cNvSpPr txBox="true"/>
          <p:nvPr/>
        </p:nvSpPr>
        <p:spPr>
          <a:xfrm rot="0">
            <a:off x="336344" y="2137823"/>
            <a:ext cx="3835518"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Some FY1s will do this rotation as part of their LIFT programme. However, this page is about GP as an FY2. You will be responsible for:</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running your own GP clinics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helping out with the duty list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interpreting investigations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 (this can be routine, urgent or even direct referrals to medics/surgeons etc)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home visits </a:t>
            </a:r>
          </a:p>
        </p:txBody>
      </p:sp>
      <p:sp>
        <p:nvSpPr>
          <p:cNvPr name="AutoShape 21" id="21"/>
          <p:cNvSpPr/>
          <p:nvPr/>
        </p:nvSpPr>
        <p:spPr>
          <a:xfrm>
            <a:off x="349316" y="8015823"/>
            <a:ext cx="3102483" cy="0"/>
          </a:xfrm>
          <a:prstGeom prst="line">
            <a:avLst/>
          </a:prstGeom>
          <a:ln cap="flat" w="19050">
            <a:solidFill>
              <a:srgbClr val="41702B"/>
            </a:solidFill>
            <a:prstDash val="solid"/>
            <a:headEnd type="none" len="sm" w="sm"/>
            <a:tailEnd type="none" len="sm" w="sm"/>
          </a:ln>
        </p:spPr>
      </p:sp>
      <p:sp>
        <p:nvSpPr>
          <p:cNvPr name="TextBox 22" id="22"/>
          <p:cNvSpPr txBox="true"/>
          <p:nvPr/>
        </p:nvSpPr>
        <p:spPr>
          <a:xfrm rot="0">
            <a:off x="349316" y="3900583"/>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it work?</a:t>
            </a:r>
          </a:p>
        </p:txBody>
      </p:sp>
      <p:sp>
        <p:nvSpPr>
          <p:cNvPr name="TextBox 23" id="23"/>
          <p:cNvSpPr txBox="true"/>
          <p:nvPr/>
        </p:nvSpPr>
        <p:spPr>
          <a:xfrm rot="0">
            <a:off x="4423798" y="4272058"/>
            <a:ext cx="3002886" cy="3629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visits booked in quite regularly. These are usually booked in as your last patient of the morning. </a:t>
            </a:r>
          </a:p>
          <a:p>
            <a:pPr algn="just">
              <a:lnSpc>
                <a:spcPts val="1540"/>
              </a:lnSpc>
            </a:pPr>
            <a:r>
              <a:rPr lang="en-US" sz="1100">
                <a:solidFill>
                  <a:srgbClr val="000000"/>
                </a:solidFill>
                <a:latin typeface="Telegraf"/>
                <a:ea typeface="Telegraf"/>
                <a:cs typeface="Telegraf"/>
                <a:sym typeface="Telegraf"/>
              </a:rPr>
              <a:t>The home visits are a great opportunity to appreciate how a home environment can affect a patients health and how it can be used when assessing patients (e.g. when doing mental health reviews).</a:t>
            </a:r>
          </a:p>
          <a:p>
            <a:pPr algn="just">
              <a:lnSpc>
                <a:spcPts val="1540"/>
              </a:lnSpc>
            </a:pPr>
          </a:p>
          <a:p>
            <a:pPr algn="just">
              <a:lnSpc>
                <a:spcPts val="1540"/>
              </a:lnSpc>
            </a:pPr>
            <a:r>
              <a:rPr lang="en-US" sz="1100">
                <a:solidFill>
                  <a:srgbClr val="000000"/>
                </a:solidFill>
                <a:latin typeface="Telegraf"/>
                <a:ea typeface="Telegraf"/>
                <a:cs typeface="Telegraf"/>
                <a:sym typeface="Telegraf"/>
              </a:rPr>
              <a:t>It is worth noting that unlike the hospital, GPs utilise an electronic note system and electronic prescribing. Although, electronic prescribing is present you will still have to sign paper prescriptions regularly as the system is still quite new. GPs have also begun to utilise AI systems in their work for example to help scribe consultations so that you can be fully present for your patient. These can be very beneficial to use.</a:t>
            </a:r>
          </a:p>
        </p:txBody>
      </p:sp>
      <p:sp>
        <p:nvSpPr>
          <p:cNvPr name="TextBox 24" id="24"/>
          <p:cNvSpPr txBox="true"/>
          <p:nvPr/>
        </p:nvSpPr>
        <p:spPr>
          <a:xfrm rot="0">
            <a:off x="299118" y="4321588"/>
            <a:ext cx="3909970" cy="3820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Your typical week will be made up of your own clinic time with a set amount of patients, helping the duty doctor and home visits. Depending on the GP you are at you will start with longer appointment times and work your way down if you feel comfortable (for me I started at 1 hour and am now down to 30 minute appointments). Your clinic time will also include catch up slots (free time in between patients) to catch up if you are running behind.</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is a duty doctor at the GP who handles urgent medical problems that can not wait for a routine appointment alongside urgent admin work. When helping the duty doctor the number of patient's you will see can be varied. Urgent admin can involve things like urgent prescriptions and palliative care requests, </a:t>
            </a:r>
          </a:p>
          <a:p>
            <a:pPr algn="just">
              <a:lnSpc>
                <a:spcPts val="1540"/>
              </a:lnSpc>
            </a:pPr>
          </a:p>
          <a:p>
            <a:pPr algn="just">
              <a:lnSpc>
                <a:spcPts val="1540"/>
              </a:lnSpc>
            </a:pPr>
            <a:r>
              <a:rPr lang="en-US" sz="1100">
                <a:solidFill>
                  <a:srgbClr val="000000"/>
                </a:solidFill>
                <a:latin typeface="Telegraf"/>
                <a:ea typeface="Telegraf"/>
                <a:cs typeface="Telegraf"/>
                <a:sym typeface="Telegraf"/>
              </a:rPr>
              <a:t>As an FY2 you will be expected to attend home visits. Initially, this should be with a GP so you can observe how these should be carried out. Afterwards, you will have home</a:t>
            </a:r>
          </a:p>
          <a:p>
            <a:pPr algn="just">
              <a:lnSpc>
                <a:spcPts val="1540"/>
              </a:lnSpc>
            </a:pPr>
          </a:p>
        </p:txBody>
      </p:sp>
      <p:sp>
        <p:nvSpPr>
          <p:cNvPr name="TextBox 25" id="25"/>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11</a:t>
            </a:r>
          </a:p>
        </p:txBody>
      </p:sp>
      <p:sp>
        <p:nvSpPr>
          <p:cNvPr name="TextBox 26" id="26"/>
          <p:cNvSpPr txBox="true"/>
          <p:nvPr/>
        </p:nvSpPr>
        <p:spPr>
          <a:xfrm rot="0">
            <a:off x="5441151" y="8651408"/>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27" id="27"/>
          <p:cNvSpPr txBox="true"/>
          <p:nvPr/>
        </p:nvSpPr>
        <p:spPr>
          <a:xfrm rot="0">
            <a:off x="5441151" y="9114745"/>
            <a:ext cx="1985534" cy="115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There are no important bleeps for this rotation. </a:t>
            </a:r>
          </a:p>
          <a:p>
            <a:pPr algn="just">
              <a:lnSpc>
                <a:spcPts val="1540"/>
              </a:lnSpc>
              <a:spcBef>
                <a:spcPct val="0"/>
              </a:spcBef>
            </a:pPr>
            <a:r>
              <a:rPr lang="en-US" sz="1100">
                <a:solidFill>
                  <a:srgbClr val="000000"/>
                </a:solidFill>
                <a:latin typeface="Telegraf"/>
                <a:ea typeface="Telegraf"/>
                <a:cs typeface="Telegraf"/>
                <a:sym typeface="Telegraf"/>
              </a:rPr>
              <a:t>Instead, it would be best to familiarise yourself with important teams available to your practice.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34669" t="0" r="-87586"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GENERAL SURGERY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1A</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8AM-4PM                                                     WARD 8</a:t>
            </a:r>
          </a:p>
        </p:txBody>
      </p:sp>
      <p:sp>
        <p:nvSpPr>
          <p:cNvPr name="TextBox 20" id="20"/>
          <p:cNvSpPr txBox="true"/>
          <p:nvPr/>
        </p:nvSpPr>
        <p:spPr>
          <a:xfrm rot="0">
            <a:off x="5251095" y="8681777"/>
            <a:ext cx="2175589" cy="115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Stoma Nurse - 4601, 4705, 3785</a:t>
            </a:r>
          </a:p>
          <a:p>
            <a:pPr algn="just">
              <a:lnSpc>
                <a:spcPts val="1540"/>
              </a:lnSpc>
            </a:pPr>
            <a:r>
              <a:rPr lang="en-US" sz="1100">
                <a:solidFill>
                  <a:srgbClr val="000000"/>
                </a:solidFill>
                <a:latin typeface="Telegraf"/>
                <a:ea typeface="Telegraf"/>
                <a:cs typeface="Telegraf"/>
                <a:sym typeface="Telegraf"/>
              </a:rPr>
              <a:t>Dietician - 4265 / 4267</a:t>
            </a:r>
          </a:p>
          <a:p>
            <a:pPr algn="just">
              <a:lnSpc>
                <a:spcPts val="1540"/>
              </a:lnSpc>
            </a:pPr>
            <a:r>
              <a:rPr lang="en-US" sz="1100">
                <a:solidFill>
                  <a:srgbClr val="000000"/>
                </a:solidFill>
                <a:latin typeface="Telegraf"/>
                <a:ea typeface="Telegraf"/>
                <a:cs typeface="Telegraf"/>
                <a:sym typeface="Telegraf"/>
              </a:rPr>
              <a:t>Anaesthetics - 1500</a:t>
            </a:r>
          </a:p>
          <a:p>
            <a:pPr algn="just">
              <a:lnSpc>
                <a:spcPts val="1540"/>
              </a:lnSpc>
            </a:pPr>
            <a:r>
              <a:rPr lang="en-US" sz="1100">
                <a:solidFill>
                  <a:srgbClr val="000000"/>
                </a:solidFill>
                <a:latin typeface="Telegraf"/>
                <a:ea typeface="Telegraf"/>
                <a:cs typeface="Telegraf"/>
                <a:sym typeface="Telegraf"/>
              </a:rPr>
              <a:t>ITU - 1505</a:t>
            </a:r>
          </a:p>
          <a:p>
            <a:pPr algn="just">
              <a:lnSpc>
                <a:spcPts val="1540"/>
              </a:lnSpc>
            </a:pPr>
            <a:r>
              <a:rPr lang="en-US" sz="1100">
                <a:solidFill>
                  <a:srgbClr val="000000"/>
                </a:solidFill>
                <a:latin typeface="Telegraf"/>
                <a:ea typeface="Telegraf"/>
                <a:cs typeface="Telegraf"/>
                <a:sym typeface="Telegraf"/>
              </a:rPr>
              <a:t>Urology SpR - 5352</a:t>
            </a:r>
          </a:p>
          <a:p>
            <a:pPr algn="just">
              <a:lnSpc>
                <a:spcPts val="1540"/>
              </a:lnSpc>
              <a:spcBef>
                <a:spcPct val="0"/>
              </a:spcBef>
            </a:pPr>
            <a:r>
              <a:rPr lang="en-US" sz="1100">
                <a:solidFill>
                  <a:srgbClr val="000000"/>
                </a:solidFill>
                <a:latin typeface="Telegraf"/>
                <a:ea typeface="Telegraf"/>
                <a:cs typeface="Telegraf"/>
                <a:sym typeface="Telegraf"/>
              </a:rPr>
              <a:t>Radiology Consultant - 843 888</a:t>
            </a:r>
          </a:p>
        </p:txBody>
      </p:sp>
      <p:sp>
        <p:nvSpPr>
          <p:cNvPr name="TextBox 21" id="21"/>
          <p:cNvSpPr txBox="true"/>
          <p:nvPr/>
        </p:nvSpPr>
        <p:spPr>
          <a:xfrm rot="0">
            <a:off x="349316" y="8453093"/>
            <a:ext cx="3180370"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General Surgery has many conditions and can be very complex. The most common topics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Cholecystectomy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Cholecystostomy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Biliary Colic</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Hemicolectomy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Hartmann’s Procedure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Small/Large Bowel Obstruction</a:t>
            </a:r>
          </a:p>
        </p:txBody>
      </p:sp>
      <p:sp>
        <p:nvSpPr>
          <p:cNvPr name="TextBox 22" id="22"/>
          <p:cNvSpPr txBox="true"/>
          <p:nvPr/>
        </p:nvSpPr>
        <p:spPr>
          <a:xfrm rot="0">
            <a:off x="336344" y="2137823"/>
            <a:ext cx="3835518" cy="56870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 and 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Giving updates to family members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Attending theatre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Writing DALs/TTOs</a:t>
            </a:r>
          </a:p>
          <a:p>
            <a:pPr algn="just">
              <a:lnSpc>
                <a:spcPts val="1540"/>
              </a:lnSpc>
            </a:pP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be split into team A or team B. Each team has specific consultants with patients you will review on ward round. You will print out the list for each of your consultants unless they are on post-take that day. The consultants, or their registrar, will review their specific patients and you will join them. There is a ward round proforma in the notes that makes it really simple and straightforward to write out everything for that patient. </a:t>
            </a:r>
          </a:p>
          <a:p>
            <a:pPr algn="just">
              <a:lnSpc>
                <a:spcPts val="1540"/>
              </a:lnSpc>
            </a:pPr>
            <a:r>
              <a:rPr lang="en-US" sz="1100">
                <a:solidFill>
                  <a:srgbClr val="000000"/>
                </a:solidFill>
                <a:latin typeface="Telegraf"/>
                <a:ea typeface="Telegraf"/>
                <a:cs typeface="Telegraf"/>
                <a:sym typeface="Telegraf"/>
              </a:rPr>
              <a:t>The key features to include are all of the observations from the NEWS chart, even if they are normal, and the input/output.</a:t>
            </a:r>
          </a:p>
          <a:p>
            <a:pPr algn="just">
              <a:lnSpc>
                <a:spcPts val="1260"/>
              </a:lnSpc>
            </a:pP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often have theatre time on your rota. Go to the changing rooms on the ground floor and go to the theatre for WHO check in. You can find your theatre list in DOSA by the nurses station. You are expected to scrub in!</a:t>
            </a:r>
          </a:p>
        </p:txBody>
      </p:sp>
      <p:sp>
        <p:nvSpPr>
          <p:cNvPr name="AutoShape 23" id="23"/>
          <p:cNvSpPr/>
          <p:nvPr/>
        </p:nvSpPr>
        <p:spPr>
          <a:xfrm>
            <a:off x="349316" y="7906358"/>
            <a:ext cx="3102483" cy="0"/>
          </a:xfrm>
          <a:prstGeom prst="line">
            <a:avLst/>
          </a:prstGeom>
          <a:ln cap="flat" w="19050">
            <a:solidFill>
              <a:srgbClr val="702B37"/>
            </a:solidFill>
            <a:prstDash val="solid"/>
            <a:headEnd type="none" len="sm" w="sm"/>
            <a:tailEnd type="none" len="sm" w="sm"/>
          </a:ln>
        </p:spPr>
      </p:sp>
      <p:sp>
        <p:nvSpPr>
          <p:cNvPr name="TextBox 24" id="24"/>
          <p:cNvSpPr txBox="true"/>
          <p:nvPr/>
        </p:nvSpPr>
        <p:spPr>
          <a:xfrm rot="0">
            <a:off x="336344" y="4010327"/>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5107759"/>
            <a:ext cx="2786886" cy="2296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meet in the SDEC area behind the curtain and collect the handover list. You may also need to print out the list for the consultants patient list if the SHO hasn’t already done this. You will then go with the consultant to review every new general surgery patient from A&amp;E as well as their regular ward patients.</a:t>
            </a:r>
          </a:p>
          <a:p>
            <a:pPr algn="just">
              <a:lnSpc>
                <a:spcPts val="1540"/>
              </a:lnSpc>
            </a:pPr>
          </a:p>
          <a:p>
            <a:pPr algn="just">
              <a:lnSpc>
                <a:spcPts val="1540"/>
              </a:lnSpc>
            </a:pPr>
            <a:r>
              <a:rPr lang="en-US" sz="1100">
                <a:solidFill>
                  <a:srgbClr val="000000"/>
                </a:solidFill>
                <a:latin typeface="Telegraf"/>
                <a:ea typeface="Telegraf"/>
                <a:cs typeface="Telegraf"/>
                <a:sym typeface="Telegraf"/>
              </a:rPr>
              <a:t>As you go, write down jobs for each patient as it will be down to you and the SHO to do these jobs before 4pm.</a:t>
            </a:r>
          </a:p>
        </p:txBody>
      </p:sp>
      <p:sp>
        <p:nvSpPr>
          <p:cNvPr name="TextBox 26" id="26"/>
          <p:cNvSpPr txBox="true"/>
          <p:nvPr/>
        </p:nvSpPr>
        <p:spPr>
          <a:xfrm rot="0">
            <a:off x="4420519" y="4663894"/>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Post-Take work?</a:t>
            </a:r>
          </a:p>
        </p:txBody>
      </p:sp>
      <p:sp>
        <p:nvSpPr>
          <p:cNvPr name="TextBox 27" id="27"/>
          <p:cNvSpPr txBox="true"/>
          <p:nvPr/>
        </p:nvSpPr>
        <p:spPr>
          <a:xfrm rot="0">
            <a:off x="336344" y="6690033"/>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Is there theatre time?</a:t>
            </a:r>
          </a:p>
        </p:txBody>
      </p:sp>
      <p:sp>
        <p:nvSpPr>
          <p:cNvPr name="TextBox 28" id="28"/>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2117992"/>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GERIATRICS</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1 &amp; 2</a:t>
            </a:r>
          </a:p>
        </p:txBody>
      </p:sp>
      <p:sp>
        <p:nvSpPr>
          <p:cNvPr name="TextBox 20" id="20"/>
          <p:cNvSpPr txBox="true"/>
          <p:nvPr/>
        </p:nvSpPr>
        <p:spPr>
          <a:xfrm rot="0">
            <a:off x="5251095" y="8681777"/>
            <a:ext cx="2175589" cy="115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PLN (Psych Nurse) - switch</a:t>
            </a:r>
          </a:p>
          <a:p>
            <a:pPr algn="just">
              <a:lnSpc>
                <a:spcPts val="1540"/>
              </a:lnSpc>
            </a:pPr>
            <a:r>
              <a:rPr lang="en-US" sz="1100">
                <a:solidFill>
                  <a:srgbClr val="000000"/>
                </a:solidFill>
                <a:latin typeface="Telegraf"/>
                <a:ea typeface="Telegraf"/>
                <a:cs typeface="Telegraf"/>
                <a:sym typeface="Telegraf"/>
              </a:rPr>
              <a:t>Acute Oncology - 9911</a:t>
            </a:r>
          </a:p>
          <a:p>
            <a:pPr algn="just">
              <a:lnSpc>
                <a:spcPts val="1540"/>
              </a:lnSpc>
            </a:pPr>
            <a:r>
              <a:rPr lang="en-US" sz="1100">
                <a:solidFill>
                  <a:srgbClr val="000000"/>
                </a:solidFill>
                <a:latin typeface="Telegraf"/>
                <a:ea typeface="Telegraf"/>
                <a:cs typeface="Telegraf"/>
                <a:sym typeface="Telegraf"/>
              </a:rPr>
              <a:t>Nutrition - 6686</a:t>
            </a:r>
          </a:p>
          <a:p>
            <a:pPr algn="just">
              <a:lnSpc>
                <a:spcPts val="1540"/>
              </a:lnSpc>
            </a:pPr>
            <a:r>
              <a:rPr lang="en-US" sz="1100">
                <a:solidFill>
                  <a:srgbClr val="000000"/>
                </a:solidFill>
                <a:latin typeface="Telegraf"/>
                <a:ea typeface="Telegraf"/>
                <a:cs typeface="Telegraf"/>
                <a:sym typeface="Telegraf"/>
              </a:rPr>
              <a:t>Dietician - 4265 / 4267</a:t>
            </a:r>
          </a:p>
          <a:p>
            <a:pPr algn="just">
              <a:lnSpc>
                <a:spcPts val="1540"/>
              </a:lnSpc>
            </a:pPr>
            <a:r>
              <a:rPr lang="en-US" sz="1100">
                <a:solidFill>
                  <a:srgbClr val="000000"/>
                </a:solidFill>
                <a:latin typeface="Telegraf"/>
                <a:ea typeface="Telegraf"/>
                <a:cs typeface="Telegraf"/>
                <a:sym typeface="Telegraf"/>
              </a:rPr>
              <a:t>SALT - switch</a:t>
            </a:r>
          </a:p>
          <a:p>
            <a:pPr algn="just">
              <a:lnSpc>
                <a:spcPts val="1540"/>
              </a:lnSpc>
              <a:spcBef>
                <a:spcPct val="0"/>
              </a:spcBef>
            </a:pPr>
            <a:r>
              <a:rPr lang="en-US" sz="1100">
                <a:solidFill>
                  <a:srgbClr val="000000"/>
                </a:solidFill>
                <a:latin typeface="Telegraf"/>
                <a:ea typeface="Telegraf"/>
                <a:cs typeface="Telegraf"/>
                <a:sym typeface="Telegraf"/>
              </a:rPr>
              <a:t>Anaesthetics - 1500</a:t>
            </a:r>
          </a:p>
        </p:txBody>
      </p:sp>
      <p:sp>
        <p:nvSpPr>
          <p:cNvPr name="TextBox 21" id="21"/>
          <p:cNvSpPr txBox="true"/>
          <p:nvPr/>
        </p:nvSpPr>
        <p:spPr>
          <a:xfrm rot="0">
            <a:off x="349316" y="8453093"/>
            <a:ext cx="3180370" cy="1835785"/>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Geriatrics has many conditions and can be very complex. 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Fall +/- long lie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Aspiration Pneumonia / CAP</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Confusion / Found Wandering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Delirium</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UTI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Heart Failure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Stroke / TIA</a:t>
            </a:r>
          </a:p>
        </p:txBody>
      </p:sp>
      <p:sp>
        <p:nvSpPr>
          <p:cNvPr name="TextBox 22" id="22"/>
          <p:cNvSpPr txBox="true"/>
          <p:nvPr/>
        </p:nvSpPr>
        <p:spPr>
          <a:xfrm rot="0">
            <a:off x="336344" y="2178023"/>
            <a:ext cx="3835518" cy="5661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Mental Capacity Assessments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Signing forms to list patients for a community hospital</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Giving updates to family members</a:t>
            </a:r>
          </a:p>
          <a:p>
            <a:pPr algn="just">
              <a:lnSpc>
                <a:spcPts val="1540"/>
              </a:lnSpc>
            </a:pP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On ward 1, often the 25 patients will be divided between the Doctors working that day. You can have anywhere between 13 and 4 patients. </a:t>
            </a:r>
          </a:p>
          <a:p>
            <a:pPr algn="just">
              <a:lnSpc>
                <a:spcPts val="1540"/>
              </a:lnSpc>
            </a:pPr>
            <a:r>
              <a:rPr lang="en-US" sz="1100">
                <a:solidFill>
                  <a:srgbClr val="000000"/>
                </a:solidFill>
                <a:latin typeface="Telegraf"/>
                <a:ea typeface="Telegraf"/>
                <a:cs typeface="Telegraf"/>
                <a:sym typeface="Telegraf"/>
              </a:rPr>
              <a:t>You will review each of your patients on your own and formulate a management plan. Often there will already be a plan in the notes from the previous day to help guide you. If this patient is new to the ward, you will review this patient with the consultant (or they will review and let you know what jobs need doing).</a:t>
            </a:r>
          </a:p>
          <a:p>
            <a:pPr algn="just">
              <a:lnSpc>
                <a:spcPts val="1540"/>
              </a:lnSpc>
            </a:pPr>
          </a:p>
          <a:p>
            <a:pPr algn="just">
              <a:lnSpc>
                <a:spcPts val="1540"/>
              </a:lnSpc>
            </a:pPr>
            <a:r>
              <a:rPr lang="en-US" sz="1100">
                <a:solidFill>
                  <a:srgbClr val="000000"/>
                </a:solidFill>
                <a:latin typeface="Telegraf"/>
                <a:ea typeface="Telegraf"/>
                <a:cs typeface="Telegraf"/>
                <a:sym typeface="Telegraf"/>
              </a:rPr>
              <a:t>At 11am, there is a board round where you will present your plans to the ward sister, PT, OT, and other AHPs. This is a great opportunity to clarify anything and learn what other tasks are needed. Often you will be asked if the patient is medically fit for discharge/listing (for nursing homes etc).</a:t>
            </a:r>
          </a:p>
        </p:txBody>
      </p:sp>
      <p:sp>
        <p:nvSpPr>
          <p:cNvPr name="AutoShape 23" id="23"/>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36344" y="4210504"/>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517209"/>
            <a:ext cx="2786886"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For ward 2, often ward rounds are more traditional where you will see patients with your specific consultant. You will see patients by consultant rather than by bay. This will often include outliers on other wards. </a:t>
            </a:r>
          </a:p>
          <a:p>
            <a:pPr algn="just">
              <a:lnSpc>
                <a:spcPts val="1540"/>
              </a:lnSpc>
            </a:pPr>
          </a:p>
          <a:p>
            <a:pPr algn="just">
              <a:lnSpc>
                <a:spcPts val="1540"/>
              </a:lnSpc>
            </a:pPr>
            <a:r>
              <a:rPr lang="en-US" sz="1100">
                <a:solidFill>
                  <a:srgbClr val="000000"/>
                </a:solidFill>
                <a:latin typeface="Telegraf"/>
                <a:ea typeface="Telegraf"/>
                <a:cs typeface="Telegraf"/>
                <a:sym typeface="Telegraf"/>
              </a:rPr>
              <a:t>For both wards, you may be expected to attend discharge hub to write a discharge summary. For this you will need the notes and drug chart. However, make sure you ask which consultant the patient is under before you attend as they may be under the other wards’ consultant.</a:t>
            </a:r>
          </a:p>
          <a:p>
            <a:pPr algn="just">
              <a:lnSpc>
                <a:spcPts val="1540"/>
              </a:lnSpc>
            </a:pPr>
          </a:p>
          <a:p>
            <a:pPr algn="just">
              <a:lnSpc>
                <a:spcPts val="1540"/>
              </a:lnSpc>
            </a:pPr>
            <a:r>
              <a:rPr lang="en-US" sz="1100">
                <a:solidFill>
                  <a:srgbClr val="000000"/>
                </a:solidFill>
                <a:latin typeface="Telegraf"/>
                <a:ea typeface="Telegraf"/>
                <a:cs typeface="Telegraf"/>
                <a:sym typeface="Telegraf"/>
              </a:rPr>
              <a:t>Visiting is 2-4pm and is when you often are asked to give family updates.</a:t>
            </a:r>
          </a:p>
        </p:txBody>
      </p:sp>
      <p:sp>
        <p:nvSpPr>
          <p:cNvPr name="TextBox 26" id="26"/>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48072" t="0" r="-79235" b="0"/>
              </a:stretch>
            </a:blipFill>
          </p:spPr>
        </p:sp>
      </p:grpSp>
      <p:grpSp>
        <p:nvGrpSpPr>
          <p:cNvPr name="Group 11" id="11"/>
          <p:cNvGrpSpPr/>
          <p:nvPr/>
        </p:nvGrpSpPr>
        <p:grpSpPr>
          <a:xfrm rot="0">
            <a:off x="4423798" y="2117992"/>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OBS &amp; GYNAE</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1A</a:t>
            </a:r>
          </a:p>
        </p:txBody>
      </p:sp>
      <p:sp>
        <p:nvSpPr>
          <p:cNvPr name="TextBox 19" id="19"/>
          <p:cNvSpPr txBox="true"/>
          <p:nvPr/>
        </p:nvSpPr>
        <p:spPr>
          <a:xfrm rot="0">
            <a:off x="467649" y="1079579"/>
            <a:ext cx="6599180"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8:30AM-5PM                                WARD 22/23/19A</a:t>
            </a:r>
          </a:p>
        </p:txBody>
      </p:sp>
      <p:sp>
        <p:nvSpPr>
          <p:cNvPr name="TextBox 20" id="20"/>
          <p:cNvSpPr txBox="true"/>
          <p:nvPr/>
        </p:nvSpPr>
        <p:spPr>
          <a:xfrm rot="0">
            <a:off x="5251095" y="8681777"/>
            <a:ext cx="2175589" cy="772160"/>
          </a:xfrm>
          <a:prstGeom prst="rect">
            <a:avLst/>
          </a:prstGeom>
        </p:spPr>
        <p:txBody>
          <a:bodyPr anchor="t" rtlCol="false" tIns="0" lIns="0" bIns="0" rIns="0">
            <a:spAutoFit/>
          </a:bodyPr>
          <a:lstStyle/>
          <a:p>
            <a:pPr algn="just">
              <a:lnSpc>
                <a:spcPts val="1540"/>
              </a:lnSpc>
              <a:spcBef>
                <a:spcPct val="0"/>
              </a:spcBef>
            </a:pPr>
            <a:r>
              <a:rPr lang="en-US" sz="1100">
                <a:solidFill>
                  <a:srgbClr val="000000"/>
                </a:solidFill>
                <a:latin typeface="Telegraf"/>
                <a:ea typeface="Telegraf"/>
                <a:cs typeface="Telegraf"/>
                <a:sym typeface="Telegraf"/>
              </a:rPr>
              <a:t>Out of hours SHO - 4693</a:t>
            </a:r>
          </a:p>
          <a:p>
            <a:pPr algn="just">
              <a:lnSpc>
                <a:spcPts val="1540"/>
              </a:lnSpc>
              <a:spcBef>
                <a:spcPct val="0"/>
              </a:spcBef>
            </a:pP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Paeds SHO - 1300</a:t>
            </a:r>
          </a:p>
        </p:txBody>
      </p:sp>
      <p:sp>
        <p:nvSpPr>
          <p:cNvPr name="TextBox 21" id="21"/>
          <p:cNvSpPr txBox="true"/>
          <p:nvPr/>
        </p:nvSpPr>
        <p:spPr>
          <a:xfrm rot="0">
            <a:off x="349316" y="8453093"/>
            <a:ext cx="3180370"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O&amp;G has many conditions and can be very complex. The most valuable things to know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Miscarriages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Ectopic pregnancies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C-sections: anatomy,  indications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Pre-eclampsia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Delivery methods: vacuums, forceps, etc</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HVS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PID / Sexual heatlh</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Gynaecological cancers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Post-surgical complications</a:t>
            </a:r>
          </a:p>
        </p:txBody>
      </p:sp>
      <p:sp>
        <p:nvSpPr>
          <p:cNvPr name="TextBox 22" id="22"/>
          <p:cNvSpPr txBox="true"/>
          <p:nvPr/>
        </p:nvSpPr>
        <p:spPr>
          <a:xfrm rot="0">
            <a:off x="336344" y="2178023"/>
            <a:ext cx="3835518" cy="534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Obstetrics and Gynaecology is a new rotation for 2025 with FY1s being placed here for the first time this year.</a:t>
            </a:r>
          </a:p>
          <a:p>
            <a:pPr algn="just">
              <a:lnSpc>
                <a:spcPts val="1540"/>
              </a:lnSpc>
            </a:pPr>
          </a:p>
          <a:p>
            <a:pPr algn="just">
              <a:lnSpc>
                <a:spcPts val="1540"/>
              </a:lnSpc>
            </a:pPr>
            <a:r>
              <a:rPr lang="en-US" sz="1100">
                <a:solidFill>
                  <a:srgbClr val="000000"/>
                </a:solidFill>
                <a:latin typeface="Telegraf"/>
                <a:ea typeface="Telegraf"/>
                <a:cs typeface="Telegraf"/>
                <a:sym typeface="Telegraf"/>
              </a:rPr>
              <a:t>As an FY1 you are supernumerary. You will attend ward rounds with seniors and be responsible for basic FY1 jobs (DALs/TTOs, cannulas, bloods).</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will be opportunitis to clerk patients independently in EGU,/MOAU however you are expected to perform examinations (speculums) under supervision and discuss all Mx plans with seniors.</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also be able to attend clinics, gynae theatres and assist in c-sections. </a:t>
            </a:r>
          </a:p>
          <a:p>
            <a:pPr algn="just">
              <a:lnSpc>
                <a:spcPts val="1540"/>
              </a:lnSpc>
            </a:pPr>
          </a:p>
          <a:p>
            <a:pPr algn="just">
              <a:lnSpc>
                <a:spcPts val="1540"/>
              </a:lnSpc>
            </a:pPr>
            <a:r>
              <a:rPr lang="en-US" sz="1100">
                <a:solidFill>
                  <a:srgbClr val="000000"/>
                </a:solidFill>
                <a:latin typeface="Telegraf"/>
                <a:ea typeface="Telegraf"/>
                <a:cs typeface="Telegraf"/>
                <a:sym typeface="Telegraf"/>
              </a:rPr>
              <a:t>Currently, there are no scheduled on calls for this post. </a:t>
            </a:r>
          </a:p>
          <a:p>
            <a:pPr algn="just">
              <a:lnSpc>
                <a:spcPts val="1540"/>
              </a:lnSpc>
            </a:pP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attend 2 handovers: 8:30am, and 1pm, in the delivery ward.</a:t>
            </a:r>
          </a:p>
          <a:p>
            <a:pPr algn="just">
              <a:lnSpc>
                <a:spcPts val="1540"/>
              </a:lnSpc>
            </a:pPr>
          </a:p>
          <a:p>
            <a:pPr algn="just">
              <a:lnSpc>
                <a:spcPts val="1540"/>
              </a:lnSpc>
            </a:pPr>
            <a:r>
              <a:rPr lang="en-US" sz="1100">
                <a:solidFill>
                  <a:srgbClr val="000000"/>
                </a:solidFill>
                <a:latin typeface="Telegraf"/>
                <a:ea typeface="Telegraf"/>
                <a:cs typeface="Telegraf"/>
                <a:sym typeface="Telegraf"/>
              </a:rPr>
              <a:t>To begin with, you are likely to stick to gynae and be introduced into obs after the first 2 months.</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get a good mixture of wards, theatre, and clinic; there is lots of learning and great opportunities to get involved in lots of different aspects of care.</a:t>
            </a:r>
          </a:p>
        </p:txBody>
      </p:sp>
      <p:sp>
        <p:nvSpPr>
          <p:cNvPr name="AutoShape 23" id="23"/>
          <p:cNvSpPr/>
          <p:nvPr/>
        </p:nvSpPr>
        <p:spPr>
          <a:xfrm>
            <a:off x="349316" y="7906358"/>
            <a:ext cx="3102483" cy="0"/>
          </a:xfrm>
          <a:prstGeom prst="line">
            <a:avLst/>
          </a:prstGeom>
          <a:ln cap="flat" w="19050">
            <a:solidFill>
              <a:srgbClr val="41702B"/>
            </a:solidFill>
            <a:prstDash val="solid"/>
            <a:headEnd type="none" len="sm" w="sm"/>
            <a:tailEnd type="none" len="sm" w="sm"/>
          </a:ln>
        </p:spPr>
      </p:sp>
      <p:sp>
        <p:nvSpPr>
          <p:cNvPr name="TextBox 24" id="24"/>
          <p:cNvSpPr txBox="true"/>
          <p:nvPr/>
        </p:nvSpPr>
        <p:spPr>
          <a:xfrm rot="0">
            <a:off x="349316" y="5431401"/>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will my day look like?</a:t>
            </a:r>
          </a:p>
        </p:txBody>
      </p:sp>
      <p:sp>
        <p:nvSpPr>
          <p:cNvPr name="TextBox 25" id="25"/>
          <p:cNvSpPr txBox="true"/>
          <p:nvPr/>
        </p:nvSpPr>
        <p:spPr>
          <a:xfrm rot="0">
            <a:off x="4423798" y="4911349"/>
            <a:ext cx="2786886" cy="2486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One skill you absolutely need to get comfortable with is a speculum examination. This will be the most common skill you use - so get used to the technique, anatomy, and indications.</a:t>
            </a:r>
          </a:p>
          <a:p>
            <a:pPr algn="just">
              <a:lnSpc>
                <a:spcPts val="1540"/>
              </a:lnSpc>
            </a:pPr>
          </a:p>
          <a:p>
            <a:pPr algn="just">
              <a:lnSpc>
                <a:spcPts val="1540"/>
              </a:lnSpc>
            </a:pPr>
            <a:r>
              <a:rPr lang="en-US" sz="1100">
                <a:solidFill>
                  <a:srgbClr val="000000"/>
                </a:solidFill>
                <a:latin typeface="Telegraf"/>
                <a:ea typeface="Telegraf"/>
                <a:cs typeface="Telegraf"/>
                <a:sym typeface="Telegraf"/>
              </a:rPr>
              <a:t>As mentioned, there are low expectations as this is a specialised field - it is really easy to escalate to your seniors.</a:t>
            </a:r>
          </a:p>
          <a:p>
            <a:pPr algn="just">
              <a:lnSpc>
                <a:spcPts val="1540"/>
              </a:lnSpc>
            </a:pPr>
          </a:p>
          <a:p>
            <a:pPr algn="just">
              <a:lnSpc>
                <a:spcPts val="1540"/>
              </a:lnSpc>
            </a:pPr>
            <a:r>
              <a:rPr lang="en-US" sz="1100">
                <a:solidFill>
                  <a:srgbClr val="000000"/>
                </a:solidFill>
                <a:latin typeface="Telegraf"/>
                <a:ea typeface="Telegraf"/>
                <a:cs typeface="Telegraf"/>
                <a:sym typeface="Telegraf"/>
              </a:rPr>
              <a:t>Rotas are unfortunately often updated which can be frustrating, so make sure to keep an eye out for any changes here,</a:t>
            </a:r>
          </a:p>
        </p:txBody>
      </p:sp>
      <p:sp>
        <p:nvSpPr>
          <p:cNvPr name="TextBox 26" id="26"/>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8083133"/>
            <a:ext cx="3858864" cy="2608867"/>
            <a:chOff x="0" y="0"/>
            <a:chExt cx="1382930" cy="934959"/>
          </a:xfrm>
        </p:grpSpPr>
        <p:sp>
          <p:nvSpPr>
            <p:cNvPr name="Freeform 7" id="7"/>
            <p:cNvSpPr/>
            <p:nvPr/>
          </p:nvSpPr>
          <p:spPr>
            <a:xfrm flipH="false" flipV="false" rot="0">
              <a:off x="0" y="0"/>
              <a:ext cx="1382930" cy="934959"/>
            </a:xfrm>
            <a:custGeom>
              <a:avLst/>
              <a:gdLst/>
              <a:ahLst/>
              <a:cxnLst/>
              <a:rect r="r" b="b" t="t" l="l"/>
              <a:pathLst>
                <a:path h="934959" w="1382930">
                  <a:moveTo>
                    <a:pt x="0" y="0"/>
                  </a:moveTo>
                  <a:lnTo>
                    <a:pt x="1382930" y="0"/>
                  </a:lnTo>
                  <a:lnTo>
                    <a:pt x="1382930" y="934959"/>
                  </a:lnTo>
                  <a:lnTo>
                    <a:pt x="0" y="934959"/>
                  </a:lnTo>
                  <a:close/>
                </a:path>
              </a:pathLst>
            </a:custGeom>
            <a:solidFill>
              <a:srgbClr val="E8DEC9"/>
            </a:solidFill>
          </p:spPr>
        </p:sp>
        <p:sp>
          <p:nvSpPr>
            <p:cNvPr name="TextBox 8" id="8"/>
            <p:cNvSpPr txBox="true"/>
            <p:nvPr/>
          </p:nvSpPr>
          <p:spPr>
            <a:xfrm>
              <a:off x="0" y="-47625"/>
              <a:ext cx="1382930" cy="982584"/>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56777" t="0" r="-56777" b="0"/>
              </a:stretch>
            </a:blipFill>
          </p:spPr>
        </p:sp>
      </p:grpSp>
      <p:grpSp>
        <p:nvGrpSpPr>
          <p:cNvPr name="Group 11" id="11"/>
          <p:cNvGrpSpPr/>
          <p:nvPr/>
        </p:nvGrpSpPr>
        <p:grpSpPr>
          <a:xfrm rot="0">
            <a:off x="4423798" y="1922558"/>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AutoShape 13" id="13"/>
          <p:cNvSpPr/>
          <p:nvPr/>
        </p:nvSpPr>
        <p:spPr>
          <a:xfrm>
            <a:off x="349316" y="8083133"/>
            <a:ext cx="3102483" cy="0"/>
          </a:xfrm>
          <a:prstGeom prst="line">
            <a:avLst/>
          </a:prstGeom>
          <a:ln cap="flat" w="19050">
            <a:solidFill>
              <a:srgbClr val="702B37"/>
            </a:solidFill>
            <a:prstDash val="solid"/>
            <a:headEnd type="none" len="sm" w="sm"/>
            <a:tailEnd type="none" len="sm" w="sm"/>
          </a:ln>
        </p:spPr>
      </p:sp>
      <p:sp>
        <p:nvSpPr>
          <p:cNvPr name="TextBox 14" id="14"/>
          <p:cNvSpPr txBox="true"/>
          <p:nvPr/>
        </p:nvSpPr>
        <p:spPr>
          <a:xfrm rot="0">
            <a:off x="349316" y="8104283"/>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5" id="15"/>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6" id="16"/>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the ward work?</a:t>
            </a:r>
          </a:p>
        </p:txBody>
      </p:sp>
      <p:sp>
        <p:nvSpPr>
          <p:cNvPr name="TextBox 17" id="17"/>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ORTHOPAEDICS</a:t>
            </a:r>
          </a:p>
        </p:txBody>
      </p:sp>
      <p:sp>
        <p:nvSpPr>
          <p:cNvPr name="TextBox 18" id="18"/>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9" id="19"/>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20" id="20"/>
          <p:cNvSpPr txBox="true"/>
          <p:nvPr/>
        </p:nvSpPr>
        <p:spPr>
          <a:xfrm rot="0">
            <a:off x="467649" y="1079579"/>
            <a:ext cx="6599180"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8AM-5PM                                                       WARD 7</a:t>
            </a:r>
          </a:p>
        </p:txBody>
      </p:sp>
      <p:sp>
        <p:nvSpPr>
          <p:cNvPr name="TextBox 21" id="21"/>
          <p:cNvSpPr txBox="true"/>
          <p:nvPr/>
        </p:nvSpPr>
        <p:spPr>
          <a:xfrm rot="0">
            <a:off x="5251095" y="8681777"/>
            <a:ext cx="2175589"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SHO On Call - 1504</a:t>
            </a:r>
          </a:p>
          <a:p>
            <a:pPr algn="just">
              <a:lnSpc>
                <a:spcPts val="1540"/>
              </a:lnSpc>
            </a:pPr>
            <a:r>
              <a:rPr lang="en-US" sz="1100">
                <a:solidFill>
                  <a:srgbClr val="000000"/>
                </a:solidFill>
                <a:latin typeface="Telegraf"/>
                <a:ea typeface="Telegraf"/>
                <a:cs typeface="Telegraf"/>
                <a:sym typeface="Telegraf"/>
              </a:rPr>
              <a:t>SpR On Call - 1509</a:t>
            </a:r>
          </a:p>
          <a:p>
            <a:pPr algn="just">
              <a:lnSpc>
                <a:spcPts val="1540"/>
              </a:lnSpc>
            </a:pPr>
            <a:r>
              <a:rPr lang="en-US" sz="1100">
                <a:solidFill>
                  <a:srgbClr val="000000"/>
                </a:solidFill>
                <a:latin typeface="Telegraf"/>
                <a:ea typeface="Telegraf"/>
                <a:cs typeface="Telegraf"/>
                <a:sym typeface="Telegraf"/>
              </a:rPr>
              <a:t>Outliers SHO - 4492</a:t>
            </a:r>
          </a:p>
          <a:p>
            <a:pPr algn="just">
              <a:lnSpc>
                <a:spcPts val="1540"/>
              </a:lnSpc>
            </a:pPr>
          </a:p>
          <a:p>
            <a:pPr algn="just">
              <a:lnSpc>
                <a:spcPts val="1540"/>
              </a:lnSpc>
            </a:pPr>
            <a:r>
              <a:rPr lang="en-US" sz="1100">
                <a:solidFill>
                  <a:srgbClr val="000000"/>
                </a:solidFill>
                <a:latin typeface="Telegraf"/>
                <a:ea typeface="Telegraf"/>
                <a:cs typeface="Telegraf"/>
                <a:sym typeface="Telegraf"/>
              </a:rPr>
              <a:t>Trauma Secretary - 844 092</a:t>
            </a:r>
          </a:p>
          <a:p>
            <a:pPr algn="just">
              <a:lnSpc>
                <a:spcPts val="1540"/>
              </a:lnSpc>
            </a:pPr>
            <a:r>
              <a:rPr lang="en-US" sz="1100">
                <a:solidFill>
                  <a:srgbClr val="000000"/>
                </a:solidFill>
                <a:latin typeface="Telegraf"/>
                <a:ea typeface="Telegraf"/>
                <a:cs typeface="Telegraf"/>
                <a:sym typeface="Telegraf"/>
              </a:rPr>
              <a:t>Trauma Coordinator - 3005</a:t>
            </a:r>
          </a:p>
          <a:p>
            <a:pPr algn="just">
              <a:lnSpc>
                <a:spcPts val="1540"/>
              </a:lnSpc>
            </a:pPr>
            <a:r>
              <a:rPr lang="en-US" sz="1100">
                <a:solidFill>
                  <a:srgbClr val="000000"/>
                </a:solidFill>
                <a:latin typeface="Telegraf"/>
                <a:ea typeface="Telegraf"/>
                <a:cs typeface="Telegraf"/>
                <a:sym typeface="Telegraf"/>
              </a:rPr>
              <a:t>Theatre G - 845619</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EQ Radiology - 843 967</a:t>
            </a:r>
          </a:p>
        </p:txBody>
      </p:sp>
      <p:sp>
        <p:nvSpPr>
          <p:cNvPr name="TextBox 22" id="22"/>
          <p:cNvSpPr txBox="true"/>
          <p:nvPr/>
        </p:nvSpPr>
        <p:spPr>
          <a:xfrm rot="0">
            <a:off x="349316" y="8554058"/>
            <a:ext cx="3180370"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need to have a good understanding of anatomy for this, as well as the below key conditions: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NOF # + Management Options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Ankle # + Weber Classification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Supracondylar Fractures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Olecranon Fractures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Compartment Syndrome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Cauda Equina Syndrome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Necrotising Fasciitis</a:t>
            </a:r>
          </a:p>
        </p:txBody>
      </p:sp>
      <p:sp>
        <p:nvSpPr>
          <p:cNvPr name="TextBox 23" id="23"/>
          <p:cNvSpPr txBox="true"/>
          <p:nvPr/>
        </p:nvSpPr>
        <p:spPr>
          <a:xfrm rot="0">
            <a:off x="336344" y="2178023"/>
            <a:ext cx="3835518"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At 8am, you will attend handover in the teaching room between ward 7/8. The night SHO will present any overnight cases that may be for theatre or just need discussion.</a:t>
            </a:r>
          </a:p>
          <a:p>
            <a:pPr algn="just">
              <a:lnSpc>
                <a:spcPts val="1540"/>
              </a:lnSpc>
            </a:pPr>
            <a:r>
              <a:rPr lang="en-US" sz="1100">
                <a:solidFill>
                  <a:srgbClr val="000000"/>
                </a:solidFill>
                <a:latin typeface="Telegraf"/>
                <a:ea typeface="Telegraf"/>
                <a:cs typeface="Telegraf"/>
                <a:sym typeface="Telegraf"/>
              </a:rPr>
              <a:t>A “NWD” will be on ward 7 with the other SHOs. Ideally, there should be 3 SHOs on the ward and each will take a specific area (Bay 9 + 10, Bay 7+ 8, or Cubicles). </a:t>
            </a:r>
          </a:p>
          <a:p>
            <a:pPr algn="just">
              <a:lnSpc>
                <a:spcPts val="1540"/>
              </a:lnSpc>
            </a:pPr>
            <a:r>
              <a:rPr lang="en-US" sz="1100">
                <a:solidFill>
                  <a:srgbClr val="000000"/>
                </a:solidFill>
                <a:latin typeface="Telegraf"/>
                <a:ea typeface="Telegraf"/>
                <a:cs typeface="Telegraf"/>
                <a:sym typeface="Telegraf"/>
              </a:rPr>
              <a:t>You will then do your own ward round, unless a senior is available to review their patients in your area. They may come later in the day and will re-review the patients with you.</a:t>
            </a:r>
          </a:p>
          <a:p>
            <a:pPr algn="just">
              <a:lnSpc>
                <a:spcPts val="1540"/>
              </a:lnSpc>
            </a:pPr>
            <a:r>
              <a:rPr lang="en-US" sz="1100">
                <a:solidFill>
                  <a:srgbClr val="000000"/>
                </a:solidFill>
                <a:latin typeface="Telegraf"/>
                <a:ea typeface="Telegraf"/>
                <a:cs typeface="Telegraf"/>
                <a:sym typeface="Telegraf"/>
              </a:rPr>
              <a:t>At 10:30am, you will then attend board round to let the nurses, PT/OT, and progress chasers know  your plans.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is an orthogeriatrician team on the ward who will independently review the NOF patients but you should still review these patients when you can.</a:t>
            </a:r>
          </a:p>
        </p:txBody>
      </p:sp>
      <p:sp>
        <p:nvSpPr>
          <p:cNvPr name="TextBox 24" id="24"/>
          <p:cNvSpPr txBox="true"/>
          <p:nvPr/>
        </p:nvSpPr>
        <p:spPr>
          <a:xfrm rot="0">
            <a:off x="349316" y="5549775"/>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are trauma weeks?</a:t>
            </a:r>
          </a:p>
        </p:txBody>
      </p:sp>
      <p:sp>
        <p:nvSpPr>
          <p:cNvPr name="TextBox 25" id="25"/>
          <p:cNvSpPr txBox="true"/>
          <p:nvPr/>
        </p:nvSpPr>
        <p:spPr>
          <a:xfrm rot="0">
            <a:off x="4423798" y="4717820"/>
            <a:ext cx="2786886"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On call works just like any other specialty! You will take referrals, so make sure you read IPS to make sure you know who to accept under orthopaedics.</a:t>
            </a:r>
          </a:p>
          <a:p>
            <a:pPr algn="just">
              <a:lnSpc>
                <a:spcPts val="1540"/>
              </a:lnSpc>
            </a:pPr>
            <a:r>
              <a:rPr lang="en-US" sz="1100">
                <a:solidFill>
                  <a:srgbClr val="000000"/>
                </a:solidFill>
                <a:latin typeface="Telegraf"/>
                <a:ea typeface="Telegraf"/>
                <a:cs typeface="Telegraf"/>
                <a:sym typeface="Telegraf"/>
              </a:rPr>
              <a:t>Essentially, your options are to reject the referral, accept and admit the patient, or to see in fracture clinic.</a:t>
            </a:r>
          </a:p>
          <a:p>
            <a:pPr algn="just">
              <a:lnSpc>
                <a:spcPts val="1540"/>
              </a:lnSpc>
            </a:pPr>
            <a:r>
              <a:rPr lang="en-US" sz="1100">
                <a:solidFill>
                  <a:srgbClr val="000000"/>
                </a:solidFill>
                <a:latin typeface="Telegraf"/>
                <a:ea typeface="Telegraf"/>
                <a:cs typeface="Telegraf"/>
                <a:sym typeface="Telegraf"/>
              </a:rPr>
              <a:t>Patients to be admitted should be clerked in the blue proforma, unless they are a NOF patient. There is a separate NOF proforma in the utility room in minors inside the yellow folders. Make sure to prescribe DVT prophylaxis, fluids, analgesia, and laxatives as a baseline!</a:t>
            </a:r>
          </a:p>
          <a:p>
            <a:pPr algn="just">
              <a:lnSpc>
                <a:spcPts val="1540"/>
              </a:lnSpc>
            </a:pPr>
            <a:r>
              <a:rPr lang="en-US" sz="1100">
                <a:solidFill>
                  <a:srgbClr val="000000"/>
                </a:solidFill>
                <a:latin typeface="Telegraf"/>
                <a:ea typeface="Telegraf"/>
                <a:cs typeface="Telegraf"/>
                <a:sym typeface="Telegraf"/>
              </a:rPr>
              <a:t>Any admissions/referrals need to be added to the BCU list.</a:t>
            </a:r>
          </a:p>
        </p:txBody>
      </p:sp>
      <p:sp>
        <p:nvSpPr>
          <p:cNvPr name="TextBox 26" id="26"/>
          <p:cNvSpPr txBox="true"/>
          <p:nvPr/>
        </p:nvSpPr>
        <p:spPr>
          <a:xfrm rot="0">
            <a:off x="349316" y="6018405"/>
            <a:ext cx="3835518"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attend the 8am handover before leaving with the on call consultant to see the patients on the trauma theatre list that day.</a:t>
            </a:r>
          </a:p>
          <a:p>
            <a:pPr algn="just">
              <a:lnSpc>
                <a:spcPts val="1540"/>
              </a:lnSpc>
            </a:pPr>
            <a:r>
              <a:rPr lang="en-US" sz="1100">
                <a:solidFill>
                  <a:srgbClr val="000000"/>
                </a:solidFill>
                <a:latin typeface="Telegraf"/>
                <a:ea typeface="Telegraf"/>
                <a:cs typeface="Telegraf"/>
                <a:sym typeface="Telegraf"/>
              </a:rPr>
              <a:t>You will be expected to scrub in for these and make sure that TTOs are done if any of those patients are day cases.</a:t>
            </a:r>
          </a:p>
          <a:p>
            <a:pPr algn="just">
              <a:lnSpc>
                <a:spcPts val="1540"/>
              </a:lnSpc>
            </a:pPr>
          </a:p>
          <a:p>
            <a:pPr algn="just">
              <a:lnSpc>
                <a:spcPts val="1540"/>
              </a:lnSpc>
            </a:pPr>
            <a:r>
              <a:rPr lang="en-US" sz="1100">
                <a:solidFill>
                  <a:srgbClr val="000000"/>
                </a:solidFill>
                <a:latin typeface="Telegraf"/>
                <a:ea typeface="Telegraf"/>
                <a:cs typeface="Telegraf"/>
                <a:sym typeface="Telegraf"/>
              </a:rPr>
              <a:t>Expect to get involved! It is the best learning opportunity so don’t be afraid to ask questions... but make sure you’re ready to be quizzed too!</a:t>
            </a:r>
          </a:p>
        </p:txBody>
      </p:sp>
      <p:sp>
        <p:nvSpPr>
          <p:cNvPr name="TextBox 27" id="27"/>
          <p:cNvSpPr txBox="true"/>
          <p:nvPr/>
        </p:nvSpPr>
        <p:spPr>
          <a:xfrm rot="0">
            <a:off x="4420519" y="4296815"/>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 I do On Calls?</a:t>
            </a:r>
          </a:p>
        </p:txBody>
      </p:sp>
      <p:sp>
        <p:nvSpPr>
          <p:cNvPr name="TextBox 28" id="28"/>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15</a:t>
            </a:r>
          </a:p>
        </p:txBody>
      </p:sp>
      <p:grpSp>
        <p:nvGrpSpPr>
          <p:cNvPr name="Group 29" id="29"/>
          <p:cNvGrpSpPr/>
          <p:nvPr/>
        </p:nvGrpSpPr>
        <p:grpSpPr>
          <a:xfrm rot="0">
            <a:off x="6673273" y="1513821"/>
            <a:ext cx="817474" cy="817474"/>
            <a:chOff x="0" y="0"/>
            <a:chExt cx="1089965" cy="1089965"/>
          </a:xfrm>
        </p:grpSpPr>
        <p:grpSp>
          <p:nvGrpSpPr>
            <p:cNvPr name="Group 30" id="30"/>
            <p:cNvGrpSpPr/>
            <p:nvPr/>
          </p:nvGrpSpPr>
          <p:grpSpPr>
            <a:xfrm rot="0">
              <a:off x="0" y="0"/>
              <a:ext cx="1089965" cy="1089965"/>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DE59"/>
              </a:solidFill>
            </p:spPr>
          </p:sp>
          <p:sp>
            <p:nvSpPr>
              <p:cNvPr name="TextBox 32" id="32"/>
              <p:cNvSpPr txBox="true"/>
              <p:nvPr/>
            </p:nvSpPr>
            <p:spPr>
              <a:xfrm>
                <a:off x="88900" y="50800"/>
                <a:ext cx="635000" cy="673100"/>
              </a:xfrm>
              <a:prstGeom prst="rect">
                <a:avLst/>
              </a:prstGeom>
            </p:spPr>
            <p:txBody>
              <a:bodyPr anchor="ctr" rtlCol="false" tIns="50800" lIns="50800" bIns="50800" rIns="50800"/>
              <a:lstStyle/>
              <a:p>
                <a:pPr algn="ctr">
                  <a:lnSpc>
                    <a:spcPts val="1680"/>
                  </a:lnSpc>
                </a:pPr>
              </a:p>
            </p:txBody>
          </p:sp>
        </p:grpSp>
        <p:sp>
          <p:nvSpPr>
            <p:cNvPr name="TextBox 33" id="33"/>
            <p:cNvSpPr txBox="true"/>
            <p:nvPr/>
          </p:nvSpPr>
          <p:spPr>
            <a:xfrm rot="-1046405">
              <a:off x="89324" y="165969"/>
              <a:ext cx="859631" cy="670772"/>
            </a:xfrm>
            <a:prstGeom prst="rect">
              <a:avLst/>
            </a:prstGeom>
          </p:spPr>
          <p:txBody>
            <a:bodyPr anchor="t" rtlCol="false" tIns="0" lIns="0" bIns="0" rIns="0">
              <a:spAutoFit/>
            </a:bodyPr>
            <a:lstStyle/>
            <a:p>
              <a:pPr algn="ctr">
                <a:lnSpc>
                  <a:spcPts val="1900"/>
                </a:lnSpc>
              </a:pPr>
              <a:r>
                <a:rPr lang="en-US" sz="1900" b="true">
                  <a:solidFill>
                    <a:srgbClr val="000000"/>
                  </a:solidFill>
                  <a:latin typeface="Canva Sans Bold"/>
                  <a:ea typeface="Canva Sans Bold"/>
                  <a:cs typeface="Canva Sans Bold"/>
                  <a:sym typeface="Canva Sans Bold"/>
                </a:rPr>
                <a:t>FY2</a:t>
              </a:r>
            </a:p>
            <a:p>
              <a:pPr algn="ctr">
                <a:lnSpc>
                  <a:spcPts val="1900"/>
                </a:lnSpc>
              </a:pPr>
              <a:r>
                <a:rPr lang="en-US" sz="1900" b="true">
                  <a:solidFill>
                    <a:srgbClr val="000000"/>
                  </a:solidFill>
                  <a:latin typeface="Canva Sans Bold"/>
                  <a:ea typeface="Canva Sans Bold"/>
                  <a:cs typeface="Canva Sans Bold"/>
                  <a:sym typeface="Canva Sans Bold"/>
                </a:rPr>
                <a:t>ONLY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70" t="0" r="-70"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PAEDIATRICS</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17 &amp; 18 </a:t>
            </a:r>
          </a:p>
        </p:txBody>
      </p:sp>
      <p:sp>
        <p:nvSpPr>
          <p:cNvPr name="TextBox 20" id="20"/>
          <p:cNvSpPr txBox="true"/>
          <p:nvPr/>
        </p:nvSpPr>
        <p:spPr>
          <a:xfrm rot="0">
            <a:off x="5251095" y="8681777"/>
            <a:ext cx="2175589"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Paediatric Registrar - 4647</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General Surgery Registrar - 1508</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ENT SHO - 1400</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Alder Hey  - 0151 228 4811</a:t>
            </a:r>
          </a:p>
          <a:p>
            <a:pPr algn="just">
              <a:lnSpc>
                <a:spcPts val="1540"/>
              </a:lnSpc>
              <a:spcBef>
                <a:spcPct val="0"/>
              </a:spcBef>
            </a:pPr>
          </a:p>
        </p:txBody>
      </p:sp>
      <p:sp>
        <p:nvSpPr>
          <p:cNvPr name="TextBox 21" id="21"/>
          <p:cNvSpPr txBox="true"/>
          <p:nvPr/>
        </p:nvSpPr>
        <p:spPr>
          <a:xfrm rot="0">
            <a:off x="332033" y="8441858"/>
            <a:ext cx="3197653" cy="2116895"/>
          </a:xfrm>
          <a:prstGeom prst="rect">
            <a:avLst/>
          </a:prstGeom>
        </p:spPr>
        <p:txBody>
          <a:bodyPr anchor="t" rtlCol="false" tIns="0" lIns="0" bIns="0" rIns="0">
            <a:spAutoFit/>
          </a:bodyPr>
          <a:lstStyle/>
          <a:p>
            <a:pPr algn="just">
              <a:lnSpc>
                <a:spcPts val="1548"/>
              </a:lnSpc>
            </a:pPr>
            <a:r>
              <a:rPr lang="en-US" sz="1105">
                <a:solidFill>
                  <a:srgbClr val="000000"/>
                </a:solidFill>
                <a:latin typeface="Telegraf"/>
                <a:ea typeface="Telegraf"/>
                <a:cs typeface="Telegraf"/>
                <a:sym typeface="Telegraf"/>
              </a:rPr>
              <a:t>Paediatrics is a specialty where you get to see a vast array of conditions. Some common presentations include:</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Bronchiolitis</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Asthma</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Viral Induced Wheeze</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Eczema</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DKA</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Febrile Convulsions</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Meningitis</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Appendicitis</a:t>
            </a:r>
          </a:p>
        </p:txBody>
      </p:sp>
      <p:sp>
        <p:nvSpPr>
          <p:cNvPr name="TextBox 22" id="22"/>
          <p:cNvSpPr txBox="true"/>
          <p:nvPr/>
        </p:nvSpPr>
        <p:spPr>
          <a:xfrm rot="0">
            <a:off x="336344" y="2137823"/>
            <a:ext cx="3835518"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are supernumerary in Paediatrics. However this does not mean you can’t get involved You will have plenty of learning opportunities and a chance to practise new skills. Some jobs you can get involved with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Clerking patients coming through PAU</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Writing DALs</a:t>
            </a:r>
          </a:p>
        </p:txBody>
      </p:sp>
      <p:sp>
        <p:nvSpPr>
          <p:cNvPr name="AutoShape 23" id="23"/>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36344" y="420299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711324"/>
            <a:ext cx="2786886" cy="3439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 paediatric ward is divided into two sides; inpatients and PAU. PAU or paediatric assessment unit is where new patients referred through A&amp;E and GP will come up to be clerked by the juniors. As an FY1 you will get the opportunity to clerk patients coming through and formulate your management plans before they get reviewed by a registrar or a consultant. If you are willing you will also have the opportunity to hold the referrals bleep.</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also get 1 week a month in neonates where you get to do newborn examinations, join ward rounds and learn more about conditions of the newborns. </a:t>
            </a:r>
          </a:p>
          <a:p>
            <a:pPr algn="just">
              <a:lnSpc>
                <a:spcPts val="1540"/>
              </a:lnSpc>
            </a:pPr>
          </a:p>
          <a:p>
            <a:pPr algn="just">
              <a:lnSpc>
                <a:spcPts val="1540"/>
              </a:lnSpc>
            </a:pPr>
          </a:p>
        </p:txBody>
      </p:sp>
      <p:sp>
        <p:nvSpPr>
          <p:cNvPr name="TextBox 26" id="26"/>
          <p:cNvSpPr txBox="true"/>
          <p:nvPr/>
        </p:nvSpPr>
        <p:spPr>
          <a:xfrm rot="0">
            <a:off x="349316" y="4559870"/>
            <a:ext cx="3835518" cy="3439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Ward rounds usually start around 9.30am after handover and departmental teaching that takes place every day apart from Thursdays. Before ward round begins a huddle in the doctors office takes place where a senior nurse highlights any issues or DATIX’s from the week. After this the junior staff is allocated different jobs for the morning uch as completing DALs leftover from the night or going on the ward round. </a:t>
            </a:r>
          </a:p>
          <a:p>
            <a:pPr algn="just">
              <a:lnSpc>
                <a:spcPts val="1540"/>
              </a:lnSpc>
            </a:pPr>
          </a:p>
          <a:p>
            <a:pPr algn="just">
              <a:lnSpc>
                <a:spcPts val="1540"/>
              </a:lnSpc>
            </a:pPr>
            <a:r>
              <a:rPr lang="en-US" sz="1100">
                <a:solidFill>
                  <a:srgbClr val="000000"/>
                </a:solidFill>
                <a:latin typeface="Telegraf"/>
                <a:ea typeface="Telegraf"/>
                <a:cs typeface="Telegraf"/>
                <a:sym typeface="Telegraf"/>
              </a:rPr>
              <a:t>Ward rounds are led by the consultants and registrars. While you are not expected to round patients by yourself as an FY1 but you might get the opportunity to review patients on ward rounds under supervision. </a:t>
            </a:r>
          </a:p>
          <a:p>
            <a:pPr algn="just">
              <a:lnSpc>
                <a:spcPts val="1540"/>
              </a:lnSpc>
            </a:pPr>
            <a:r>
              <a:rPr lang="en-US" sz="1100">
                <a:solidFill>
                  <a:srgbClr val="000000"/>
                </a:solidFill>
                <a:latin typeface="Telegraf"/>
                <a:ea typeface="Telegraf"/>
                <a:cs typeface="Telegraf"/>
                <a:sym typeface="Telegraf"/>
              </a:rPr>
              <a:t>As an FY1 you will have 1 on-call day a week either a Tuesday or a Thursday. You will be working from 8.30 until 20.30 on these days and are expected to join the consultant ward round in the morning. </a:t>
            </a:r>
          </a:p>
          <a:p>
            <a:pPr algn="just">
              <a:lnSpc>
                <a:spcPts val="1540"/>
              </a:lnSpc>
            </a:pPr>
          </a:p>
        </p:txBody>
      </p:sp>
      <p:sp>
        <p:nvSpPr>
          <p:cNvPr name="TextBox 27" id="27"/>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2445595"/>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68841" y="190402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COMMUNITY PAEDS</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533752"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Multiple Sites</a:t>
            </a:r>
          </a:p>
        </p:txBody>
      </p:sp>
      <p:sp>
        <p:nvSpPr>
          <p:cNvPr name="TextBox 20" id="20"/>
          <p:cNvSpPr txBox="true"/>
          <p:nvPr/>
        </p:nvSpPr>
        <p:spPr>
          <a:xfrm rot="0">
            <a:off x="368841" y="8441858"/>
            <a:ext cx="3391634" cy="1418004"/>
          </a:xfrm>
          <a:prstGeom prst="rect">
            <a:avLst/>
          </a:prstGeom>
        </p:spPr>
        <p:txBody>
          <a:bodyPr anchor="t" rtlCol="false" tIns="0" lIns="0" bIns="0" rIns="0">
            <a:spAutoFit/>
          </a:bodyPr>
          <a:lstStyle/>
          <a:p>
            <a:pPr algn="just" marL="253269" indent="-126634" lvl="1">
              <a:lnSpc>
                <a:spcPts val="1642"/>
              </a:lnSpc>
              <a:buFont typeface="Arial"/>
              <a:buChar char="•"/>
            </a:pPr>
            <a:r>
              <a:rPr lang="en-US" sz="1173">
                <a:solidFill>
                  <a:srgbClr val="000000"/>
                </a:solidFill>
                <a:latin typeface="Telegraf"/>
                <a:ea typeface="Telegraf"/>
                <a:cs typeface="Telegraf"/>
                <a:sym typeface="Telegraf"/>
              </a:rPr>
              <a:t>Nocturnal Enuresis </a:t>
            </a:r>
          </a:p>
          <a:p>
            <a:pPr algn="just" marL="253269" indent="-126634" lvl="1">
              <a:lnSpc>
                <a:spcPts val="1642"/>
              </a:lnSpc>
              <a:buFont typeface="Arial"/>
              <a:buChar char="•"/>
            </a:pPr>
            <a:r>
              <a:rPr lang="en-US" sz="1173">
                <a:solidFill>
                  <a:srgbClr val="000000"/>
                </a:solidFill>
                <a:latin typeface="Telegraf"/>
                <a:ea typeface="Telegraf"/>
                <a:cs typeface="Telegraf"/>
                <a:sym typeface="Telegraf"/>
              </a:rPr>
              <a:t>Paediatric Constipation </a:t>
            </a:r>
          </a:p>
          <a:p>
            <a:pPr algn="just" marL="253269" indent="-126634" lvl="1">
              <a:lnSpc>
                <a:spcPts val="1642"/>
              </a:lnSpc>
              <a:buFont typeface="Arial"/>
              <a:buChar char="•"/>
            </a:pPr>
            <a:r>
              <a:rPr lang="en-US" sz="1173">
                <a:solidFill>
                  <a:srgbClr val="000000"/>
                </a:solidFill>
                <a:latin typeface="Telegraf"/>
                <a:ea typeface="Telegraf"/>
                <a:cs typeface="Telegraf"/>
                <a:sym typeface="Telegraf"/>
              </a:rPr>
              <a:t>Neurodevelopmental Conditions </a:t>
            </a:r>
          </a:p>
          <a:p>
            <a:pPr algn="just">
              <a:lnSpc>
                <a:spcPts val="1642"/>
              </a:lnSpc>
            </a:pPr>
          </a:p>
          <a:p>
            <a:pPr algn="just">
              <a:lnSpc>
                <a:spcPts val="1642"/>
              </a:lnSpc>
            </a:pPr>
            <a:r>
              <a:rPr lang="en-US" sz="1173">
                <a:solidFill>
                  <a:srgbClr val="000000"/>
                </a:solidFill>
                <a:latin typeface="Telegraf"/>
                <a:ea typeface="Telegraf"/>
                <a:cs typeface="Telegraf"/>
                <a:sym typeface="Telegraf"/>
              </a:rPr>
              <a:t>To be aware of: </a:t>
            </a:r>
          </a:p>
          <a:p>
            <a:pPr algn="just" marL="253269" indent="-126634" lvl="1">
              <a:lnSpc>
                <a:spcPts val="1642"/>
              </a:lnSpc>
              <a:buFont typeface="Arial"/>
              <a:buChar char="•"/>
            </a:pPr>
            <a:r>
              <a:rPr lang="en-US" sz="1173">
                <a:solidFill>
                  <a:srgbClr val="000000"/>
                </a:solidFill>
                <a:latin typeface="Telegraf"/>
                <a:ea typeface="Telegraf"/>
                <a:cs typeface="Telegraf"/>
                <a:sym typeface="Telegraf"/>
              </a:rPr>
              <a:t>Paediatric Safeguarding </a:t>
            </a:r>
          </a:p>
          <a:p>
            <a:pPr algn="just">
              <a:lnSpc>
                <a:spcPts val="1642"/>
              </a:lnSpc>
            </a:pPr>
          </a:p>
        </p:txBody>
      </p:sp>
      <p:sp>
        <p:nvSpPr>
          <p:cNvPr name="TextBox 21" id="21"/>
          <p:cNvSpPr txBox="true"/>
          <p:nvPr/>
        </p:nvSpPr>
        <p:spPr>
          <a:xfrm rot="0">
            <a:off x="336344" y="2369993"/>
            <a:ext cx="3835518" cy="2867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FY2 in Community Paediatrics, your time is spent between running your own clinics across various sites in the area and admin time. </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have plenty of opportunities to observe and attend a variety of community paediatric clinics.  These clinics range from generalised areas such as general paediatrics to specialised areas such as neurological developmental clinics. </a:t>
            </a:r>
          </a:p>
          <a:p>
            <a:pPr algn="just">
              <a:lnSpc>
                <a:spcPts val="1540"/>
              </a:lnSpc>
            </a:pPr>
            <a:r>
              <a:rPr lang="en-US" sz="1100">
                <a:solidFill>
                  <a:srgbClr val="000000"/>
                </a:solidFill>
                <a:latin typeface="Telegraf"/>
                <a:ea typeface="Telegraf"/>
                <a:cs typeface="Telegraf"/>
                <a:sym typeface="Telegraf"/>
              </a:rPr>
              <a:t>You will also have opportunities to attend safeguarding meetings which are really good learning opportunities.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are also weekly and monthly meetings to discuss cases and for teaching.  This is a good time to get your CBDs!</a:t>
            </a:r>
          </a:p>
        </p:txBody>
      </p:sp>
      <p:sp>
        <p:nvSpPr>
          <p:cNvPr name="AutoShape 22" id="22"/>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3" id="23"/>
          <p:cNvSpPr txBox="true"/>
          <p:nvPr/>
        </p:nvSpPr>
        <p:spPr>
          <a:xfrm rot="0">
            <a:off x="329791" y="542624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a typical day work?</a:t>
            </a:r>
          </a:p>
        </p:txBody>
      </p:sp>
      <p:sp>
        <p:nvSpPr>
          <p:cNvPr name="TextBox 24" id="24"/>
          <p:cNvSpPr txBox="true"/>
          <p:nvPr/>
        </p:nvSpPr>
        <p:spPr>
          <a:xfrm rot="0">
            <a:off x="329791" y="5828203"/>
            <a:ext cx="3835518"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 typical morning in Community Paediatrics will be running your own clinic within the Community Paediatric Continence Team.</a:t>
            </a:r>
          </a:p>
          <a:p>
            <a:pPr algn="just">
              <a:lnSpc>
                <a:spcPts val="1540"/>
              </a:lnSpc>
            </a:pPr>
            <a:r>
              <a:rPr lang="en-US" sz="1100">
                <a:solidFill>
                  <a:srgbClr val="000000"/>
                </a:solidFill>
                <a:latin typeface="Telegraf"/>
                <a:ea typeface="Telegraf"/>
                <a:cs typeface="Telegraf"/>
                <a:sym typeface="Telegraf"/>
              </a:rPr>
              <a:t>You will then spend the afternoon writing / dictating letters, sending any referrals, and ensuring follow-up plans are completed.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is a lunchtime meeting once a week on Teams which is important to join and can be a good opportunity to discuss any cases with seniors.  </a:t>
            </a:r>
          </a:p>
          <a:p>
            <a:pPr algn="just">
              <a:lnSpc>
                <a:spcPts val="1540"/>
              </a:lnSpc>
            </a:pPr>
          </a:p>
        </p:txBody>
      </p:sp>
      <p:sp>
        <p:nvSpPr>
          <p:cNvPr name="TextBox 25" id="25"/>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17</a:t>
            </a:r>
          </a:p>
        </p:txBody>
      </p:sp>
      <p:grpSp>
        <p:nvGrpSpPr>
          <p:cNvPr name="Group 26" id="26"/>
          <p:cNvGrpSpPr/>
          <p:nvPr/>
        </p:nvGrpSpPr>
        <p:grpSpPr>
          <a:xfrm rot="0">
            <a:off x="6609211" y="1764443"/>
            <a:ext cx="817474" cy="817474"/>
            <a:chOff x="0" y="0"/>
            <a:chExt cx="1089965" cy="1089965"/>
          </a:xfrm>
        </p:grpSpPr>
        <p:grpSp>
          <p:nvGrpSpPr>
            <p:cNvPr name="Group 27" id="27"/>
            <p:cNvGrpSpPr/>
            <p:nvPr/>
          </p:nvGrpSpPr>
          <p:grpSpPr>
            <a:xfrm rot="0">
              <a:off x="0" y="0"/>
              <a:ext cx="1089965" cy="108996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DE59"/>
              </a:solidFill>
            </p:spPr>
          </p:sp>
          <p:sp>
            <p:nvSpPr>
              <p:cNvPr name="TextBox 29" id="29"/>
              <p:cNvSpPr txBox="true"/>
              <p:nvPr/>
            </p:nvSpPr>
            <p:spPr>
              <a:xfrm>
                <a:off x="88900" y="50800"/>
                <a:ext cx="635000" cy="673100"/>
              </a:xfrm>
              <a:prstGeom prst="rect">
                <a:avLst/>
              </a:prstGeom>
            </p:spPr>
            <p:txBody>
              <a:bodyPr anchor="ctr" rtlCol="false" tIns="50800" lIns="50800" bIns="50800" rIns="50800"/>
              <a:lstStyle/>
              <a:p>
                <a:pPr algn="ctr">
                  <a:lnSpc>
                    <a:spcPts val="1680"/>
                  </a:lnSpc>
                </a:pPr>
              </a:p>
            </p:txBody>
          </p:sp>
        </p:grpSp>
        <p:sp>
          <p:nvSpPr>
            <p:cNvPr name="TextBox 30" id="30"/>
            <p:cNvSpPr txBox="true"/>
            <p:nvPr/>
          </p:nvSpPr>
          <p:spPr>
            <a:xfrm rot="-1046405">
              <a:off x="89324" y="165969"/>
              <a:ext cx="859631" cy="670772"/>
            </a:xfrm>
            <a:prstGeom prst="rect">
              <a:avLst/>
            </a:prstGeom>
          </p:spPr>
          <p:txBody>
            <a:bodyPr anchor="t" rtlCol="false" tIns="0" lIns="0" bIns="0" rIns="0">
              <a:spAutoFit/>
            </a:bodyPr>
            <a:lstStyle/>
            <a:p>
              <a:pPr algn="ctr">
                <a:lnSpc>
                  <a:spcPts val="1900"/>
                </a:lnSpc>
              </a:pPr>
              <a:r>
                <a:rPr lang="en-US" sz="1900" b="true">
                  <a:solidFill>
                    <a:srgbClr val="000000"/>
                  </a:solidFill>
                  <a:latin typeface="Canva Sans Bold"/>
                  <a:ea typeface="Canva Sans Bold"/>
                  <a:cs typeface="Canva Sans Bold"/>
                  <a:sym typeface="Canva Sans Bold"/>
                </a:rPr>
                <a:t>FY2</a:t>
              </a:r>
            </a:p>
            <a:p>
              <a:pPr algn="ctr">
                <a:lnSpc>
                  <a:spcPts val="1900"/>
                </a:lnSpc>
              </a:pPr>
              <a:r>
                <a:rPr lang="en-US" sz="1900" b="true">
                  <a:solidFill>
                    <a:srgbClr val="000000"/>
                  </a:solidFill>
                  <a:latin typeface="Canva Sans Bold"/>
                  <a:ea typeface="Canva Sans Bold"/>
                  <a:cs typeface="Canva Sans Bold"/>
                  <a:sym typeface="Canva Sans Bold"/>
                </a:rPr>
                <a:t>ONLY</a:t>
              </a:r>
            </a:p>
          </p:txBody>
        </p:sp>
      </p:grpSp>
      <p:sp>
        <p:nvSpPr>
          <p:cNvPr name="TextBox 31" id="31"/>
          <p:cNvSpPr txBox="true"/>
          <p:nvPr/>
        </p:nvSpPr>
        <p:spPr>
          <a:xfrm rot="0">
            <a:off x="4423798" y="5438862"/>
            <a:ext cx="2786886" cy="2486660"/>
          </a:xfrm>
          <a:prstGeom prst="rect">
            <a:avLst/>
          </a:prstGeom>
        </p:spPr>
        <p:txBody>
          <a:bodyPr anchor="t" rtlCol="false" tIns="0" lIns="0" bIns="0" rIns="0">
            <a:spAutoFit/>
          </a:bodyPr>
          <a:lstStyle/>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have roughly 3 of your own clinics per week and for the days you don’t have clinic, you will be either observing in another clinic or have Admin time.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is a variety of different clinics for you to sit in, so make sure to take advantage of the learning opportunities and be open to experience the more challenging areas of community paeds.</a:t>
            </a:r>
          </a:p>
          <a:p>
            <a:pPr algn="just">
              <a:lnSpc>
                <a:spcPts val="1540"/>
              </a:lnSpc>
            </a:pPr>
          </a:p>
        </p:txBody>
      </p:sp>
      <p:sp>
        <p:nvSpPr>
          <p:cNvPr name="TextBox 32" id="32"/>
          <p:cNvSpPr txBox="true"/>
          <p:nvPr/>
        </p:nvSpPr>
        <p:spPr>
          <a:xfrm rot="0">
            <a:off x="5251095" y="8774306"/>
            <a:ext cx="1959589" cy="1343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There are no important bleeps in community paeds.</a:t>
            </a:r>
          </a:p>
          <a:p>
            <a:pPr algn="just">
              <a:lnSpc>
                <a:spcPts val="1540"/>
              </a:lnSpc>
            </a:pPr>
          </a:p>
          <a:p>
            <a:pPr algn="just">
              <a:lnSpc>
                <a:spcPts val="1540"/>
              </a:lnSpc>
            </a:pPr>
            <a:r>
              <a:rPr lang="en-US" sz="1100">
                <a:solidFill>
                  <a:srgbClr val="000000"/>
                </a:solidFill>
                <a:latin typeface="Telegraf"/>
                <a:ea typeface="Telegraf"/>
                <a:cs typeface="Telegraf"/>
                <a:sym typeface="Telegraf"/>
              </a:rPr>
              <a:t>However, try and familiarise yourself with any important  contacts and services to signpost people to.</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53" t="0" r="-53"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PSYCHIATRY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Ablett </a:t>
            </a:r>
          </a:p>
        </p:txBody>
      </p:sp>
      <p:sp>
        <p:nvSpPr>
          <p:cNvPr name="TextBox 20" id="20"/>
          <p:cNvSpPr txBox="true"/>
          <p:nvPr/>
        </p:nvSpPr>
        <p:spPr>
          <a:xfrm rot="0">
            <a:off x="5251095" y="8681777"/>
            <a:ext cx="2175589" cy="391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Duty Doctor - 6600</a:t>
            </a:r>
          </a:p>
          <a:p>
            <a:pPr algn="just">
              <a:lnSpc>
                <a:spcPts val="1540"/>
              </a:lnSpc>
              <a:spcBef>
                <a:spcPct val="0"/>
              </a:spcBef>
            </a:pPr>
            <a:r>
              <a:rPr lang="en-US" sz="1100">
                <a:solidFill>
                  <a:srgbClr val="000000"/>
                </a:solidFill>
                <a:latin typeface="Telegraf"/>
                <a:ea typeface="Telegraf"/>
                <a:cs typeface="Telegraf"/>
                <a:sym typeface="Telegraf"/>
              </a:rPr>
              <a:t>Duty Nurse - 6601</a:t>
            </a:r>
          </a:p>
        </p:txBody>
      </p:sp>
      <p:sp>
        <p:nvSpPr>
          <p:cNvPr name="TextBox 21" id="21"/>
          <p:cNvSpPr txBox="true"/>
          <p:nvPr/>
        </p:nvSpPr>
        <p:spPr>
          <a:xfrm rot="0">
            <a:off x="332033" y="8441858"/>
            <a:ext cx="3197653" cy="1534008"/>
          </a:xfrm>
          <a:prstGeom prst="rect">
            <a:avLst/>
          </a:prstGeom>
        </p:spPr>
        <p:txBody>
          <a:bodyPr anchor="t" rtlCol="false" tIns="0" lIns="0" bIns="0" rIns="0">
            <a:spAutoFit/>
          </a:bodyPr>
          <a:lstStyle/>
          <a:p>
            <a:pPr algn="just" marL="238783" indent="-119391" lvl="1">
              <a:lnSpc>
                <a:spcPts val="1548"/>
              </a:lnSpc>
              <a:buFont typeface="Arial"/>
              <a:buChar char="•"/>
            </a:pPr>
            <a:r>
              <a:rPr lang="en-US" sz="1105">
                <a:solidFill>
                  <a:srgbClr val="000000"/>
                </a:solidFill>
                <a:latin typeface="Telegraf"/>
                <a:ea typeface="Telegraf"/>
                <a:cs typeface="Telegraf"/>
                <a:sym typeface="Telegraf"/>
              </a:rPr>
              <a:t>Schizophrenia</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Bipolar Affective Disorder</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Depression </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Generalized Anxiety Disorder</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PTSD</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Obsessive-Compulsive Disorder</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Dementia</a:t>
            </a:r>
          </a:p>
          <a:p>
            <a:pPr algn="just" marL="238783" indent="-119391" lvl="1">
              <a:lnSpc>
                <a:spcPts val="1548"/>
              </a:lnSpc>
              <a:buFont typeface="Arial"/>
              <a:buChar char="•"/>
            </a:pPr>
            <a:r>
              <a:rPr lang="en-US" sz="1105">
                <a:solidFill>
                  <a:srgbClr val="000000"/>
                </a:solidFill>
                <a:latin typeface="Telegraf"/>
                <a:ea typeface="Telegraf"/>
                <a:cs typeface="Telegraf"/>
                <a:sym typeface="Telegraf"/>
              </a:rPr>
              <a:t>ADHD</a:t>
            </a:r>
          </a:p>
        </p:txBody>
      </p:sp>
      <p:sp>
        <p:nvSpPr>
          <p:cNvPr name="AutoShape 22" id="22"/>
          <p:cNvSpPr/>
          <p:nvPr/>
        </p:nvSpPr>
        <p:spPr>
          <a:xfrm>
            <a:off x="349316" y="7906358"/>
            <a:ext cx="3102483" cy="0"/>
          </a:xfrm>
          <a:prstGeom prst="line">
            <a:avLst/>
          </a:prstGeom>
          <a:ln cap="flat" w="19050">
            <a:solidFill>
              <a:srgbClr val="41702B"/>
            </a:solidFill>
            <a:prstDash val="solid"/>
            <a:headEnd type="none" len="sm" w="sm"/>
            <a:tailEnd type="none" len="sm" w="sm"/>
          </a:ln>
        </p:spPr>
      </p:sp>
      <p:sp>
        <p:nvSpPr>
          <p:cNvPr name="TextBox 23" id="23"/>
          <p:cNvSpPr txBox="true"/>
          <p:nvPr/>
        </p:nvSpPr>
        <p:spPr>
          <a:xfrm rot="0">
            <a:off x="336344" y="4783909"/>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4" id="24"/>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18</a:t>
            </a:r>
          </a:p>
        </p:txBody>
      </p:sp>
      <p:grpSp>
        <p:nvGrpSpPr>
          <p:cNvPr name="Group 25" id="25"/>
          <p:cNvGrpSpPr/>
          <p:nvPr/>
        </p:nvGrpSpPr>
        <p:grpSpPr>
          <a:xfrm rot="0">
            <a:off x="6673273" y="1521009"/>
            <a:ext cx="817474" cy="817474"/>
            <a:chOff x="0" y="0"/>
            <a:chExt cx="1089965" cy="1089965"/>
          </a:xfrm>
        </p:grpSpPr>
        <p:grpSp>
          <p:nvGrpSpPr>
            <p:cNvPr name="Group 26" id="26"/>
            <p:cNvGrpSpPr/>
            <p:nvPr/>
          </p:nvGrpSpPr>
          <p:grpSpPr>
            <a:xfrm rot="0">
              <a:off x="0" y="0"/>
              <a:ext cx="1089965" cy="108996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DE59"/>
              </a:solidFill>
            </p:spPr>
          </p:sp>
          <p:sp>
            <p:nvSpPr>
              <p:cNvPr name="TextBox 28" id="28"/>
              <p:cNvSpPr txBox="true"/>
              <p:nvPr/>
            </p:nvSpPr>
            <p:spPr>
              <a:xfrm>
                <a:off x="88900" y="50800"/>
                <a:ext cx="635000" cy="673100"/>
              </a:xfrm>
              <a:prstGeom prst="rect">
                <a:avLst/>
              </a:prstGeom>
            </p:spPr>
            <p:txBody>
              <a:bodyPr anchor="ctr" rtlCol="false" tIns="50800" lIns="50800" bIns="50800" rIns="50800"/>
              <a:lstStyle/>
              <a:p>
                <a:pPr algn="ctr">
                  <a:lnSpc>
                    <a:spcPts val="1680"/>
                  </a:lnSpc>
                </a:pPr>
              </a:p>
            </p:txBody>
          </p:sp>
        </p:grpSp>
        <p:sp>
          <p:nvSpPr>
            <p:cNvPr name="TextBox 29" id="29"/>
            <p:cNvSpPr txBox="true"/>
            <p:nvPr/>
          </p:nvSpPr>
          <p:spPr>
            <a:xfrm rot="-1046405">
              <a:off x="89324" y="165969"/>
              <a:ext cx="859631" cy="670772"/>
            </a:xfrm>
            <a:prstGeom prst="rect">
              <a:avLst/>
            </a:prstGeom>
          </p:spPr>
          <p:txBody>
            <a:bodyPr anchor="t" rtlCol="false" tIns="0" lIns="0" bIns="0" rIns="0">
              <a:spAutoFit/>
            </a:bodyPr>
            <a:lstStyle/>
            <a:p>
              <a:pPr algn="ctr">
                <a:lnSpc>
                  <a:spcPts val="1900"/>
                </a:lnSpc>
              </a:pPr>
              <a:r>
                <a:rPr lang="en-US" sz="1900" b="true">
                  <a:solidFill>
                    <a:srgbClr val="000000"/>
                  </a:solidFill>
                  <a:latin typeface="Canva Sans Bold"/>
                  <a:ea typeface="Canva Sans Bold"/>
                  <a:cs typeface="Canva Sans Bold"/>
                  <a:sym typeface="Canva Sans Bold"/>
                </a:rPr>
                <a:t>FY2</a:t>
              </a:r>
            </a:p>
            <a:p>
              <a:pPr algn="ctr">
                <a:lnSpc>
                  <a:spcPts val="1900"/>
                </a:lnSpc>
              </a:pPr>
              <a:r>
                <a:rPr lang="en-US" sz="1900" b="true">
                  <a:solidFill>
                    <a:srgbClr val="000000"/>
                  </a:solidFill>
                  <a:latin typeface="Canva Sans Bold"/>
                  <a:ea typeface="Canva Sans Bold"/>
                  <a:cs typeface="Canva Sans Bold"/>
                  <a:sym typeface="Canva Sans Bold"/>
                </a:rPr>
                <a:t>ONLY</a:t>
              </a:r>
            </a:p>
          </p:txBody>
        </p:sp>
      </p:grpSp>
      <p:sp>
        <p:nvSpPr>
          <p:cNvPr name="TextBox 30" id="30"/>
          <p:cNvSpPr txBox="true"/>
          <p:nvPr/>
        </p:nvSpPr>
        <p:spPr>
          <a:xfrm rot="0">
            <a:off x="349316" y="2290223"/>
            <a:ext cx="3563153"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split your 4 months between community at Hafod CMHT and in-patients. </a:t>
            </a:r>
          </a:p>
          <a:p>
            <a:pPr algn="just">
              <a:lnSpc>
                <a:spcPts val="1540"/>
              </a:lnSpc>
            </a:pPr>
          </a:p>
          <a:p>
            <a:pPr algn="just">
              <a:lnSpc>
                <a:spcPts val="1540"/>
              </a:lnSpc>
            </a:pPr>
            <a:r>
              <a:rPr lang="en-US" sz="1100">
                <a:solidFill>
                  <a:srgbClr val="000000"/>
                </a:solidFill>
                <a:latin typeface="Telegraf"/>
                <a:ea typeface="Telegraf"/>
                <a:cs typeface="Telegraf"/>
                <a:sym typeface="Telegraf"/>
              </a:rPr>
              <a:t>In CMHT you are shadowing the consultant/reg. Occasionally you will do bloods or an ECG, or independently see patients. </a:t>
            </a:r>
          </a:p>
          <a:p>
            <a:pPr algn="just">
              <a:lnSpc>
                <a:spcPts val="1540"/>
              </a:lnSpc>
            </a:pPr>
          </a:p>
          <a:p>
            <a:pPr algn="just">
              <a:lnSpc>
                <a:spcPts val="1540"/>
              </a:lnSpc>
            </a:pPr>
            <a:r>
              <a:rPr lang="en-US" sz="1100">
                <a:solidFill>
                  <a:srgbClr val="000000"/>
                </a:solidFill>
                <a:latin typeface="Telegraf"/>
                <a:ea typeface="Telegraf"/>
                <a:cs typeface="Telegraf"/>
                <a:sym typeface="Telegraf"/>
              </a:rPr>
              <a:t>In the Ablett you are attending ward rounds and handling  any physical health concerns of patients. This can involve </a:t>
            </a:r>
            <a:r>
              <a:rPr lang="en-US" sz="1100">
                <a:solidFill>
                  <a:srgbClr val="000000"/>
                </a:solidFill>
                <a:latin typeface="Telegraf"/>
                <a:ea typeface="Telegraf"/>
                <a:cs typeface="Telegraf"/>
                <a:sym typeface="Telegraf"/>
              </a:rPr>
              <a:t>physical reviews, blood / ECGs, referrals , and discharge letters. </a:t>
            </a:r>
          </a:p>
        </p:txBody>
      </p:sp>
      <p:sp>
        <p:nvSpPr>
          <p:cNvPr name="TextBox 31" id="31"/>
          <p:cNvSpPr txBox="true"/>
          <p:nvPr/>
        </p:nvSpPr>
        <p:spPr>
          <a:xfrm rot="0">
            <a:off x="349316" y="5226620"/>
            <a:ext cx="3563153"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Ward rounds are done once a week, usually on a Wednesday and Thursday by an approved clinician. </a:t>
            </a:r>
          </a:p>
          <a:p>
            <a:pPr algn="just">
              <a:lnSpc>
                <a:spcPts val="1540"/>
              </a:lnSpc>
            </a:pPr>
            <a:r>
              <a:rPr lang="en-US" sz="1100">
                <a:solidFill>
                  <a:srgbClr val="000000"/>
                </a:solidFill>
                <a:latin typeface="Telegraf"/>
                <a:ea typeface="Telegraf"/>
                <a:cs typeface="Telegraf"/>
                <a:sym typeface="Telegraf"/>
              </a:rPr>
              <a:t>Usually, it is divided into an AM &amp; PM session, depending on how many patients are on the male or female ward the AC has. </a:t>
            </a:r>
          </a:p>
          <a:p>
            <a:pPr algn="just">
              <a:lnSpc>
                <a:spcPts val="1540"/>
              </a:lnSpc>
            </a:pPr>
            <a:r>
              <a:rPr lang="en-US" sz="1100">
                <a:solidFill>
                  <a:srgbClr val="000000"/>
                </a:solidFill>
                <a:latin typeface="Telegraf"/>
                <a:ea typeface="Telegraf"/>
                <a:cs typeface="Telegraf"/>
                <a:sym typeface="Telegraf"/>
              </a:rPr>
              <a:t>Sessions usually last about 30 minutes. </a:t>
            </a:r>
          </a:p>
          <a:p>
            <a:pPr algn="just">
              <a:lnSpc>
                <a:spcPts val="1540"/>
              </a:lnSpc>
            </a:pPr>
          </a:p>
          <a:p>
            <a:pPr algn="just">
              <a:lnSpc>
                <a:spcPts val="1540"/>
              </a:lnSpc>
            </a:pPr>
            <a:r>
              <a:rPr lang="en-US" sz="1100">
                <a:solidFill>
                  <a:srgbClr val="000000"/>
                </a:solidFill>
                <a:latin typeface="Telegraf"/>
                <a:ea typeface="Telegraf"/>
                <a:cs typeface="Telegraf"/>
                <a:sym typeface="Telegraf"/>
              </a:rPr>
              <a:t>Documenting on MH ward rounds are lengthy and require you to include a MSE. This is a good time to check the patients drug chart to see if it needs rewriting. </a:t>
            </a:r>
          </a:p>
        </p:txBody>
      </p:sp>
      <p:sp>
        <p:nvSpPr>
          <p:cNvPr name="TextBox 32" id="32"/>
          <p:cNvSpPr txBox="true"/>
          <p:nvPr/>
        </p:nvSpPr>
        <p:spPr>
          <a:xfrm rot="0">
            <a:off x="4423798" y="4641034"/>
            <a:ext cx="2613211"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On-Call</a:t>
            </a:r>
          </a:p>
        </p:txBody>
      </p:sp>
      <p:sp>
        <p:nvSpPr>
          <p:cNvPr name="TextBox 33" id="33"/>
          <p:cNvSpPr txBox="true"/>
          <p:nvPr/>
        </p:nvSpPr>
        <p:spPr>
          <a:xfrm rot="0">
            <a:off x="4423798" y="5036120"/>
            <a:ext cx="2786886" cy="2486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Mostly involves clerking new admissions, which includes: history taking, physical health assessment, ECG, bloods, and writing up the prescription chart. </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are also responsible for any acute medical problems from the wards. </a:t>
            </a:r>
          </a:p>
          <a:p>
            <a:pPr algn="just">
              <a:lnSpc>
                <a:spcPts val="1540"/>
              </a:lnSpc>
            </a:pPr>
            <a:r>
              <a:rPr lang="en-US" sz="1100">
                <a:solidFill>
                  <a:srgbClr val="000000"/>
                </a:solidFill>
                <a:latin typeface="Telegraf"/>
                <a:ea typeface="Telegraf"/>
                <a:cs typeface="Telegraf"/>
                <a:sym typeface="Telegraf"/>
              </a:rPr>
              <a:t>Most commonly these would be for reviews post restraint or post fall. </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also cover the satellite units of Bryn Hesketh and Tan-Y-Castell after 5pm and on weekends.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84412"/>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RENAL</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12</a:t>
            </a:r>
          </a:p>
        </p:txBody>
      </p:sp>
      <p:sp>
        <p:nvSpPr>
          <p:cNvPr name="TextBox 20" id="20"/>
          <p:cNvSpPr txBox="true"/>
          <p:nvPr/>
        </p:nvSpPr>
        <p:spPr>
          <a:xfrm rot="0">
            <a:off x="5251095" y="8681777"/>
            <a:ext cx="2175589"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Renal Unit - 844 094</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Micro - “for advice” via switch</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CKD Nurse - 845 672</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Urology SpR - 5352</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Vascular Lines - 845 644</a:t>
            </a:r>
          </a:p>
        </p:txBody>
      </p:sp>
      <p:sp>
        <p:nvSpPr>
          <p:cNvPr name="TextBox 21" id="21"/>
          <p:cNvSpPr txBox="true"/>
          <p:nvPr/>
        </p:nvSpPr>
        <p:spPr>
          <a:xfrm rot="0">
            <a:off x="349316" y="8453093"/>
            <a:ext cx="3180370"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Renal has many conditions and can be very complex. The most common things to know:</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Acute Kidney Injury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Chronic Kidney Disease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Types of Dialysis (HD/PD)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Indications for dialysis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IV fluid types and indications for each</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Albumin uses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Diuretic uses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Parathyroid Hormone</a:t>
            </a:r>
          </a:p>
        </p:txBody>
      </p:sp>
      <p:sp>
        <p:nvSpPr>
          <p:cNvPr name="TextBox 22" id="22"/>
          <p:cNvSpPr txBox="true"/>
          <p:nvPr/>
        </p:nvSpPr>
        <p:spPr>
          <a:xfrm rot="0">
            <a:off x="349316" y="2228677"/>
            <a:ext cx="3835518"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on renal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 (with or without the Consultant)</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Occasionally bloods (phlebotomists and renal nurses are pretty good with covering this though!)</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DALs/TTOs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Seeing outliers</a:t>
            </a:r>
          </a:p>
        </p:txBody>
      </p:sp>
      <p:sp>
        <p:nvSpPr>
          <p:cNvPr name="AutoShape 23" id="23"/>
          <p:cNvSpPr/>
          <p:nvPr/>
        </p:nvSpPr>
        <p:spPr>
          <a:xfrm>
            <a:off x="349316" y="7906358"/>
            <a:ext cx="3102483" cy="0"/>
          </a:xfrm>
          <a:prstGeom prst="line">
            <a:avLst/>
          </a:prstGeom>
          <a:ln cap="flat" w="19050">
            <a:solidFill>
              <a:srgbClr val="702B37"/>
            </a:solidFill>
            <a:prstDash val="solid"/>
            <a:headEnd type="none" len="sm" w="sm"/>
            <a:tailEnd type="none" len="sm" w="sm"/>
          </a:ln>
        </p:spPr>
      </p:sp>
      <p:sp>
        <p:nvSpPr>
          <p:cNvPr name="TextBox 24" id="24"/>
          <p:cNvSpPr txBox="true"/>
          <p:nvPr/>
        </p:nvSpPr>
        <p:spPr>
          <a:xfrm rot="0">
            <a:off x="336344" y="4066179"/>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711324"/>
            <a:ext cx="2786886" cy="2867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For those who are keen, registrars will do line insertions (for HD) and renal biopsies - often they are more than happy to accommodate you in observing these procedures!</a:t>
            </a:r>
          </a:p>
          <a:p>
            <a:pPr algn="just">
              <a:lnSpc>
                <a:spcPts val="1540"/>
              </a:lnSpc>
            </a:pPr>
          </a:p>
          <a:p>
            <a:pPr algn="just">
              <a:lnSpc>
                <a:spcPts val="1540"/>
              </a:lnSpc>
            </a:pPr>
            <a:r>
              <a:rPr lang="en-US" sz="1100">
                <a:solidFill>
                  <a:srgbClr val="000000"/>
                </a:solidFill>
                <a:latin typeface="Telegraf"/>
                <a:ea typeface="Telegraf"/>
                <a:cs typeface="Telegraf"/>
                <a:sym typeface="Telegraf"/>
              </a:rPr>
              <a:t>Overall, renal is a really well-supported rotation to have. It can be difficult at times as these are typically very unwell patients, so always speak to your seniors if you are struggling. The consultants are really keen to support and make sure you are okay.</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learn a lot on this rotation - it is fast-paced and a lot of acute medicine!</a:t>
            </a:r>
          </a:p>
        </p:txBody>
      </p:sp>
      <p:sp>
        <p:nvSpPr>
          <p:cNvPr name="TextBox 26" id="26"/>
          <p:cNvSpPr txBox="true"/>
          <p:nvPr/>
        </p:nvSpPr>
        <p:spPr>
          <a:xfrm rot="0">
            <a:off x="349316" y="4468134"/>
            <a:ext cx="3835518"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Board round starts at 9am (exactly!)  with the nurses, OT, PT, and doctors. Here you will go through the 3 consultants patients with a recap and plans for the day.</a:t>
            </a:r>
          </a:p>
          <a:p>
            <a:pPr algn="just">
              <a:lnSpc>
                <a:spcPts val="1540"/>
              </a:lnSpc>
            </a:pPr>
            <a:r>
              <a:rPr lang="en-US" sz="1100">
                <a:solidFill>
                  <a:srgbClr val="000000"/>
                </a:solidFill>
                <a:latin typeface="Telegraf"/>
                <a:ea typeface="Telegraf"/>
                <a:cs typeface="Telegraf"/>
                <a:sym typeface="Telegraf"/>
              </a:rPr>
              <a:t>After this, you will pick a consultant to work under - often if you have seen a consultants patients the day before, you will probably stay on their service. It is valuable to switch between the 3 every so often as each one has their own style and will teach you in different ways.</a:t>
            </a:r>
          </a:p>
          <a:p>
            <a:pPr algn="just">
              <a:lnSpc>
                <a:spcPts val="1540"/>
              </a:lnSpc>
            </a:pPr>
          </a:p>
          <a:p>
            <a:pPr algn="just">
              <a:lnSpc>
                <a:spcPts val="1540"/>
              </a:lnSpc>
            </a:pPr>
            <a:r>
              <a:rPr lang="en-US" sz="1100">
                <a:solidFill>
                  <a:srgbClr val="000000"/>
                </a:solidFill>
                <a:latin typeface="Telegraf"/>
                <a:ea typeface="Telegraf"/>
                <a:cs typeface="Telegraf"/>
                <a:sym typeface="Telegraf"/>
              </a:rPr>
              <a:t>If the consultant is in you will see their patients with them. If they are not in (e.g. in clinic or on call), you will see their patients on your own. If you have any issues, they are easily contactable and the other doctors will be able to help if not. </a:t>
            </a:r>
          </a:p>
          <a:p>
            <a:pPr algn="just">
              <a:lnSpc>
                <a:spcPts val="1540"/>
              </a:lnSpc>
            </a:pPr>
            <a:r>
              <a:rPr lang="en-US" sz="1100">
                <a:solidFill>
                  <a:srgbClr val="000000"/>
                </a:solidFill>
                <a:latin typeface="Telegraf"/>
                <a:ea typeface="Telegraf"/>
                <a:cs typeface="Telegraf"/>
                <a:sym typeface="Telegraf"/>
              </a:rPr>
              <a:t>Often, if the consultant was in clinic that morning, they will call you in the afternoon to do a run-through of everything and to check everything is okay.</a:t>
            </a:r>
          </a:p>
        </p:txBody>
      </p:sp>
      <p:sp>
        <p:nvSpPr>
          <p:cNvPr name="TextBox 27" id="27"/>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62288" y="6503858"/>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D8F9FA"/>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4551817" y="8829416"/>
            <a:ext cx="2058872" cy="1599310"/>
            <a:chOff x="0" y="0"/>
            <a:chExt cx="1205514" cy="936430"/>
          </a:xfrm>
        </p:grpSpPr>
        <p:sp>
          <p:nvSpPr>
            <p:cNvPr name="Freeform 7" id="7"/>
            <p:cNvSpPr/>
            <p:nvPr/>
          </p:nvSpPr>
          <p:spPr>
            <a:xfrm flipH="false" flipV="false" rot="0">
              <a:off x="0" y="0"/>
              <a:ext cx="1205514" cy="936430"/>
            </a:xfrm>
            <a:custGeom>
              <a:avLst/>
              <a:gdLst/>
              <a:ahLst/>
              <a:cxnLst/>
              <a:rect r="r" b="b" t="t" l="l"/>
              <a:pathLst>
                <a:path h="936430" w="1205514">
                  <a:moveTo>
                    <a:pt x="0" y="0"/>
                  </a:moveTo>
                  <a:lnTo>
                    <a:pt x="1205514" y="0"/>
                  </a:lnTo>
                  <a:lnTo>
                    <a:pt x="1205514" y="936430"/>
                  </a:lnTo>
                  <a:lnTo>
                    <a:pt x="0" y="936430"/>
                  </a:lnTo>
                  <a:close/>
                </a:path>
              </a:pathLst>
            </a:custGeom>
            <a:blipFill>
              <a:blip r:embed="rId2"/>
              <a:stretch>
                <a:fillRect l="0" t="-6601" r="-14753" b="-4194"/>
              </a:stretch>
            </a:blipFill>
          </p:spPr>
        </p:sp>
      </p:grpSp>
      <p:sp>
        <p:nvSpPr>
          <p:cNvPr name="Freeform 8" id="8"/>
          <p:cNvSpPr/>
          <p:nvPr/>
        </p:nvSpPr>
        <p:spPr>
          <a:xfrm flipH="false" flipV="false" rot="0">
            <a:off x="5010648" y="7560394"/>
            <a:ext cx="2213008" cy="1451021"/>
          </a:xfrm>
          <a:custGeom>
            <a:avLst/>
            <a:gdLst/>
            <a:ahLst/>
            <a:cxnLst/>
            <a:rect r="r" b="b" t="t" l="l"/>
            <a:pathLst>
              <a:path h="1451021" w="2213008">
                <a:moveTo>
                  <a:pt x="0" y="0"/>
                </a:moveTo>
                <a:lnTo>
                  <a:pt x="2213008" y="0"/>
                </a:lnTo>
                <a:lnTo>
                  <a:pt x="2213008" y="1451021"/>
                </a:lnTo>
                <a:lnTo>
                  <a:pt x="0" y="1451021"/>
                </a:lnTo>
                <a:lnTo>
                  <a:pt x="0" y="0"/>
                </a:lnTo>
                <a:close/>
              </a:path>
            </a:pathLst>
          </a:custGeom>
          <a:blipFill>
            <a:blip r:embed="rId3"/>
            <a:stretch>
              <a:fillRect l="0" t="-47089" r="-3336" b="-63047"/>
            </a:stretch>
          </a:blipFill>
        </p:spPr>
      </p:sp>
      <p:sp>
        <p:nvSpPr>
          <p:cNvPr name="TextBox 9" id="9"/>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CONTENTS</a:t>
            </a:r>
          </a:p>
        </p:txBody>
      </p:sp>
      <p:sp>
        <p:nvSpPr>
          <p:cNvPr name="TextBox 10" id="10"/>
          <p:cNvSpPr txBox="true"/>
          <p:nvPr/>
        </p:nvSpPr>
        <p:spPr>
          <a:xfrm rot="0">
            <a:off x="756000" y="6589164"/>
            <a:ext cx="6334769" cy="434341"/>
          </a:xfrm>
          <a:prstGeom prst="rect">
            <a:avLst/>
          </a:prstGeom>
        </p:spPr>
        <p:txBody>
          <a:bodyPr anchor="t" rtlCol="false" tIns="0" lIns="0" bIns="0" rIns="0">
            <a:spAutoFit/>
          </a:bodyPr>
          <a:lstStyle/>
          <a:p>
            <a:pPr algn="ctr">
              <a:lnSpc>
                <a:spcPts val="3359"/>
              </a:lnSpc>
              <a:spcBef>
                <a:spcPct val="0"/>
              </a:spcBef>
            </a:pPr>
            <a:r>
              <a:rPr lang="en-US" b="true" sz="2399">
                <a:solidFill>
                  <a:srgbClr val="000000"/>
                </a:solidFill>
                <a:latin typeface="Telegraf Bold"/>
                <a:ea typeface="Telegraf Bold"/>
                <a:cs typeface="Telegraf Bold"/>
                <a:sym typeface="Telegraf Bold"/>
              </a:rPr>
              <a:t>ACKNOWLEDGEMENTS</a:t>
            </a:r>
          </a:p>
        </p:txBody>
      </p:sp>
      <p:sp>
        <p:nvSpPr>
          <p:cNvPr name="TextBox 11" id="11"/>
          <p:cNvSpPr txBox="true"/>
          <p:nvPr/>
        </p:nvSpPr>
        <p:spPr>
          <a:xfrm rot="0">
            <a:off x="349316" y="944137"/>
            <a:ext cx="6874340" cy="5469890"/>
          </a:xfrm>
          <a:prstGeom prst="rect">
            <a:avLst/>
          </a:prstGeom>
        </p:spPr>
        <p:txBody>
          <a:bodyPr anchor="t" rtlCol="false" tIns="0" lIns="0" bIns="0" rIns="0">
            <a:spAutoFit/>
          </a:bodyPr>
          <a:lstStyle/>
          <a:p>
            <a:pPr algn="just">
              <a:lnSpc>
                <a:spcPts val="1960"/>
              </a:lnSpc>
            </a:pPr>
            <a:r>
              <a:rPr lang="en-US" sz="1400">
                <a:solidFill>
                  <a:srgbClr val="000000"/>
                </a:solidFill>
                <a:latin typeface="Telegraf"/>
                <a:ea typeface="Telegraf"/>
                <a:cs typeface="Telegraf"/>
                <a:sym typeface="Telegraf"/>
              </a:rPr>
              <a:t>Accident &amp; Emergency ...................................................................................................................................................................Page 3</a:t>
            </a:r>
          </a:p>
          <a:p>
            <a:pPr algn="just">
              <a:lnSpc>
                <a:spcPts val="1960"/>
              </a:lnSpc>
            </a:pPr>
            <a:r>
              <a:rPr lang="en-US" sz="1400">
                <a:solidFill>
                  <a:srgbClr val="000000"/>
                </a:solidFill>
                <a:latin typeface="Telegraf"/>
                <a:ea typeface="Telegraf"/>
                <a:cs typeface="Telegraf"/>
                <a:sym typeface="Telegraf"/>
              </a:rPr>
              <a:t>Anaesthetics ...................................................................................................................................................................................................Page 4</a:t>
            </a:r>
          </a:p>
          <a:p>
            <a:pPr algn="just">
              <a:lnSpc>
                <a:spcPts val="1960"/>
              </a:lnSpc>
            </a:pPr>
            <a:r>
              <a:rPr lang="en-US" sz="1400">
                <a:solidFill>
                  <a:srgbClr val="000000"/>
                </a:solidFill>
                <a:latin typeface="Telegraf"/>
                <a:ea typeface="Telegraf"/>
                <a:cs typeface="Telegraf"/>
                <a:sym typeface="Telegraf"/>
              </a:rPr>
              <a:t>Acute Medical Unit .................................................................................................................................................................................Page 5</a:t>
            </a:r>
          </a:p>
          <a:p>
            <a:pPr algn="just">
              <a:lnSpc>
                <a:spcPts val="1960"/>
              </a:lnSpc>
            </a:pPr>
            <a:r>
              <a:rPr lang="en-US" sz="1400">
                <a:solidFill>
                  <a:srgbClr val="000000"/>
                </a:solidFill>
                <a:latin typeface="Telegraf"/>
                <a:ea typeface="Telegraf"/>
                <a:cs typeface="Telegraf"/>
                <a:sym typeface="Telegraf"/>
              </a:rPr>
              <a:t>Breast Surgery .............................................................................................................................................................................................Page 6</a:t>
            </a:r>
          </a:p>
          <a:p>
            <a:pPr algn="just">
              <a:lnSpc>
                <a:spcPts val="1960"/>
              </a:lnSpc>
            </a:pPr>
            <a:r>
              <a:rPr lang="en-US" sz="1400">
                <a:solidFill>
                  <a:srgbClr val="000000"/>
                </a:solidFill>
                <a:latin typeface="Telegraf"/>
                <a:ea typeface="Telegraf"/>
                <a:cs typeface="Telegraf"/>
                <a:sym typeface="Telegraf"/>
              </a:rPr>
              <a:t>Cardiology ..........................................................................................................................................................................................................Page 7</a:t>
            </a:r>
          </a:p>
          <a:p>
            <a:pPr algn="just">
              <a:lnSpc>
                <a:spcPts val="1960"/>
              </a:lnSpc>
            </a:pPr>
            <a:r>
              <a:rPr lang="en-US" sz="1400">
                <a:solidFill>
                  <a:srgbClr val="000000"/>
                </a:solidFill>
                <a:latin typeface="Telegraf"/>
                <a:ea typeface="Telegraf"/>
                <a:cs typeface="Telegraf"/>
                <a:sym typeface="Telegraf"/>
              </a:rPr>
              <a:t>Dermatology ...................................................................................................................................................................................................Page 8</a:t>
            </a:r>
          </a:p>
          <a:p>
            <a:pPr algn="just">
              <a:lnSpc>
                <a:spcPts val="1960"/>
              </a:lnSpc>
            </a:pPr>
            <a:r>
              <a:rPr lang="en-US" sz="1400">
                <a:solidFill>
                  <a:srgbClr val="000000"/>
                </a:solidFill>
                <a:latin typeface="Telegraf"/>
                <a:ea typeface="Telegraf"/>
                <a:cs typeface="Telegraf"/>
                <a:sym typeface="Telegraf"/>
              </a:rPr>
              <a:t>Endocrinology ..............................................................................................................................................................................................Page 9</a:t>
            </a:r>
          </a:p>
          <a:p>
            <a:pPr algn="just">
              <a:lnSpc>
                <a:spcPts val="1960"/>
              </a:lnSpc>
            </a:pPr>
            <a:r>
              <a:rPr lang="en-US" sz="1400">
                <a:solidFill>
                  <a:srgbClr val="000000"/>
                </a:solidFill>
                <a:latin typeface="Telegraf"/>
                <a:ea typeface="Telegraf"/>
                <a:cs typeface="Telegraf"/>
                <a:sym typeface="Telegraf"/>
              </a:rPr>
              <a:t>ENT / Max-Fax ..............................................................................................................................................................................................Page 10</a:t>
            </a:r>
          </a:p>
          <a:p>
            <a:pPr algn="just">
              <a:lnSpc>
                <a:spcPts val="1960"/>
              </a:lnSpc>
            </a:pPr>
            <a:r>
              <a:rPr lang="en-US" sz="1400">
                <a:solidFill>
                  <a:srgbClr val="000000"/>
                </a:solidFill>
                <a:latin typeface="Telegraf"/>
                <a:ea typeface="Telegraf"/>
                <a:cs typeface="Telegraf"/>
                <a:sym typeface="Telegraf"/>
              </a:rPr>
              <a:t>General Practice</a:t>
            </a:r>
            <a:r>
              <a:rPr lang="en-US" sz="1400" b="true">
                <a:solidFill>
                  <a:srgbClr val="000000"/>
                </a:solidFill>
                <a:latin typeface="Telegraf Bold"/>
                <a:ea typeface="Telegraf Bold"/>
                <a:cs typeface="Telegraf Bold"/>
                <a:sym typeface="Telegraf Bold"/>
              </a:rPr>
              <a:t> </a:t>
            </a:r>
            <a:r>
              <a:rPr lang="en-US" sz="1400">
                <a:solidFill>
                  <a:srgbClr val="000000"/>
                </a:solidFill>
                <a:latin typeface="Telegraf"/>
                <a:ea typeface="Telegraf"/>
                <a:cs typeface="Telegraf"/>
                <a:sym typeface="Telegraf"/>
              </a:rPr>
              <a:t>.........................................................................................................................................................…..........................Page 11</a:t>
            </a:r>
          </a:p>
          <a:p>
            <a:pPr algn="just">
              <a:lnSpc>
                <a:spcPts val="1960"/>
              </a:lnSpc>
            </a:pPr>
            <a:r>
              <a:rPr lang="en-US" sz="1400">
                <a:solidFill>
                  <a:srgbClr val="000000"/>
                </a:solidFill>
                <a:latin typeface="Telegraf"/>
                <a:ea typeface="Telegraf"/>
                <a:cs typeface="Telegraf"/>
                <a:sym typeface="Telegraf"/>
              </a:rPr>
              <a:t>General Surgery ........................................................................................................................................................................................Page 12</a:t>
            </a:r>
          </a:p>
          <a:p>
            <a:pPr algn="just">
              <a:lnSpc>
                <a:spcPts val="1960"/>
              </a:lnSpc>
            </a:pPr>
            <a:r>
              <a:rPr lang="en-US" sz="1400">
                <a:solidFill>
                  <a:srgbClr val="000000"/>
                </a:solidFill>
                <a:latin typeface="Telegraf"/>
                <a:ea typeface="Telegraf"/>
                <a:cs typeface="Telegraf"/>
                <a:sym typeface="Telegraf"/>
              </a:rPr>
              <a:t>Geriatrics .............................................................................................................................................................................................................Page 13</a:t>
            </a:r>
          </a:p>
          <a:p>
            <a:pPr algn="just">
              <a:lnSpc>
                <a:spcPts val="1960"/>
              </a:lnSpc>
            </a:pPr>
            <a:r>
              <a:rPr lang="en-US" sz="1400">
                <a:solidFill>
                  <a:srgbClr val="000000"/>
                </a:solidFill>
                <a:latin typeface="Telegraf"/>
                <a:ea typeface="Telegraf"/>
                <a:cs typeface="Telegraf"/>
                <a:sym typeface="Telegraf"/>
              </a:rPr>
              <a:t>Obstetrics &amp; Gynaecology ..........................................................................................….........................................................Page 14</a:t>
            </a:r>
          </a:p>
          <a:p>
            <a:pPr algn="just">
              <a:lnSpc>
                <a:spcPts val="1960"/>
              </a:lnSpc>
            </a:pPr>
            <a:r>
              <a:rPr lang="en-US" sz="1400">
                <a:solidFill>
                  <a:srgbClr val="000000"/>
                </a:solidFill>
                <a:latin typeface="Telegraf"/>
                <a:ea typeface="Telegraf"/>
                <a:cs typeface="Telegraf"/>
                <a:sym typeface="Telegraf"/>
              </a:rPr>
              <a:t>Orthopaedics .................................................................................................................................................................................................Page 15</a:t>
            </a:r>
          </a:p>
          <a:p>
            <a:pPr algn="just">
              <a:lnSpc>
                <a:spcPts val="1960"/>
              </a:lnSpc>
            </a:pPr>
            <a:r>
              <a:rPr lang="en-US" sz="1400">
                <a:solidFill>
                  <a:srgbClr val="000000"/>
                </a:solidFill>
                <a:latin typeface="Telegraf"/>
                <a:ea typeface="Telegraf"/>
                <a:cs typeface="Telegraf"/>
                <a:sym typeface="Telegraf"/>
              </a:rPr>
              <a:t>Paediatrics .........................................................................................................................................................................................................Page 16</a:t>
            </a:r>
          </a:p>
          <a:p>
            <a:pPr algn="just">
              <a:lnSpc>
                <a:spcPts val="1960"/>
              </a:lnSpc>
            </a:pPr>
            <a:r>
              <a:rPr lang="en-US" sz="1400">
                <a:solidFill>
                  <a:srgbClr val="000000"/>
                </a:solidFill>
                <a:latin typeface="Telegraf"/>
                <a:ea typeface="Telegraf"/>
                <a:cs typeface="Telegraf"/>
                <a:sym typeface="Telegraf"/>
              </a:rPr>
              <a:t>Community Paeds ..........................................................................................................................…....................................................Page 17</a:t>
            </a:r>
          </a:p>
          <a:p>
            <a:pPr algn="just">
              <a:lnSpc>
                <a:spcPts val="1960"/>
              </a:lnSpc>
            </a:pPr>
            <a:r>
              <a:rPr lang="en-US" sz="1400">
                <a:solidFill>
                  <a:srgbClr val="000000"/>
                </a:solidFill>
                <a:latin typeface="Telegraf"/>
                <a:ea typeface="Telegraf"/>
                <a:cs typeface="Telegraf"/>
                <a:sym typeface="Telegraf"/>
              </a:rPr>
              <a:t>Psychiatry ...........................................................................................................................................................................................................Page 18 </a:t>
            </a:r>
          </a:p>
          <a:p>
            <a:pPr algn="just">
              <a:lnSpc>
                <a:spcPts val="1960"/>
              </a:lnSpc>
            </a:pPr>
            <a:r>
              <a:rPr lang="en-US" sz="1400">
                <a:solidFill>
                  <a:srgbClr val="000000"/>
                </a:solidFill>
                <a:latin typeface="Telegraf"/>
                <a:ea typeface="Telegraf"/>
                <a:cs typeface="Telegraf"/>
                <a:sym typeface="Telegraf"/>
              </a:rPr>
              <a:t>Renal ...........................................................................................................................................................................................................................Page 19</a:t>
            </a:r>
          </a:p>
          <a:p>
            <a:pPr algn="just">
              <a:lnSpc>
                <a:spcPts val="1960"/>
              </a:lnSpc>
            </a:pPr>
            <a:r>
              <a:rPr lang="en-US" sz="1400">
                <a:solidFill>
                  <a:srgbClr val="000000"/>
                </a:solidFill>
                <a:latin typeface="Telegraf"/>
                <a:ea typeface="Telegraf"/>
                <a:cs typeface="Telegraf"/>
                <a:sym typeface="Telegraf"/>
              </a:rPr>
              <a:t>Respiratory .......................................................................................................................................................................................................Page 20</a:t>
            </a:r>
          </a:p>
          <a:p>
            <a:pPr algn="just">
              <a:lnSpc>
                <a:spcPts val="1960"/>
              </a:lnSpc>
            </a:pPr>
            <a:r>
              <a:rPr lang="en-US" sz="1400">
                <a:solidFill>
                  <a:srgbClr val="000000"/>
                </a:solidFill>
                <a:latin typeface="Telegraf"/>
                <a:ea typeface="Telegraf"/>
                <a:cs typeface="Telegraf"/>
                <a:sym typeface="Telegraf"/>
              </a:rPr>
              <a:t>Stroke</a:t>
            </a:r>
            <a:r>
              <a:rPr lang="en-US" sz="1400" b="true">
                <a:solidFill>
                  <a:srgbClr val="000000"/>
                </a:solidFill>
                <a:latin typeface="Telegraf Bold"/>
                <a:ea typeface="Telegraf Bold"/>
                <a:cs typeface="Telegraf Bold"/>
                <a:sym typeface="Telegraf Bold"/>
              </a:rPr>
              <a:t> </a:t>
            </a:r>
            <a:r>
              <a:rPr lang="en-US" sz="1400">
                <a:solidFill>
                  <a:srgbClr val="000000"/>
                </a:solidFill>
                <a:latin typeface="Telegraf"/>
                <a:ea typeface="Telegraf"/>
                <a:cs typeface="Telegraf"/>
                <a:sym typeface="Telegraf"/>
              </a:rPr>
              <a:t>........................................................................................................................................................…...........................................................Page 21</a:t>
            </a:r>
          </a:p>
          <a:p>
            <a:pPr algn="just">
              <a:lnSpc>
                <a:spcPts val="1960"/>
              </a:lnSpc>
            </a:pPr>
            <a:r>
              <a:rPr lang="en-US" sz="1400">
                <a:solidFill>
                  <a:srgbClr val="000000"/>
                </a:solidFill>
                <a:latin typeface="Telegraf"/>
                <a:ea typeface="Telegraf"/>
                <a:cs typeface="Telegraf"/>
                <a:sym typeface="Telegraf"/>
              </a:rPr>
              <a:t>FY1 Medical On Calls ..........................................................................................................................................................................Page 22</a:t>
            </a:r>
          </a:p>
          <a:p>
            <a:pPr algn="just">
              <a:lnSpc>
                <a:spcPts val="1960"/>
              </a:lnSpc>
            </a:pPr>
            <a:r>
              <a:rPr lang="en-US" sz="1400">
                <a:solidFill>
                  <a:srgbClr val="000000"/>
                </a:solidFill>
                <a:latin typeface="Telegraf"/>
                <a:ea typeface="Telegraf"/>
                <a:cs typeface="Telegraf"/>
                <a:sym typeface="Telegraf"/>
              </a:rPr>
              <a:t>FY1 Surgical On Calls .........................................................................................................................................................................Page 23</a:t>
            </a:r>
          </a:p>
          <a:p>
            <a:pPr algn="just">
              <a:lnSpc>
                <a:spcPts val="1960"/>
              </a:lnSpc>
            </a:pPr>
            <a:r>
              <a:rPr lang="en-US" sz="1400">
                <a:solidFill>
                  <a:srgbClr val="000000"/>
                </a:solidFill>
                <a:latin typeface="Telegraf"/>
                <a:ea typeface="Telegraf"/>
                <a:cs typeface="Telegraf"/>
                <a:sym typeface="Telegraf"/>
              </a:rPr>
              <a:t>Must Knows .....................................................................................................................................................................................................Page 24</a:t>
            </a:r>
          </a:p>
        </p:txBody>
      </p:sp>
      <p:sp>
        <p:nvSpPr>
          <p:cNvPr name="TextBox 12" id="12"/>
          <p:cNvSpPr txBox="true"/>
          <p:nvPr/>
        </p:nvSpPr>
        <p:spPr>
          <a:xfrm rot="0">
            <a:off x="362288" y="7217691"/>
            <a:ext cx="5932206" cy="3224392"/>
          </a:xfrm>
          <a:prstGeom prst="rect">
            <a:avLst/>
          </a:prstGeom>
        </p:spPr>
        <p:txBody>
          <a:bodyPr anchor="t" rtlCol="false" tIns="0" lIns="0" bIns="0" rIns="0">
            <a:spAutoFit/>
          </a:bodyPr>
          <a:lstStyle/>
          <a:p>
            <a:pPr algn="just">
              <a:lnSpc>
                <a:spcPts val="1827"/>
              </a:lnSpc>
            </a:pPr>
            <a:r>
              <a:rPr lang="en-US" sz="1305">
                <a:solidFill>
                  <a:srgbClr val="000000"/>
                </a:solidFill>
                <a:latin typeface="Telegraf"/>
                <a:ea typeface="Telegraf"/>
                <a:cs typeface="Telegraf"/>
                <a:sym typeface="Telegraf"/>
              </a:rPr>
              <a:t>A huge thank you to the FY1/2s who have helped to make this booklet, this wouldn’t have been possible to do without your support.</a:t>
            </a:r>
          </a:p>
          <a:p>
            <a:pPr algn="just">
              <a:lnSpc>
                <a:spcPts val="1827"/>
              </a:lnSpc>
            </a:pPr>
          </a:p>
          <a:p>
            <a:pPr algn="just">
              <a:lnSpc>
                <a:spcPts val="1827"/>
              </a:lnSpc>
            </a:pPr>
            <a:r>
              <a:rPr lang="en-US" sz="1305">
                <a:solidFill>
                  <a:srgbClr val="000000"/>
                </a:solidFill>
                <a:latin typeface="Telegraf"/>
                <a:ea typeface="Telegraf"/>
                <a:cs typeface="Telegraf"/>
                <a:sym typeface="Telegraf"/>
              </a:rPr>
              <a:t>Dr Ahmed Awan for ED &amp; Breast Surgery </a:t>
            </a:r>
          </a:p>
          <a:p>
            <a:pPr algn="just">
              <a:lnSpc>
                <a:spcPts val="1827"/>
              </a:lnSpc>
            </a:pPr>
            <a:r>
              <a:rPr lang="en-US" sz="1305">
                <a:solidFill>
                  <a:srgbClr val="000000"/>
                </a:solidFill>
                <a:latin typeface="Telegraf"/>
                <a:ea typeface="Telegraf"/>
                <a:cs typeface="Telegraf"/>
                <a:sym typeface="Telegraf"/>
              </a:rPr>
              <a:t>Dr Aqilah Musa for Dermatology &amp; Respiratory </a:t>
            </a:r>
          </a:p>
          <a:p>
            <a:pPr algn="just">
              <a:lnSpc>
                <a:spcPts val="1827"/>
              </a:lnSpc>
            </a:pPr>
            <a:r>
              <a:rPr lang="en-US" sz="1305">
                <a:solidFill>
                  <a:srgbClr val="000000"/>
                </a:solidFill>
                <a:latin typeface="Telegraf"/>
                <a:ea typeface="Telegraf"/>
                <a:cs typeface="Telegraf"/>
                <a:sym typeface="Telegraf"/>
              </a:rPr>
              <a:t>Dr Berin Demren for Cardiology &amp; Paediatrics </a:t>
            </a:r>
          </a:p>
          <a:p>
            <a:pPr algn="just">
              <a:lnSpc>
                <a:spcPts val="1827"/>
              </a:lnSpc>
            </a:pPr>
            <a:r>
              <a:rPr lang="en-US" sz="1305">
                <a:solidFill>
                  <a:srgbClr val="000000"/>
                </a:solidFill>
                <a:latin typeface="Telegraf"/>
                <a:ea typeface="Telegraf"/>
                <a:cs typeface="Telegraf"/>
                <a:sym typeface="Telegraf"/>
              </a:rPr>
              <a:t>Dr Caitlin Baillie for AMU</a:t>
            </a:r>
          </a:p>
          <a:p>
            <a:pPr algn="just">
              <a:lnSpc>
                <a:spcPts val="1827"/>
              </a:lnSpc>
            </a:pPr>
            <a:r>
              <a:rPr lang="en-US" sz="1305">
                <a:solidFill>
                  <a:srgbClr val="000000"/>
                </a:solidFill>
                <a:latin typeface="Telegraf"/>
                <a:ea typeface="Telegraf"/>
                <a:cs typeface="Telegraf"/>
                <a:sym typeface="Telegraf"/>
              </a:rPr>
              <a:t>Dr Iman Selim for Endocrine</a:t>
            </a:r>
          </a:p>
          <a:p>
            <a:pPr algn="just">
              <a:lnSpc>
                <a:spcPts val="1827"/>
              </a:lnSpc>
            </a:pPr>
            <a:r>
              <a:rPr lang="en-US" sz="1305">
                <a:solidFill>
                  <a:srgbClr val="000000"/>
                </a:solidFill>
                <a:latin typeface="Telegraf"/>
                <a:ea typeface="Telegraf"/>
                <a:cs typeface="Telegraf"/>
                <a:sym typeface="Telegraf"/>
              </a:rPr>
              <a:t>Dr Lucy Green for Anaesthetics &amp; Community Paeds</a:t>
            </a:r>
          </a:p>
          <a:p>
            <a:pPr algn="just">
              <a:lnSpc>
                <a:spcPts val="1827"/>
              </a:lnSpc>
            </a:pPr>
            <a:r>
              <a:rPr lang="en-US" sz="1305">
                <a:solidFill>
                  <a:srgbClr val="000000"/>
                </a:solidFill>
                <a:latin typeface="Telegraf"/>
                <a:ea typeface="Telegraf"/>
                <a:cs typeface="Telegraf"/>
                <a:sym typeface="Telegraf"/>
              </a:rPr>
              <a:t>Dr Rachel Horne for ENT / Max-Fax</a:t>
            </a:r>
          </a:p>
          <a:p>
            <a:pPr algn="just">
              <a:lnSpc>
                <a:spcPts val="1827"/>
              </a:lnSpc>
            </a:pPr>
            <a:r>
              <a:rPr lang="en-US" sz="1305">
                <a:solidFill>
                  <a:srgbClr val="000000"/>
                </a:solidFill>
                <a:latin typeface="Telegraf"/>
                <a:ea typeface="Telegraf"/>
                <a:cs typeface="Telegraf"/>
                <a:sym typeface="Telegraf"/>
              </a:rPr>
              <a:t>Dr Janelle Chicilo for Psychiatry</a:t>
            </a:r>
          </a:p>
          <a:p>
            <a:pPr algn="just">
              <a:lnSpc>
                <a:spcPts val="1827"/>
              </a:lnSpc>
            </a:pPr>
            <a:r>
              <a:rPr lang="en-US" sz="1305">
                <a:solidFill>
                  <a:srgbClr val="000000"/>
                </a:solidFill>
                <a:latin typeface="Telegraf"/>
                <a:ea typeface="Telegraf"/>
                <a:cs typeface="Telegraf"/>
                <a:sym typeface="Telegraf"/>
              </a:rPr>
              <a:t>Dr Rhehanna Gilani for GP</a:t>
            </a:r>
          </a:p>
          <a:p>
            <a:pPr algn="just">
              <a:lnSpc>
                <a:spcPts val="1827"/>
              </a:lnSpc>
            </a:pPr>
            <a:r>
              <a:rPr lang="en-US" sz="1305">
                <a:solidFill>
                  <a:srgbClr val="000000"/>
                </a:solidFill>
                <a:latin typeface="Telegraf"/>
                <a:ea typeface="Telegraf"/>
                <a:cs typeface="Telegraf"/>
                <a:sym typeface="Telegraf"/>
              </a:rPr>
              <a:t>Dr Donia Abdel-Aziz for O&amp;G</a:t>
            </a:r>
          </a:p>
          <a:p>
            <a:pPr algn="just">
              <a:lnSpc>
                <a:spcPts val="1827"/>
              </a:lnSpc>
            </a:pPr>
            <a:r>
              <a:rPr lang="en-US" sz="1305">
                <a:solidFill>
                  <a:srgbClr val="000000"/>
                </a:solidFill>
                <a:latin typeface="Telegraf"/>
                <a:ea typeface="Telegraf"/>
                <a:cs typeface="Telegraf"/>
                <a:sym typeface="Telegraf"/>
              </a:rPr>
              <a:t>Dr Magi Tudur for assisting in the Welsh translation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451799" y="7906358"/>
            <a:ext cx="4108201" cy="2785642"/>
            <a:chOff x="0" y="0"/>
            <a:chExt cx="1472287" cy="998311"/>
          </a:xfrm>
        </p:grpSpPr>
        <p:sp>
          <p:nvSpPr>
            <p:cNvPr name="Freeform 7" id="7"/>
            <p:cNvSpPr/>
            <p:nvPr/>
          </p:nvSpPr>
          <p:spPr>
            <a:xfrm flipH="false" flipV="false" rot="0">
              <a:off x="0" y="0"/>
              <a:ext cx="1472286" cy="998311"/>
            </a:xfrm>
            <a:custGeom>
              <a:avLst/>
              <a:gdLst/>
              <a:ahLst/>
              <a:cxnLst/>
              <a:rect r="r" b="b" t="t" l="l"/>
              <a:pathLst>
                <a:path h="998311" w="1472286">
                  <a:moveTo>
                    <a:pt x="0" y="0"/>
                  </a:moveTo>
                  <a:lnTo>
                    <a:pt x="1472286" y="0"/>
                  </a:lnTo>
                  <a:lnTo>
                    <a:pt x="1472286" y="998311"/>
                  </a:lnTo>
                  <a:lnTo>
                    <a:pt x="0" y="998311"/>
                  </a:lnTo>
                  <a:close/>
                </a:path>
              </a:pathLst>
            </a:custGeom>
            <a:solidFill>
              <a:srgbClr val="E8DEC9"/>
            </a:solidFill>
          </p:spPr>
        </p:sp>
        <p:sp>
          <p:nvSpPr>
            <p:cNvPr name="TextBox 8" id="8"/>
            <p:cNvSpPr txBox="true"/>
            <p:nvPr/>
          </p:nvSpPr>
          <p:spPr>
            <a:xfrm>
              <a:off x="0" y="-47625"/>
              <a:ext cx="1472287"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708000"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83353" t="0" r="-83353"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035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RESPIRATORY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8.45AM-4.45PM                                         WARD 6</a:t>
            </a:r>
          </a:p>
        </p:txBody>
      </p:sp>
      <p:sp>
        <p:nvSpPr>
          <p:cNvPr name="TextBox 20" id="20"/>
          <p:cNvSpPr txBox="true"/>
          <p:nvPr/>
        </p:nvSpPr>
        <p:spPr>
          <a:xfrm rot="0">
            <a:off x="5035095" y="8681777"/>
            <a:ext cx="2373898" cy="581660"/>
          </a:xfrm>
          <a:prstGeom prst="rect">
            <a:avLst/>
          </a:prstGeom>
        </p:spPr>
        <p:txBody>
          <a:bodyPr anchor="t" rtlCol="false" tIns="0" lIns="0" bIns="0" rIns="0">
            <a:spAutoFit/>
          </a:bodyPr>
          <a:lstStyle/>
          <a:p>
            <a:pPr algn="just">
              <a:lnSpc>
                <a:spcPts val="1540"/>
              </a:lnSpc>
              <a:spcBef>
                <a:spcPct val="0"/>
              </a:spcBef>
            </a:pPr>
            <a:r>
              <a:rPr lang="en-US" sz="1100">
                <a:solidFill>
                  <a:srgbClr val="000000"/>
                </a:solidFill>
                <a:latin typeface="Telegraf"/>
                <a:ea typeface="Telegraf"/>
                <a:cs typeface="Telegraf"/>
                <a:sym typeface="Telegraf"/>
              </a:rPr>
              <a:t>Respiratory Nurse - 4606</a:t>
            </a:r>
          </a:p>
          <a:p>
            <a:pPr algn="just">
              <a:lnSpc>
                <a:spcPts val="1540"/>
              </a:lnSpc>
              <a:spcBef>
                <a:spcPct val="0"/>
              </a:spcBef>
            </a:pPr>
          </a:p>
          <a:p>
            <a:pPr algn="just">
              <a:lnSpc>
                <a:spcPts val="1540"/>
              </a:lnSpc>
              <a:spcBef>
                <a:spcPct val="0"/>
              </a:spcBef>
            </a:pPr>
            <a:r>
              <a:rPr lang="en-US" sz="1100">
                <a:solidFill>
                  <a:srgbClr val="000000"/>
                </a:solidFill>
                <a:latin typeface="Telegraf"/>
                <a:ea typeface="Telegraf"/>
                <a:cs typeface="Telegraf"/>
                <a:sym typeface="Telegraf"/>
              </a:rPr>
              <a:t>ECG - 4423</a:t>
            </a:r>
          </a:p>
        </p:txBody>
      </p:sp>
      <p:sp>
        <p:nvSpPr>
          <p:cNvPr name="TextBox 21" id="21"/>
          <p:cNvSpPr txBox="true"/>
          <p:nvPr/>
        </p:nvSpPr>
        <p:spPr>
          <a:xfrm rot="0">
            <a:off x="349316" y="8453093"/>
            <a:ext cx="2941621"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Respiratory has many conditions and can be very complex. The most common respiratory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Respiratory Failure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Pneumonia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IECOPD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COPD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Asthma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Cancers - primary and secondary</a:t>
            </a:r>
          </a:p>
        </p:txBody>
      </p:sp>
      <p:sp>
        <p:nvSpPr>
          <p:cNvPr name="TextBox 22" id="22"/>
          <p:cNvSpPr txBox="true"/>
          <p:nvPr/>
        </p:nvSpPr>
        <p:spPr>
          <a:xfrm rot="0">
            <a:off x="336344" y="2137823"/>
            <a:ext cx="3835518" cy="4201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Each day starts with a board round at 8:45 AM, attended by consultants, all resident doctors, nurses, OT, and PT. </a:t>
            </a:r>
          </a:p>
          <a:p>
            <a:pPr algn="just">
              <a:lnSpc>
                <a:spcPts val="1540"/>
              </a:lnSpc>
            </a:pPr>
            <a:r>
              <a:rPr lang="en-US" sz="1100">
                <a:solidFill>
                  <a:srgbClr val="000000"/>
                </a:solidFill>
                <a:latin typeface="Telegraf"/>
                <a:ea typeface="Telegraf"/>
                <a:cs typeface="Telegraf"/>
                <a:sym typeface="Telegraf"/>
              </a:rPr>
              <a:t>The team reviews each patient, discusses overnight changes, identifies urgent reviews, and plans discharges. There are six respiratory consultants, with two on at a time managing all inpatients (including outli</a:t>
            </a:r>
            <a:r>
              <a:rPr lang="en-US" sz="1100">
                <a:solidFill>
                  <a:srgbClr val="000000"/>
                </a:solidFill>
                <a:latin typeface="Telegraf"/>
                <a:ea typeface="Telegraf"/>
                <a:cs typeface="Telegraf"/>
                <a:sym typeface="Telegraf"/>
              </a:rPr>
              <a:t>ers), splitting the list 50/50. </a:t>
            </a:r>
          </a:p>
          <a:p>
            <a:pPr algn="just">
              <a:lnSpc>
                <a:spcPts val="1540"/>
              </a:lnSpc>
            </a:pPr>
            <a:r>
              <a:rPr lang="en-US" sz="1100">
                <a:solidFill>
                  <a:srgbClr val="000000"/>
                </a:solidFill>
                <a:latin typeface="Telegraf"/>
                <a:ea typeface="Telegraf"/>
                <a:cs typeface="Telegraf"/>
                <a:sym typeface="Telegraf"/>
              </a:rPr>
              <a:t>They do ward rounds twice a week (typically Monday and Thursday), with outlier reviews on other days.</a:t>
            </a:r>
          </a:p>
          <a:p>
            <a:pPr algn="just">
              <a:lnSpc>
                <a:spcPts val="1540"/>
              </a:lnSpc>
            </a:pPr>
          </a:p>
          <a:p>
            <a:pPr algn="just">
              <a:lnSpc>
                <a:spcPts val="1540"/>
              </a:lnSpc>
            </a:pPr>
            <a:r>
              <a:rPr lang="en-US" sz="1100">
                <a:solidFill>
                  <a:srgbClr val="000000"/>
                </a:solidFill>
                <a:latin typeface="Telegraf"/>
                <a:ea typeface="Telegraf"/>
                <a:cs typeface="Telegraf"/>
                <a:sym typeface="Telegraf"/>
              </a:rPr>
              <a:t>When the consultant is not doing their ward rounds</a:t>
            </a:r>
            <a:r>
              <a:rPr lang="en-US" sz="1100">
                <a:solidFill>
                  <a:srgbClr val="000000"/>
                </a:solidFill>
                <a:latin typeface="Telegraf"/>
                <a:ea typeface="Telegraf"/>
                <a:cs typeface="Telegraf"/>
                <a:sym typeface="Telegraf"/>
              </a:rPr>
              <a:t>, a registrar (if available) will do the round. On two days a week, you’ll lead the ward round yourself.</a:t>
            </a:r>
          </a:p>
          <a:p>
            <a:pPr algn="just">
              <a:lnSpc>
                <a:spcPts val="1540"/>
              </a:lnSpc>
            </a:pPr>
          </a:p>
          <a:p>
            <a:pPr algn="just">
              <a:lnSpc>
                <a:spcPts val="1540"/>
              </a:lnSpc>
            </a:pPr>
            <a:r>
              <a:rPr lang="en-US" sz="1100">
                <a:solidFill>
                  <a:srgbClr val="000000"/>
                </a:solidFill>
                <a:latin typeface="Telegraf"/>
                <a:ea typeface="Telegraf"/>
                <a:cs typeface="Telegraf"/>
                <a:sym typeface="Telegraf"/>
              </a:rPr>
              <a:t>After board round, the team splits into two:</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One covers Ward 6</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One covers outliers (divided by location or consultant)</a:t>
            </a:r>
          </a:p>
          <a:p>
            <a:pPr algn="just">
              <a:lnSpc>
                <a:spcPts val="1540"/>
              </a:lnSpc>
            </a:pPr>
          </a:p>
          <a:p>
            <a:pPr algn="just">
              <a:lnSpc>
                <a:spcPts val="1540"/>
              </a:lnSpc>
            </a:pPr>
            <a:r>
              <a:rPr lang="en-US" sz="1100">
                <a:solidFill>
                  <a:srgbClr val="000000"/>
                </a:solidFill>
                <a:latin typeface="Telegraf"/>
                <a:ea typeface="Telegraf"/>
                <a:cs typeface="Telegraf"/>
                <a:sym typeface="Telegraf"/>
              </a:rPr>
              <a:t>Registrars are always available for support. One registrar a week is in pleural clinic, seeing patients or doing bronchoscopies amongst other procedures.</a:t>
            </a:r>
          </a:p>
          <a:p>
            <a:pPr algn="just">
              <a:lnSpc>
                <a:spcPts val="1540"/>
              </a:lnSpc>
            </a:pPr>
          </a:p>
        </p:txBody>
      </p:sp>
      <p:sp>
        <p:nvSpPr>
          <p:cNvPr name="AutoShape 23" id="23"/>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36344" y="6396133"/>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291329" y="4726473"/>
            <a:ext cx="2919355"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Ward round reviews typically include: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Checking the medical plan a</a:t>
            </a:r>
            <a:r>
              <a:rPr lang="en-US" sz="1100">
                <a:solidFill>
                  <a:srgbClr val="000000"/>
                </a:solidFill>
                <a:latin typeface="Telegraf"/>
                <a:ea typeface="Telegraf"/>
                <a:cs typeface="Telegraf"/>
                <a:sym typeface="Telegraf"/>
              </a:rPr>
              <a:t>nd o</a:t>
            </a:r>
            <a:r>
              <a:rPr lang="en-US" sz="1100">
                <a:solidFill>
                  <a:srgbClr val="000000"/>
                </a:solidFill>
                <a:latin typeface="Telegraf"/>
                <a:ea typeface="Telegraf"/>
                <a:cs typeface="Telegraf"/>
                <a:sym typeface="Telegraf"/>
              </a:rPr>
              <a:t>vernight changes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Rec</a:t>
            </a:r>
            <a:r>
              <a:rPr lang="en-US" sz="1100">
                <a:solidFill>
                  <a:srgbClr val="000000"/>
                </a:solidFill>
                <a:latin typeface="Telegraf"/>
                <a:ea typeface="Telegraf"/>
                <a:cs typeface="Telegraf"/>
                <a:sym typeface="Telegraf"/>
              </a:rPr>
              <a:t>ording the NEWS2 score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m</a:t>
            </a:r>
            <a:r>
              <a:rPr lang="en-US" sz="1100">
                <a:solidFill>
                  <a:srgbClr val="000000"/>
                </a:solidFill>
                <a:latin typeface="Telegraf"/>
                <a:ea typeface="Telegraf"/>
                <a:cs typeface="Telegraf"/>
                <a:sym typeface="Telegraf"/>
              </a:rPr>
              <a:t>edications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Planning d</a:t>
            </a:r>
            <a:r>
              <a:rPr lang="en-US" sz="1100">
                <a:solidFill>
                  <a:srgbClr val="000000"/>
                </a:solidFill>
                <a:latin typeface="Telegraf"/>
                <a:ea typeface="Telegraf"/>
                <a:cs typeface="Telegraf"/>
                <a:sym typeface="Telegraf"/>
              </a:rPr>
              <a:t>ischarge or further management</a:t>
            </a:r>
          </a:p>
          <a:p>
            <a:pPr algn="just">
              <a:lnSpc>
                <a:spcPts val="1540"/>
              </a:lnSpc>
            </a:pPr>
            <a:r>
              <a:rPr lang="en-US" sz="1100">
                <a:solidFill>
                  <a:srgbClr val="000000"/>
                </a:solidFill>
                <a:latin typeface="Telegraf"/>
                <a:ea typeface="Telegraf"/>
                <a:cs typeface="Telegraf"/>
                <a:sym typeface="Telegraf"/>
              </a:rPr>
              <a:t>Some </a:t>
            </a:r>
            <a:r>
              <a:rPr lang="en-US" sz="1100">
                <a:solidFill>
                  <a:srgbClr val="000000"/>
                </a:solidFill>
                <a:latin typeface="Telegraf"/>
                <a:ea typeface="Telegraf"/>
                <a:cs typeface="Telegraf"/>
                <a:sym typeface="Telegraf"/>
              </a:rPr>
              <a:t>respiratory patients are on NIV or have chest drains. You’ll review both:</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NIV nurses assist with machine</a:t>
            </a:r>
            <a:r>
              <a:rPr lang="en-US" sz="1100">
                <a:solidFill>
                  <a:srgbClr val="000000"/>
                </a:solidFill>
                <a:latin typeface="Telegraf"/>
                <a:ea typeface="Telegraf"/>
                <a:cs typeface="Telegraf"/>
                <a:sym typeface="Telegraf"/>
              </a:rPr>
              <a:t> adjustments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For</a:t>
            </a:r>
            <a:r>
              <a:rPr lang="en-US" sz="1100">
                <a:solidFill>
                  <a:srgbClr val="000000"/>
                </a:solidFill>
                <a:latin typeface="Telegraf"/>
                <a:ea typeface="Telegraf"/>
                <a:cs typeface="Telegraf"/>
                <a:sym typeface="Telegraf"/>
              </a:rPr>
              <a:t> chest drains, assess function, flushing needs, or removal</a:t>
            </a:r>
          </a:p>
          <a:p>
            <a:pPr algn="just">
              <a:lnSpc>
                <a:spcPts val="1540"/>
              </a:lnSpc>
            </a:pPr>
            <a:r>
              <a:rPr lang="en-US" sz="1100">
                <a:solidFill>
                  <a:srgbClr val="000000"/>
                </a:solidFill>
                <a:latin typeface="Telegraf"/>
                <a:ea typeface="Telegraf"/>
                <a:cs typeface="Telegraf"/>
                <a:sym typeface="Telegraf"/>
              </a:rPr>
              <a:t>You’ll also have opportunities to perform supervised respiratory procedures to build your skills.</a:t>
            </a:r>
          </a:p>
          <a:p>
            <a:pPr algn="just">
              <a:lnSpc>
                <a:spcPts val="1540"/>
              </a:lnSpc>
            </a:pPr>
          </a:p>
        </p:txBody>
      </p:sp>
      <p:sp>
        <p:nvSpPr>
          <p:cNvPr name="TextBox 26" id="26"/>
          <p:cNvSpPr txBox="true"/>
          <p:nvPr/>
        </p:nvSpPr>
        <p:spPr>
          <a:xfrm rot="0">
            <a:off x="349316" y="6817138"/>
            <a:ext cx="3835518" cy="772160"/>
          </a:xfrm>
          <a:prstGeom prst="rect">
            <a:avLst/>
          </a:prstGeom>
        </p:spPr>
        <p:txBody>
          <a:bodyPr anchor="t" rtlCol="false" tIns="0" lIns="0" bIns="0" rIns="0">
            <a:spAutoFit/>
          </a:bodyPr>
          <a:lstStyle/>
          <a:p>
            <a:pPr algn="l">
              <a:lnSpc>
                <a:spcPts val="1540"/>
              </a:lnSpc>
              <a:spcBef>
                <a:spcPct val="0"/>
              </a:spcBef>
            </a:pPr>
            <a:r>
              <a:rPr lang="en-US" sz="1100" spc="62">
                <a:solidFill>
                  <a:srgbClr val="000000"/>
                </a:solidFill>
                <a:latin typeface="Telegraf"/>
                <a:ea typeface="Telegraf"/>
                <a:cs typeface="Telegraf"/>
                <a:sym typeface="Telegraf"/>
              </a:rPr>
              <a:t>Ward rounds begin after the 8:45 AM board round, with the most urgent patients seen first. If someone is acutely unwell, a registrar will usually lead that review.</a:t>
            </a:r>
          </a:p>
        </p:txBody>
      </p:sp>
      <p:sp>
        <p:nvSpPr>
          <p:cNvPr name="TextBox 27" id="27"/>
          <p:cNvSpPr txBox="true"/>
          <p:nvPr/>
        </p:nvSpPr>
        <p:spPr>
          <a:xfrm rot="0">
            <a:off x="7241542" y="10369293"/>
            <a:ext cx="185142"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451799" y="7906358"/>
            <a:ext cx="4108201" cy="2785642"/>
            <a:chOff x="0" y="0"/>
            <a:chExt cx="1472287" cy="998311"/>
          </a:xfrm>
        </p:grpSpPr>
        <p:sp>
          <p:nvSpPr>
            <p:cNvPr name="Freeform 7" id="7"/>
            <p:cNvSpPr/>
            <p:nvPr/>
          </p:nvSpPr>
          <p:spPr>
            <a:xfrm flipH="false" flipV="false" rot="0">
              <a:off x="0" y="0"/>
              <a:ext cx="1472286" cy="998311"/>
            </a:xfrm>
            <a:custGeom>
              <a:avLst/>
              <a:gdLst/>
              <a:ahLst/>
              <a:cxnLst/>
              <a:rect r="r" b="b" t="t" l="l"/>
              <a:pathLst>
                <a:path h="998311" w="1472286">
                  <a:moveTo>
                    <a:pt x="0" y="0"/>
                  </a:moveTo>
                  <a:lnTo>
                    <a:pt x="1472286" y="0"/>
                  </a:lnTo>
                  <a:lnTo>
                    <a:pt x="1472286" y="998311"/>
                  </a:lnTo>
                  <a:lnTo>
                    <a:pt x="0" y="998311"/>
                  </a:lnTo>
                  <a:close/>
                </a:path>
              </a:pathLst>
            </a:custGeom>
            <a:solidFill>
              <a:srgbClr val="E8DEC9"/>
            </a:solidFill>
          </p:spPr>
        </p:sp>
        <p:sp>
          <p:nvSpPr>
            <p:cNvPr name="TextBox 8" id="8"/>
            <p:cNvSpPr txBox="true"/>
            <p:nvPr/>
          </p:nvSpPr>
          <p:spPr>
            <a:xfrm>
              <a:off x="0" y="-47625"/>
              <a:ext cx="1472287"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708000"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12540" t="0" r="-12540"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035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STROKE</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11</a:t>
            </a:r>
          </a:p>
        </p:txBody>
      </p:sp>
      <p:sp>
        <p:nvSpPr>
          <p:cNvPr name="TextBox 20" id="20"/>
          <p:cNvSpPr txBox="true"/>
          <p:nvPr/>
        </p:nvSpPr>
        <p:spPr>
          <a:xfrm rot="0">
            <a:off x="5035095" y="8681777"/>
            <a:ext cx="2373898" cy="772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Stroke Nurse -  3643</a:t>
            </a:r>
          </a:p>
          <a:p>
            <a:pPr algn="just">
              <a:lnSpc>
                <a:spcPts val="1540"/>
              </a:lnSpc>
            </a:pPr>
          </a:p>
          <a:p>
            <a:pPr algn="just">
              <a:lnSpc>
                <a:spcPts val="1540"/>
              </a:lnSpc>
            </a:pPr>
            <a:r>
              <a:rPr lang="en-US" sz="1100">
                <a:solidFill>
                  <a:srgbClr val="000000"/>
                </a:solidFill>
                <a:latin typeface="Telegraf"/>
                <a:ea typeface="Telegraf"/>
                <a:cs typeface="Telegraf"/>
                <a:sym typeface="Telegraf"/>
              </a:rPr>
              <a:t>EQ Radiology - 843 967</a:t>
            </a:r>
          </a:p>
          <a:p>
            <a:pPr algn="just">
              <a:lnSpc>
                <a:spcPts val="1540"/>
              </a:lnSpc>
              <a:spcBef>
                <a:spcPct val="0"/>
              </a:spcBef>
            </a:pPr>
          </a:p>
        </p:txBody>
      </p:sp>
      <p:sp>
        <p:nvSpPr>
          <p:cNvPr name="TextBox 21" id="21"/>
          <p:cNvSpPr txBox="true"/>
          <p:nvPr/>
        </p:nvSpPr>
        <p:spPr>
          <a:xfrm rot="0">
            <a:off x="349316" y="8453093"/>
            <a:ext cx="2941621" cy="1534160"/>
          </a:xfrm>
          <a:prstGeom prst="rect">
            <a:avLst/>
          </a:prstGeom>
        </p:spPr>
        <p:txBody>
          <a:bodyPr anchor="t" rtlCol="false" tIns="0" lIns="0" bIns="0" rIns="0">
            <a:spAutoFit/>
          </a:bodyPr>
          <a:lstStyle/>
          <a:p>
            <a:pPr algn="just" marL="237492" indent="-118746" lvl="1">
              <a:lnSpc>
                <a:spcPts val="1540"/>
              </a:lnSpc>
              <a:buFont typeface="Arial"/>
              <a:buChar char="•"/>
            </a:pPr>
            <a:r>
              <a:rPr lang="en-US" sz="1100">
                <a:solidFill>
                  <a:srgbClr val="000000"/>
                </a:solidFill>
                <a:latin typeface="Telegraf"/>
                <a:ea typeface="Telegraf"/>
                <a:cs typeface="Telegraf"/>
                <a:sym typeface="Telegraf"/>
              </a:rPr>
              <a:t>Ischemic stroke and TIA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Hemorrhagic stroke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Cerebral amyloidosis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Stroke mimics </a:t>
            </a:r>
          </a:p>
          <a:p>
            <a:pPr algn="just">
              <a:lnSpc>
                <a:spcPts val="1540"/>
              </a:lnSpc>
            </a:pPr>
          </a:p>
          <a:p>
            <a:pPr algn="just">
              <a:lnSpc>
                <a:spcPts val="1540"/>
              </a:lnSpc>
            </a:pPr>
            <a:r>
              <a:rPr lang="en-US" sz="1100">
                <a:solidFill>
                  <a:srgbClr val="000000"/>
                </a:solidFill>
                <a:latin typeface="Telegraf"/>
                <a:ea typeface="Telegraf"/>
                <a:cs typeface="Telegraf"/>
                <a:sym typeface="Telegraf"/>
              </a:rPr>
              <a:t>It is worth learning the acute and long-term management of ischemic and hemorrhagic stroke and TIA</a:t>
            </a:r>
          </a:p>
        </p:txBody>
      </p:sp>
      <p:sp>
        <p:nvSpPr>
          <p:cNvPr name="TextBox 22" id="22"/>
          <p:cNvSpPr txBox="true"/>
          <p:nvPr/>
        </p:nvSpPr>
        <p:spPr>
          <a:xfrm rot="0">
            <a:off x="299411" y="2247392"/>
            <a:ext cx="3835518" cy="553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Stroke is an intense but interesting placement where you will learn a lot of valuable medicine.</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are four consultants on the stroke ward. Three of these are COTE (Care of the Elderly) consultants and one is a stroke consultant. </a:t>
            </a:r>
          </a:p>
          <a:p>
            <a:pPr algn="just">
              <a:lnSpc>
                <a:spcPts val="1540"/>
              </a:lnSpc>
            </a:pPr>
          </a:p>
          <a:p>
            <a:pPr algn="just">
              <a:lnSpc>
                <a:spcPts val="1540"/>
              </a:lnSpc>
            </a:pPr>
            <a:r>
              <a:rPr lang="en-US" sz="1100">
                <a:solidFill>
                  <a:srgbClr val="000000"/>
                </a:solidFill>
                <a:latin typeface="Telegraf"/>
                <a:ea typeface="Telegraf"/>
                <a:cs typeface="Telegraf"/>
                <a:sym typeface="Telegraf"/>
              </a:rPr>
              <a:t>Typically, patients presenting with stroke will go under the stroke consultant, whereas the general medical patients will be shared between the 3 COTE consultants. </a:t>
            </a:r>
          </a:p>
          <a:p>
            <a:pPr algn="just">
              <a:lnSpc>
                <a:spcPts val="1540"/>
              </a:lnSpc>
            </a:pPr>
          </a:p>
          <a:p>
            <a:pPr algn="just">
              <a:lnSpc>
                <a:spcPts val="1540"/>
              </a:lnSpc>
            </a:pPr>
            <a:r>
              <a:rPr lang="en-US" sz="1100">
                <a:solidFill>
                  <a:srgbClr val="000000"/>
                </a:solidFill>
                <a:latin typeface="Telegraf"/>
                <a:ea typeface="Telegraf"/>
                <a:cs typeface="Telegraf"/>
                <a:sym typeface="Telegraf"/>
              </a:rPr>
              <a:t>Your responsibilities as an FY2 doctor include:</a:t>
            </a:r>
          </a:p>
          <a:p>
            <a:pPr algn="just">
              <a:lnSpc>
                <a:spcPts val="1540"/>
              </a:lnSpc>
            </a:pP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Going on ward rounds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Doing your own ward rounds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outliers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acutely unwell patients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Completing referrals to other specialities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Ordering and vetting scans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Writing discharge letters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Clinical skills: bloods and cannulas  </a:t>
            </a:r>
          </a:p>
          <a:p>
            <a:pPr algn="just">
              <a:lnSpc>
                <a:spcPts val="1540"/>
              </a:lnSpc>
            </a:pPr>
          </a:p>
          <a:p>
            <a:pPr algn="just">
              <a:lnSpc>
                <a:spcPts val="1540"/>
              </a:lnSpc>
            </a:pPr>
            <a:r>
              <a:rPr lang="en-US" sz="1100">
                <a:solidFill>
                  <a:srgbClr val="000000"/>
                </a:solidFill>
                <a:latin typeface="Telegraf"/>
                <a:ea typeface="Telegraf"/>
                <a:cs typeface="Telegraf"/>
                <a:sym typeface="Telegraf"/>
              </a:rPr>
              <a:t>This is similar to any general medical job.  Having a broad understanding of  medicine is vital but reading up on specific pathways and pathologies is essential as stroke can be very specialised.</a:t>
            </a:r>
          </a:p>
          <a:p>
            <a:pPr algn="just">
              <a:lnSpc>
                <a:spcPts val="1540"/>
              </a:lnSpc>
            </a:pPr>
          </a:p>
          <a:p>
            <a:pPr algn="just">
              <a:lnSpc>
                <a:spcPts val="1540"/>
              </a:lnSpc>
            </a:pPr>
            <a:r>
              <a:rPr lang="en-US" sz="1100">
                <a:solidFill>
                  <a:srgbClr val="000000"/>
                </a:solidFill>
                <a:latin typeface="Telegraf"/>
                <a:ea typeface="Telegraf"/>
                <a:cs typeface="Telegraf"/>
                <a:sym typeface="Telegraf"/>
              </a:rPr>
              <a:t>The consultants are very supportive and you should use this rotation to  its full potential.</a:t>
            </a:r>
          </a:p>
        </p:txBody>
      </p:sp>
      <p:sp>
        <p:nvSpPr>
          <p:cNvPr name="AutoShape 23" id="23"/>
          <p:cNvSpPr/>
          <p:nvPr/>
        </p:nvSpPr>
        <p:spPr>
          <a:xfrm>
            <a:off x="349316" y="7906358"/>
            <a:ext cx="3102483" cy="0"/>
          </a:xfrm>
          <a:prstGeom prst="line">
            <a:avLst/>
          </a:prstGeom>
          <a:ln cap="flat" w="19050">
            <a:solidFill>
              <a:srgbClr val="41702B"/>
            </a:solidFill>
            <a:prstDash val="solid"/>
            <a:headEnd type="none" len="sm" w="sm"/>
            <a:tailEnd type="none" len="sm" w="sm"/>
          </a:ln>
        </p:spPr>
      </p:sp>
      <p:sp>
        <p:nvSpPr>
          <p:cNvPr name="TextBox 24" id="24"/>
          <p:cNvSpPr txBox="true"/>
          <p:nvPr/>
        </p:nvSpPr>
        <p:spPr>
          <a:xfrm rot="0">
            <a:off x="4291329" y="4738901"/>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21</a:t>
            </a:r>
          </a:p>
        </p:txBody>
      </p:sp>
      <p:grpSp>
        <p:nvGrpSpPr>
          <p:cNvPr name="Group 26" id="26"/>
          <p:cNvGrpSpPr/>
          <p:nvPr/>
        </p:nvGrpSpPr>
        <p:grpSpPr>
          <a:xfrm rot="0">
            <a:off x="6609211" y="1521009"/>
            <a:ext cx="817474" cy="817474"/>
            <a:chOff x="0" y="0"/>
            <a:chExt cx="1089965" cy="1089965"/>
          </a:xfrm>
        </p:grpSpPr>
        <p:grpSp>
          <p:nvGrpSpPr>
            <p:cNvPr name="Group 27" id="27"/>
            <p:cNvGrpSpPr/>
            <p:nvPr/>
          </p:nvGrpSpPr>
          <p:grpSpPr>
            <a:xfrm rot="0">
              <a:off x="0" y="0"/>
              <a:ext cx="1089965" cy="108996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DE59"/>
              </a:solidFill>
            </p:spPr>
          </p:sp>
          <p:sp>
            <p:nvSpPr>
              <p:cNvPr name="TextBox 29" id="29"/>
              <p:cNvSpPr txBox="true"/>
              <p:nvPr/>
            </p:nvSpPr>
            <p:spPr>
              <a:xfrm>
                <a:off x="88900" y="50800"/>
                <a:ext cx="635000" cy="673100"/>
              </a:xfrm>
              <a:prstGeom prst="rect">
                <a:avLst/>
              </a:prstGeom>
            </p:spPr>
            <p:txBody>
              <a:bodyPr anchor="ctr" rtlCol="false" tIns="50800" lIns="50800" bIns="50800" rIns="50800"/>
              <a:lstStyle/>
              <a:p>
                <a:pPr algn="ctr">
                  <a:lnSpc>
                    <a:spcPts val="1680"/>
                  </a:lnSpc>
                </a:pPr>
              </a:p>
            </p:txBody>
          </p:sp>
        </p:grpSp>
        <p:sp>
          <p:nvSpPr>
            <p:cNvPr name="TextBox 30" id="30"/>
            <p:cNvSpPr txBox="true"/>
            <p:nvPr/>
          </p:nvSpPr>
          <p:spPr>
            <a:xfrm rot="-1046405">
              <a:off x="89324" y="165969"/>
              <a:ext cx="859631" cy="670772"/>
            </a:xfrm>
            <a:prstGeom prst="rect">
              <a:avLst/>
            </a:prstGeom>
          </p:spPr>
          <p:txBody>
            <a:bodyPr anchor="t" rtlCol="false" tIns="0" lIns="0" bIns="0" rIns="0">
              <a:spAutoFit/>
            </a:bodyPr>
            <a:lstStyle/>
            <a:p>
              <a:pPr algn="ctr">
                <a:lnSpc>
                  <a:spcPts val="1900"/>
                </a:lnSpc>
              </a:pPr>
              <a:r>
                <a:rPr lang="en-US" sz="1900" b="true">
                  <a:solidFill>
                    <a:srgbClr val="000000"/>
                  </a:solidFill>
                  <a:latin typeface="Canva Sans Bold"/>
                  <a:ea typeface="Canva Sans Bold"/>
                  <a:cs typeface="Canva Sans Bold"/>
                  <a:sym typeface="Canva Sans Bold"/>
                </a:rPr>
                <a:t>FY2</a:t>
              </a:r>
            </a:p>
            <a:p>
              <a:pPr algn="ctr">
                <a:lnSpc>
                  <a:spcPts val="1900"/>
                </a:lnSpc>
              </a:pPr>
              <a:r>
                <a:rPr lang="en-US" sz="1900" b="true">
                  <a:solidFill>
                    <a:srgbClr val="000000"/>
                  </a:solidFill>
                  <a:latin typeface="Canva Sans Bold"/>
                  <a:ea typeface="Canva Sans Bold"/>
                  <a:cs typeface="Canva Sans Bold"/>
                  <a:sym typeface="Canva Sans Bold"/>
                </a:rPr>
                <a:t>ONLY</a:t>
              </a:r>
            </a:p>
          </p:txBody>
        </p:sp>
      </p:grpSp>
      <p:sp>
        <p:nvSpPr>
          <p:cNvPr name="TextBox 31" id="31"/>
          <p:cNvSpPr txBox="true"/>
          <p:nvPr/>
        </p:nvSpPr>
        <p:spPr>
          <a:xfrm rot="0">
            <a:off x="4291329" y="5257773"/>
            <a:ext cx="2919355" cy="2677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Ward round starts at 9am each morning. </a:t>
            </a:r>
          </a:p>
          <a:p>
            <a:pPr algn="just">
              <a:lnSpc>
                <a:spcPts val="1540"/>
              </a:lnSpc>
            </a:pPr>
            <a:r>
              <a:rPr lang="en-US" sz="1100">
                <a:solidFill>
                  <a:srgbClr val="000000"/>
                </a:solidFill>
                <a:latin typeface="Telegraf"/>
                <a:ea typeface="Telegraf"/>
                <a:cs typeface="Telegraf"/>
                <a:sym typeface="Telegraf"/>
              </a:rPr>
              <a:t>When the consultant is in, you will go to ward rounds with the consultant. If the consultant isn’t in that day you will do your own ward round. </a:t>
            </a:r>
          </a:p>
          <a:p>
            <a:pPr algn="just">
              <a:lnSpc>
                <a:spcPts val="1540"/>
              </a:lnSpc>
            </a:pPr>
          </a:p>
          <a:p>
            <a:pPr algn="just">
              <a:lnSpc>
                <a:spcPts val="1540"/>
              </a:lnSpc>
            </a:pPr>
            <a:r>
              <a:rPr lang="en-US" sz="1100">
                <a:solidFill>
                  <a:srgbClr val="000000"/>
                </a:solidFill>
                <a:latin typeface="Telegraf"/>
                <a:ea typeface="Telegraf"/>
                <a:cs typeface="Telegraf"/>
                <a:sym typeface="Telegraf"/>
              </a:rPr>
              <a:t>Generally, you will stay with the same consultant the entire week as this ensures continuity of care.</a:t>
            </a:r>
          </a:p>
          <a:p>
            <a:pPr algn="just">
              <a:lnSpc>
                <a:spcPts val="1540"/>
              </a:lnSpc>
            </a:pPr>
          </a:p>
          <a:p>
            <a:pPr algn="just">
              <a:lnSpc>
                <a:spcPts val="1540"/>
              </a:lnSpc>
            </a:pPr>
            <a:r>
              <a:rPr lang="en-US" sz="1100">
                <a:solidFill>
                  <a:srgbClr val="000000"/>
                </a:solidFill>
                <a:latin typeface="Telegraf"/>
                <a:ea typeface="Telegraf"/>
                <a:cs typeface="Telegraf"/>
                <a:sym typeface="Telegraf"/>
              </a:rPr>
              <a:t>At 11am board round takes place, this is when the entire MDT meet to discuss each patient and their plans going forwards. </a:t>
            </a:r>
          </a:p>
          <a:p>
            <a:pPr algn="just">
              <a:lnSpc>
                <a:spcPts val="1540"/>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Freeform 6" id="6"/>
          <p:cNvSpPr/>
          <p:nvPr/>
        </p:nvSpPr>
        <p:spPr>
          <a:xfrm flipH="false" flipV="false" rot="0">
            <a:off x="348048" y="1743747"/>
            <a:ext cx="3348420" cy="2837786"/>
          </a:xfrm>
          <a:custGeom>
            <a:avLst/>
            <a:gdLst/>
            <a:ahLst/>
            <a:cxnLst/>
            <a:rect r="r" b="b" t="t" l="l"/>
            <a:pathLst>
              <a:path h="2837786" w="3348420">
                <a:moveTo>
                  <a:pt x="0" y="0"/>
                </a:moveTo>
                <a:lnTo>
                  <a:pt x="3348420" y="0"/>
                </a:lnTo>
                <a:lnTo>
                  <a:pt x="3348420" y="2837786"/>
                </a:lnTo>
                <a:lnTo>
                  <a:pt x="0" y="28377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3912468" y="1715172"/>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When Will I Be On Call?</a:t>
            </a:r>
          </a:p>
        </p:txBody>
      </p:sp>
      <p:sp>
        <p:nvSpPr>
          <p:cNvPr name="TextBox 8" id="8"/>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MEDICAL ON CALL</a:t>
            </a:r>
          </a:p>
        </p:txBody>
      </p:sp>
      <p:sp>
        <p:nvSpPr>
          <p:cNvPr name="TextBox 9" id="9"/>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0" id="10"/>
          <p:cNvSpPr txBox="true"/>
          <p:nvPr/>
        </p:nvSpPr>
        <p:spPr>
          <a:xfrm rot="0">
            <a:off x="349316" y="1055763"/>
            <a:ext cx="6861368" cy="458157"/>
          </a:xfrm>
          <a:prstGeom prst="rect">
            <a:avLst/>
          </a:prstGeom>
        </p:spPr>
        <p:txBody>
          <a:bodyPr anchor="t" rtlCol="false" tIns="0" lIns="0" bIns="0" rIns="0">
            <a:spAutoFit/>
          </a:bodyPr>
          <a:lstStyle/>
          <a:p>
            <a:pPr algn="ctr">
              <a:lnSpc>
                <a:spcPts val="3494"/>
              </a:lnSpc>
              <a:spcBef>
                <a:spcPct val="0"/>
              </a:spcBef>
            </a:pPr>
            <a:r>
              <a:rPr lang="en-US" sz="2495">
                <a:solidFill>
                  <a:srgbClr val="000000"/>
                </a:solidFill>
                <a:latin typeface="Telegraf"/>
                <a:ea typeface="Telegraf"/>
                <a:cs typeface="Telegraf"/>
                <a:sym typeface="Telegraf"/>
              </a:rPr>
              <a:t>9AM-9:30PM                          CLERKING/WARDS</a:t>
            </a:r>
          </a:p>
        </p:txBody>
      </p:sp>
      <p:sp>
        <p:nvSpPr>
          <p:cNvPr name="TextBox 11" id="11"/>
          <p:cNvSpPr txBox="true"/>
          <p:nvPr/>
        </p:nvSpPr>
        <p:spPr>
          <a:xfrm rot="0">
            <a:off x="3912468" y="2074834"/>
            <a:ext cx="3009598" cy="391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have a medical on call once weekly -</a:t>
            </a:r>
          </a:p>
          <a:p>
            <a:pPr algn="just">
              <a:lnSpc>
                <a:spcPts val="1540"/>
              </a:lnSpc>
            </a:pPr>
            <a:r>
              <a:rPr lang="en-US" sz="1100">
                <a:solidFill>
                  <a:srgbClr val="000000"/>
                </a:solidFill>
                <a:latin typeface="Telegraf"/>
                <a:ea typeface="Telegraf"/>
                <a:cs typeface="Telegraf"/>
                <a:sym typeface="Telegraf"/>
              </a:rPr>
              <a:t> it will follow the pattern shown.</a:t>
            </a:r>
          </a:p>
        </p:txBody>
      </p:sp>
      <p:sp>
        <p:nvSpPr>
          <p:cNvPr name="TextBox 12" id="12"/>
          <p:cNvSpPr txBox="true"/>
          <p:nvPr/>
        </p:nvSpPr>
        <p:spPr>
          <a:xfrm rot="0">
            <a:off x="1239247" y="2210472"/>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3" id="13"/>
          <p:cNvSpPr txBox="true"/>
          <p:nvPr/>
        </p:nvSpPr>
        <p:spPr>
          <a:xfrm rot="0">
            <a:off x="1717553" y="2687357"/>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4" id="14"/>
          <p:cNvSpPr txBox="true"/>
          <p:nvPr/>
        </p:nvSpPr>
        <p:spPr>
          <a:xfrm rot="0">
            <a:off x="2190967" y="3179527"/>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5" id="15"/>
          <p:cNvSpPr txBox="true"/>
          <p:nvPr/>
        </p:nvSpPr>
        <p:spPr>
          <a:xfrm rot="0">
            <a:off x="2662388" y="3646887"/>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6" id="16"/>
          <p:cNvSpPr txBox="true"/>
          <p:nvPr/>
        </p:nvSpPr>
        <p:spPr>
          <a:xfrm rot="0">
            <a:off x="3180430" y="3646887"/>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7" id="17"/>
          <p:cNvSpPr txBox="true"/>
          <p:nvPr/>
        </p:nvSpPr>
        <p:spPr>
          <a:xfrm rot="0">
            <a:off x="307294" y="4100037"/>
            <a:ext cx="537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Freeform 18" id="18"/>
          <p:cNvSpPr/>
          <p:nvPr/>
        </p:nvSpPr>
        <p:spPr>
          <a:xfrm flipH="false" flipV="false" rot="0">
            <a:off x="352716" y="4525810"/>
            <a:ext cx="3348420" cy="980465"/>
          </a:xfrm>
          <a:custGeom>
            <a:avLst/>
            <a:gdLst/>
            <a:ahLst/>
            <a:cxnLst/>
            <a:rect r="r" b="b" t="t" l="l"/>
            <a:pathLst>
              <a:path h="980465" w="3348420">
                <a:moveTo>
                  <a:pt x="0" y="0"/>
                </a:moveTo>
                <a:lnTo>
                  <a:pt x="3348420" y="0"/>
                </a:lnTo>
                <a:lnTo>
                  <a:pt x="3348420" y="980465"/>
                </a:lnTo>
                <a:lnTo>
                  <a:pt x="0" y="980465"/>
                </a:lnTo>
                <a:lnTo>
                  <a:pt x="0" y="0"/>
                </a:lnTo>
                <a:close/>
              </a:path>
            </a:pathLst>
          </a:custGeom>
          <a:blipFill>
            <a:blip r:embed="rId2">
              <a:extLst>
                <a:ext uri="{96DAC541-7B7A-43D3-8B79-37D633B846F1}">
                  <asvg:svgBlip xmlns:asvg="http://schemas.microsoft.com/office/drawing/2016/SVG/main" r:embed="rId3"/>
                </a:ext>
              </a:extLst>
            </a:blip>
            <a:stretch>
              <a:fillRect l="0" t="-189432" r="0" b="0"/>
            </a:stretch>
          </a:blipFill>
        </p:spPr>
      </p:sp>
      <p:sp>
        <p:nvSpPr>
          <p:cNvPr name="TextBox 19" id="19"/>
          <p:cNvSpPr txBox="true"/>
          <p:nvPr/>
        </p:nvSpPr>
        <p:spPr>
          <a:xfrm rot="0">
            <a:off x="313316" y="5040833"/>
            <a:ext cx="573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20" id="20"/>
          <p:cNvSpPr txBox="true"/>
          <p:nvPr/>
        </p:nvSpPr>
        <p:spPr>
          <a:xfrm rot="0">
            <a:off x="3144430" y="4584259"/>
            <a:ext cx="645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21" id="21"/>
          <p:cNvSpPr txBox="true"/>
          <p:nvPr/>
        </p:nvSpPr>
        <p:spPr>
          <a:xfrm rot="0">
            <a:off x="844706" y="4191800"/>
            <a:ext cx="465411" cy="200660"/>
          </a:xfrm>
          <a:prstGeom prst="rect">
            <a:avLst/>
          </a:prstGeom>
        </p:spPr>
        <p:txBody>
          <a:bodyPr anchor="t" rtlCol="false" tIns="0" lIns="0" bIns="0" rIns="0">
            <a:spAutoFit/>
          </a:bodyPr>
          <a:lstStyle/>
          <a:p>
            <a:pPr algn="ctr">
              <a:lnSpc>
                <a:spcPts val="1540"/>
              </a:lnSpc>
            </a:pPr>
            <a:r>
              <a:rPr lang="en-US" b="true" sz="1100" spc="62">
                <a:solidFill>
                  <a:srgbClr val="41702B"/>
                </a:solidFill>
                <a:latin typeface="Telegraf Bold"/>
                <a:ea typeface="Telegraf Bold"/>
                <a:cs typeface="Telegraf Bold"/>
                <a:sym typeface="Telegraf Bold"/>
              </a:rPr>
              <a:t>REST</a:t>
            </a:r>
          </a:p>
        </p:txBody>
      </p:sp>
      <p:sp>
        <p:nvSpPr>
          <p:cNvPr name="TextBox 22" id="22"/>
          <p:cNvSpPr txBox="true"/>
          <p:nvPr/>
        </p:nvSpPr>
        <p:spPr>
          <a:xfrm rot="0">
            <a:off x="2716388" y="4657733"/>
            <a:ext cx="501411" cy="200660"/>
          </a:xfrm>
          <a:prstGeom prst="rect">
            <a:avLst/>
          </a:prstGeom>
        </p:spPr>
        <p:txBody>
          <a:bodyPr anchor="t" rtlCol="false" tIns="0" lIns="0" bIns="0" rIns="0">
            <a:spAutoFit/>
          </a:bodyPr>
          <a:lstStyle/>
          <a:p>
            <a:pPr algn="ctr">
              <a:lnSpc>
                <a:spcPts val="1540"/>
              </a:lnSpc>
            </a:pPr>
            <a:r>
              <a:rPr lang="en-US" b="true" sz="1100" spc="62">
                <a:solidFill>
                  <a:srgbClr val="41702B"/>
                </a:solidFill>
                <a:latin typeface="Telegraf Bold"/>
                <a:ea typeface="Telegraf Bold"/>
                <a:cs typeface="Telegraf Bold"/>
                <a:sym typeface="Telegraf Bold"/>
              </a:rPr>
              <a:t>REST</a:t>
            </a:r>
          </a:p>
        </p:txBody>
      </p:sp>
      <p:sp>
        <p:nvSpPr>
          <p:cNvPr name="TextBox 23" id="23"/>
          <p:cNvSpPr txBox="true"/>
          <p:nvPr/>
        </p:nvSpPr>
        <p:spPr>
          <a:xfrm rot="0">
            <a:off x="3912468" y="2733712"/>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Weekday On Call</a:t>
            </a:r>
          </a:p>
        </p:txBody>
      </p:sp>
      <p:sp>
        <p:nvSpPr>
          <p:cNvPr name="TextBox 24" id="24"/>
          <p:cNvSpPr txBox="true"/>
          <p:nvPr/>
        </p:nvSpPr>
        <p:spPr>
          <a:xfrm rot="0">
            <a:off x="348048" y="5668200"/>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Weekend On Call</a:t>
            </a:r>
          </a:p>
        </p:txBody>
      </p:sp>
      <p:sp>
        <p:nvSpPr>
          <p:cNvPr name="TextBox 25" id="25"/>
          <p:cNvSpPr txBox="true"/>
          <p:nvPr/>
        </p:nvSpPr>
        <p:spPr>
          <a:xfrm rot="0">
            <a:off x="3912468" y="3124540"/>
            <a:ext cx="3166256" cy="572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meet in the AMU meeting room for handover. Collect the list from the SHO, collect the 1501 bleep, and meet the consultant on call for Post Take.</a:t>
            </a:r>
          </a:p>
          <a:p>
            <a:pPr algn="just">
              <a:lnSpc>
                <a:spcPts val="1540"/>
              </a:lnSpc>
            </a:pPr>
            <a:r>
              <a:rPr lang="en-US" sz="1100">
                <a:solidFill>
                  <a:srgbClr val="000000"/>
                </a:solidFill>
                <a:latin typeface="Telegraf"/>
                <a:ea typeface="Telegraf"/>
                <a:cs typeface="Telegraf"/>
                <a:sym typeface="Telegraf"/>
              </a:rPr>
              <a:t>As you review patients, note down any jobs next to the patients name and update EAS that the post-take has been done. and what speciality they should be allocated to.</a:t>
            </a:r>
          </a:p>
          <a:p>
            <a:pPr algn="just">
              <a:lnSpc>
                <a:spcPts val="1540"/>
              </a:lnSpc>
            </a:pPr>
          </a:p>
          <a:p>
            <a:pPr algn="just">
              <a:lnSpc>
                <a:spcPts val="1540"/>
              </a:lnSpc>
            </a:pPr>
            <a:r>
              <a:rPr lang="en-US" sz="1100">
                <a:solidFill>
                  <a:srgbClr val="000000"/>
                </a:solidFill>
                <a:latin typeface="Telegraf"/>
                <a:ea typeface="Telegraf"/>
                <a:cs typeface="Telegraf"/>
                <a:sym typeface="Telegraf"/>
              </a:rPr>
              <a:t>When you have finished post-take, you will get started on the jobs on your list. </a:t>
            </a:r>
          </a:p>
          <a:p>
            <a:pPr algn="just">
              <a:lnSpc>
                <a:spcPts val="1540"/>
              </a:lnSpc>
            </a:pPr>
            <a:r>
              <a:rPr lang="en-US" sz="1100">
                <a:solidFill>
                  <a:srgbClr val="000000"/>
                </a:solidFill>
                <a:latin typeface="Telegraf"/>
                <a:ea typeface="Telegraf"/>
                <a:cs typeface="Telegraf"/>
                <a:sym typeface="Telegraf"/>
              </a:rPr>
              <a:t>The jobs list generally consists of echo requests, referrals, booking scans, ordering bloods, and TTOs.</a:t>
            </a:r>
          </a:p>
          <a:p>
            <a:pPr algn="just">
              <a:lnSpc>
                <a:spcPts val="1540"/>
              </a:lnSpc>
            </a:pPr>
            <a:r>
              <a:rPr lang="en-US" sz="1100">
                <a:solidFill>
                  <a:srgbClr val="000000"/>
                </a:solidFill>
                <a:latin typeface="Telegraf"/>
                <a:ea typeface="Telegraf"/>
                <a:cs typeface="Telegraf"/>
                <a:sym typeface="Telegraf"/>
              </a:rPr>
              <a:t>When you have finished, you can either take one of your 30 minute breaks (you get two!) or start clerking.</a:t>
            </a:r>
          </a:p>
          <a:p>
            <a:pPr algn="just">
              <a:lnSpc>
                <a:spcPts val="1540"/>
              </a:lnSpc>
            </a:pPr>
          </a:p>
          <a:p>
            <a:pPr algn="just">
              <a:lnSpc>
                <a:spcPts val="1540"/>
              </a:lnSpc>
            </a:pPr>
            <a:r>
              <a:rPr lang="en-US" sz="1100">
                <a:solidFill>
                  <a:srgbClr val="000000"/>
                </a:solidFill>
                <a:latin typeface="Telegraf"/>
                <a:ea typeface="Telegraf"/>
                <a:cs typeface="Telegraf"/>
                <a:sym typeface="Telegraf"/>
              </a:rPr>
              <a:t>In some cases, you might not have any time for clerking as the consultant on call may want the FY1 to attend more post-takes (this leaves the SHOs to clerk instead as they are generally faster).</a:t>
            </a:r>
          </a:p>
          <a:p>
            <a:pPr algn="just">
              <a:lnSpc>
                <a:spcPts val="1540"/>
              </a:lnSpc>
            </a:pPr>
            <a:r>
              <a:rPr lang="en-US" sz="1100">
                <a:solidFill>
                  <a:srgbClr val="000000"/>
                </a:solidFill>
                <a:latin typeface="Telegraf"/>
                <a:ea typeface="Telegraf"/>
                <a:cs typeface="Telegraf"/>
                <a:sym typeface="Telegraf"/>
              </a:rPr>
              <a:t>However, when possible try to clerk some patients from EAS - it’s really helpful but also good practice.</a:t>
            </a:r>
          </a:p>
          <a:p>
            <a:pPr algn="just">
              <a:lnSpc>
                <a:spcPts val="1540"/>
              </a:lnSpc>
            </a:pPr>
          </a:p>
          <a:p>
            <a:pPr algn="just">
              <a:lnSpc>
                <a:spcPts val="1540"/>
              </a:lnSpc>
            </a:pPr>
            <a:r>
              <a:rPr lang="en-US" sz="1100">
                <a:solidFill>
                  <a:srgbClr val="000000"/>
                </a:solidFill>
                <a:latin typeface="Telegraf"/>
                <a:ea typeface="Telegraf"/>
                <a:cs typeface="Telegraf"/>
                <a:sym typeface="Telegraf"/>
              </a:rPr>
              <a:t>Make sure you finish for handover at 9pm. Do your best to not handover any post-take jobs when possible as there are less staff overnight!</a:t>
            </a:r>
          </a:p>
        </p:txBody>
      </p:sp>
      <p:sp>
        <p:nvSpPr>
          <p:cNvPr name="TextBox 26" id="26"/>
          <p:cNvSpPr txBox="true"/>
          <p:nvPr/>
        </p:nvSpPr>
        <p:spPr>
          <a:xfrm rot="0">
            <a:off x="313316" y="6041580"/>
            <a:ext cx="3294142" cy="4391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 weekend  on call will have two FY1s available - normally you will be split up.</a:t>
            </a:r>
          </a:p>
          <a:p>
            <a:pPr algn="just">
              <a:lnSpc>
                <a:spcPts val="1540"/>
              </a:lnSpc>
            </a:pPr>
            <a:r>
              <a:rPr lang="en-US" sz="1100">
                <a:solidFill>
                  <a:srgbClr val="000000"/>
                </a:solidFill>
                <a:latin typeface="Telegraf"/>
                <a:ea typeface="Telegraf"/>
                <a:cs typeface="Telegraf"/>
                <a:sym typeface="Telegraf"/>
              </a:rPr>
              <a:t>One FY1 will take the wards on Saturday and clerk on Sunday, the other FY1 will clerk on Saturday and cover wards on Sunday.</a:t>
            </a:r>
          </a:p>
          <a:p>
            <a:pPr algn="just">
              <a:lnSpc>
                <a:spcPts val="1540"/>
              </a:lnSpc>
            </a:pPr>
            <a:r>
              <a:rPr lang="en-US" sz="1100">
                <a:solidFill>
                  <a:srgbClr val="000000"/>
                </a:solidFill>
                <a:latin typeface="Telegraf"/>
                <a:ea typeface="Telegraf"/>
                <a:cs typeface="Telegraf"/>
                <a:sym typeface="Telegraf"/>
              </a:rPr>
              <a:t>During the 9am handover, you  will decide between you who will take what.</a:t>
            </a:r>
          </a:p>
          <a:p>
            <a:pPr algn="just">
              <a:lnSpc>
                <a:spcPts val="1540"/>
              </a:lnSpc>
            </a:pPr>
          </a:p>
          <a:p>
            <a:pPr algn="just">
              <a:lnSpc>
                <a:spcPts val="1540"/>
              </a:lnSpc>
            </a:pPr>
            <a:r>
              <a:rPr lang="en-US" sz="1100">
                <a:solidFill>
                  <a:srgbClr val="000000"/>
                </a:solidFill>
                <a:latin typeface="Telegraf"/>
                <a:ea typeface="Telegraf"/>
                <a:cs typeface="Telegraf"/>
                <a:sym typeface="Telegraf"/>
              </a:rPr>
              <a:t>For clerking, the process is the exact same as a weekday on call; post-take and clerking.</a:t>
            </a:r>
          </a:p>
          <a:p>
            <a:pPr algn="just">
              <a:lnSpc>
                <a:spcPts val="1540"/>
              </a:lnSpc>
            </a:pPr>
          </a:p>
          <a:p>
            <a:pPr algn="just">
              <a:lnSpc>
                <a:spcPts val="1540"/>
              </a:lnSpc>
            </a:pPr>
            <a:r>
              <a:rPr lang="en-US" sz="1100">
                <a:solidFill>
                  <a:srgbClr val="000000"/>
                </a:solidFill>
                <a:latin typeface="Telegraf"/>
                <a:ea typeface="Telegraf"/>
                <a:cs typeface="Telegraf"/>
                <a:sym typeface="Telegraf"/>
              </a:rPr>
              <a:t>For wards, you will sit down with the ward SHO and  access the EAS handover list. Print out the list (it will often need editing first!) and discuss how you want to tackle the wards. The two most common ways are going to every ward together, or for the FY1 to take floor 2 and Enfys, and the SHO to take floor 3 and 4.</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mostly be bleeped for bloods, rewriting drug charts, and to review a high NEWS. A lot of wards will also have a jobs list that the nurses have made for you.</a:t>
            </a:r>
          </a:p>
        </p:txBody>
      </p:sp>
      <p:sp>
        <p:nvSpPr>
          <p:cNvPr name="TextBox 27" id="27"/>
          <p:cNvSpPr txBox="true"/>
          <p:nvPr/>
        </p:nvSpPr>
        <p:spPr>
          <a:xfrm rot="0">
            <a:off x="3912468" y="9049725"/>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Weekday On Call</a:t>
            </a:r>
          </a:p>
        </p:txBody>
      </p:sp>
      <p:sp>
        <p:nvSpPr>
          <p:cNvPr name="TextBox 28" id="28"/>
          <p:cNvSpPr txBox="true"/>
          <p:nvPr/>
        </p:nvSpPr>
        <p:spPr>
          <a:xfrm rot="0">
            <a:off x="3912468" y="9480255"/>
            <a:ext cx="3009598" cy="962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Clerking FY1 - 1501</a:t>
            </a:r>
          </a:p>
          <a:p>
            <a:pPr algn="just">
              <a:lnSpc>
                <a:spcPts val="1540"/>
              </a:lnSpc>
            </a:pPr>
            <a:r>
              <a:rPr lang="en-US" sz="1100">
                <a:solidFill>
                  <a:srgbClr val="000000"/>
                </a:solidFill>
                <a:latin typeface="Telegraf"/>
                <a:ea typeface="Telegraf"/>
                <a:cs typeface="Telegraf"/>
                <a:sym typeface="Telegraf"/>
              </a:rPr>
              <a:t>Ward FY1 - 4598</a:t>
            </a:r>
          </a:p>
          <a:p>
            <a:pPr algn="just">
              <a:lnSpc>
                <a:spcPts val="1540"/>
              </a:lnSpc>
            </a:pPr>
            <a:r>
              <a:rPr lang="en-US" sz="1100">
                <a:solidFill>
                  <a:srgbClr val="000000"/>
                </a:solidFill>
                <a:latin typeface="Telegraf"/>
                <a:ea typeface="Telegraf"/>
                <a:cs typeface="Telegraf"/>
                <a:sym typeface="Telegraf"/>
              </a:rPr>
              <a:t>Clerking SHO - 1602</a:t>
            </a:r>
          </a:p>
          <a:p>
            <a:pPr algn="just">
              <a:lnSpc>
                <a:spcPts val="1540"/>
              </a:lnSpc>
            </a:pPr>
            <a:r>
              <a:rPr lang="en-US" sz="1100">
                <a:solidFill>
                  <a:srgbClr val="000000"/>
                </a:solidFill>
                <a:latin typeface="Telegraf"/>
                <a:ea typeface="Telegraf"/>
                <a:cs typeface="Telegraf"/>
                <a:sym typeface="Telegraf"/>
              </a:rPr>
              <a:t>Referrals SHO - 1502</a:t>
            </a:r>
          </a:p>
          <a:p>
            <a:pPr algn="just">
              <a:lnSpc>
                <a:spcPts val="1540"/>
              </a:lnSpc>
            </a:pPr>
            <a:r>
              <a:rPr lang="en-US" sz="1100">
                <a:solidFill>
                  <a:srgbClr val="000000"/>
                </a:solidFill>
                <a:latin typeface="Telegraf"/>
                <a:ea typeface="Telegraf"/>
                <a:cs typeface="Telegraf"/>
                <a:sym typeface="Telegraf"/>
              </a:rPr>
              <a:t>Registrar - 1503</a:t>
            </a:r>
          </a:p>
        </p:txBody>
      </p:sp>
      <p:sp>
        <p:nvSpPr>
          <p:cNvPr name="TextBox 29" id="29"/>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Freeform 6" id="6"/>
          <p:cNvSpPr/>
          <p:nvPr/>
        </p:nvSpPr>
        <p:spPr>
          <a:xfrm flipH="false" flipV="false" rot="0">
            <a:off x="348048" y="1743747"/>
            <a:ext cx="3348420" cy="2837786"/>
          </a:xfrm>
          <a:custGeom>
            <a:avLst/>
            <a:gdLst/>
            <a:ahLst/>
            <a:cxnLst/>
            <a:rect r="r" b="b" t="t" l="l"/>
            <a:pathLst>
              <a:path h="2837786" w="3348420">
                <a:moveTo>
                  <a:pt x="0" y="0"/>
                </a:moveTo>
                <a:lnTo>
                  <a:pt x="3348420" y="0"/>
                </a:lnTo>
                <a:lnTo>
                  <a:pt x="3348420" y="2837786"/>
                </a:lnTo>
                <a:lnTo>
                  <a:pt x="0" y="28377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49316" y="8022598"/>
            <a:ext cx="3294142" cy="2046509"/>
          </a:xfrm>
          <a:custGeom>
            <a:avLst/>
            <a:gdLst/>
            <a:ahLst/>
            <a:cxnLst/>
            <a:rect r="r" b="b" t="t" l="l"/>
            <a:pathLst>
              <a:path h="2046509" w="3294142">
                <a:moveTo>
                  <a:pt x="0" y="0"/>
                </a:moveTo>
                <a:lnTo>
                  <a:pt x="3294142" y="0"/>
                </a:lnTo>
                <a:lnTo>
                  <a:pt x="3294142" y="2046509"/>
                </a:lnTo>
                <a:lnTo>
                  <a:pt x="0" y="2046509"/>
                </a:lnTo>
                <a:lnTo>
                  <a:pt x="0" y="0"/>
                </a:lnTo>
                <a:close/>
              </a:path>
            </a:pathLst>
          </a:custGeom>
          <a:blipFill>
            <a:blip r:embed="rId4"/>
            <a:stretch>
              <a:fillRect l="0" t="-3621" r="0" b="-3621"/>
            </a:stretch>
          </a:blipFill>
        </p:spPr>
      </p:sp>
      <p:sp>
        <p:nvSpPr>
          <p:cNvPr name="TextBox 8" id="8"/>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SURGICAL ON CALL</a:t>
            </a:r>
          </a:p>
        </p:txBody>
      </p:sp>
      <p:sp>
        <p:nvSpPr>
          <p:cNvPr name="TextBox 9" id="9"/>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0" id="10"/>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8AM-9PM  / 12PM-12AM                                WARDS</a:t>
            </a:r>
          </a:p>
        </p:txBody>
      </p:sp>
      <p:sp>
        <p:nvSpPr>
          <p:cNvPr name="TextBox 11" id="11"/>
          <p:cNvSpPr txBox="true"/>
          <p:nvPr/>
        </p:nvSpPr>
        <p:spPr>
          <a:xfrm rot="0">
            <a:off x="1239247" y="2210472"/>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2" id="12"/>
          <p:cNvSpPr txBox="true"/>
          <p:nvPr/>
        </p:nvSpPr>
        <p:spPr>
          <a:xfrm rot="0">
            <a:off x="772706" y="2251364"/>
            <a:ext cx="573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3" id="13"/>
          <p:cNvSpPr txBox="true"/>
          <p:nvPr/>
        </p:nvSpPr>
        <p:spPr>
          <a:xfrm rot="0">
            <a:off x="1722220" y="2210472"/>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4" id="14"/>
          <p:cNvSpPr txBox="true"/>
          <p:nvPr/>
        </p:nvSpPr>
        <p:spPr>
          <a:xfrm rot="0">
            <a:off x="2223985" y="2210472"/>
            <a:ext cx="537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5" id="15"/>
          <p:cNvSpPr txBox="true"/>
          <p:nvPr/>
        </p:nvSpPr>
        <p:spPr>
          <a:xfrm rot="0">
            <a:off x="2662388" y="2712802"/>
            <a:ext cx="609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6" id="16"/>
          <p:cNvSpPr txBox="true"/>
          <p:nvPr/>
        </p:nvSpPr>
        <p:spPr>
          <a:xfrm rot="0">
            <a:off x="313316" y="3161571"/>
            <a:ext cx="537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7" id="17"/>
          <p:cNvSpPr txBox="true"/>
          <p:nvPr/>
        </p:nvSpPr>
        <p:spPr>
          <a:xfrm rot="0">
            <a:off x="3190808" y="2712802"/>
            <a:ext cx="573411" cy="391160"/>
          </a:xfrm>
          <a:prstGeom prst="rect">
            <a:avLst/>
          </a:prstGeom>
        </p:spPr>
        <p:txBody>
          <a:bodyPr anchor="t" rtlCol="false" tIns="0" lIns="0" bIns="0" rIns="0">
            <a:spAutoFit/>
          </a:bodyPr>
          <a:lstStyle/>
          <a:p>
            <a:pPr algn="ctr">
              <a:lnSpc>
                <a:spcPts val="1540"/>
              </a:lnSpc>
            </a:pPr>
            <a:r>
              <a:rPr lang="en-US" b="true" sz="1100" spc="62">
                <a:solidFill>
                  <a:srgbClr val="CE1414"/>
                </a:solidFill>
                <a:latin typeface="Telegraf Bold"/>
                <a:ea typeface="Telegraf Bold"/>
                <a:cs typeface="Telegraf Bold"/>
                <a:sym typeface="Telegraf Bold"/>
              </a:rPr>
              <a:t>ON </a:t>
            </a:r>
          </a:p>
          <a:p>
            <a:pPr algn="ctr">
              <a:lnSpc>
                <a:spcPts val="1540"/>
              </a:lnSpc>
            </a:pPr>
            <a:r>
              <a:rPr lang="en-US" b="true" sz="1100" spc="62">
                <a:solidFill>
                  <a:srgbClr val="CE1414"/>
                </a:solidFill>
                <a:latin typeface="Telegraf Bold"/>
                <a:ea typeface="Telegraf Bold"/>
                <a:cs typeface="Telegraf Bold"/>
                <a:sym typeface="Telegraf Bold"/>
              </a:rPr>
              <a:t>CALL</a:t>
            </a:r>
          </a:p>
        </p:txBody>
      </p:sp>
      <p:sp>
        <p:nvSpPr>
          <p:cNvPr name="TextBox 18" id="18"/>
          <p:cNvSpPr txBox="true"/>
          <p:nvPr/>
        </p:nvSpPr>
        <p:spPr>
          <a:xfrm rot="0">
            <a:off x="2761396" y="2318292"/>
            <a:ext cx="429411" cy="200660"/>
          </a:xfrm>
          <a:prstGeom prst="rect">
            <a:avLst/>
          </a:prstGeom>
        </p:spPr>
        <p:txBody>
          <a:bodyPr anchor="t" rtlCol="false" tIns="0" lIns="0" bIns="0" rIns="0">
            <a:spAutoFit/>
          </a:bodyPr>
          <a:lstStyle/>
          <a:p>
            <a:pPr algn="ctr">
              <a:lnSpc>
                <a:spcPts val="1540"/>
              </a:lnSpc>
            </a:pPr>
            <a:r>
              <a:rPr lang="en-US" b="true" sz="1100" spc="62">
                <a:solidFill>
                  <a:srgbClr val="41702B"/>
                </a:solidFill>
                <a:latin typeface="Telegraf Bold"/>
                <a:ea typeface="Telegraf Bold"/>
                <a:cs typeface="Telegraf Bold"/>
                <a:sym typeface="Telegraf Bold"/>
              </a:rPr>
              <a:t>REST</a:t>
            </a:r>
          </a:p>
        </p:txBody>
      </p:sp>
      <p:sp>
        <p:nvSpPr>
          <p:cNvPr name="TextBox 19" id="19"/>
          <p:cNvSpPr txBox="true"/>
          <p:nvPr/>
        </p:nvSpPr>
        <p:spPr>
          <a:xfrm rot="0">
            <a:off x="3945520" y="1761151"/>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Weekday On Call</a:t>
            </a:r>
          </a:p>
        </p:txBody>
      </p:sp>
      <p:sp>
        <p:nvSpPr>
          <p:cNvPr name="TextBox 20" id="20"/>
          <p:cNvSpPr txBox="true"/>
          <p:nvPr/>
        </p:nvSpPr>
        <p:spPr>
          <a:xfrm rot="0">
            <a:off x="384048" y="474345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Weekend On Call</a:t>
            </a:r>
          </a:p>
        </p:txBody>
      </p:sp>
      <p:sp>
        <p:nvSpPr>
          <p:cNvPr name="TextBox 21" id="21"/>
          <p:cNvSpPr txBox="true"/>
          <p:nvPr/>
        </p:nvSpPr>
        <p:spPr>
          <a:xfrm rot="0">
            <a:off x="3945520" y="2109805"/>
            <a:ext cx="3166256" cy="496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Surgical shift patterns are 12pm-12am Monday to Thursday.</a:t>
            </a:r>
          </a:p>
          <a:p>
            <a:pPr algn="just">
              <a:lnSpc>
                <a:spcPts val="1540"/>
              </a:lnSpc>
            </a:pPr>
            <a:r>
              <a:rPr lang="en-US" sz="1100">
                <a:solidFill>
                  <a:srgbClr val="000000"/>
                </a:solidFill>
                <a:latin typeface="Telegraf"/>
                <a:ea typeface="Telegraf"/>
                <a:cs typeface="Telegraf"/>
                <a:sym typeface="Telegraf"/>
              </a:rPr>
              <a:t>On a Friday, the shift is 12pm-9pm as you will also be working the weekend.</a:t>
            </a:r>
          </a:p>
          <a:p>
            <a:pPr algn="just">
              <a:lnSpc>
                <a:spcPts val="1540"/>
              </a:lnSpc>
            </a:pPr>
            <a:r>
              <a:rPr lang="en-US" sz="1100">
                <a:solidFill>
                  <a:srgbClr val="000000"/>
                </a:solidFill>
                <a:latin typeface="Telegraf"/>
                <a:ea typeface="Telegraf"/>
                <a:cs typeface="Telegraf"/>
                <a:sym typeface="Telegraf"/>
              </a:rPr>
              <a:t>Your role will be focused on ward care; you cover the surgical wards (ward 8, ward 5, ward 3, ward 19A. SAU, and EDOU) and any surgical outliers.</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often receive a  verbal handover for any bloods or outstanding jobs at 5pm. The FY1s finish at 4pm and should handover to their SHO. If the SHO still hasn’t done the job, this becomes your responsibility if appropriate.</a:t>
            </a:r>
          </a:p>
          <a:p>
            <a:pPr algn="just">
              <a:lnSpc>
                <a:spcPts val="1540"/>
              </a:lnSpc>
            </a:pPr>
          </a:p>
          <a:p>
            <a:pPr algn="just">
              <a:lnSpc>
                <a:spcPts val="1540"/>
              </a:lnSpc>
            </a:pPr>
            <a:r>
              <a:rPr lang="en-US" sz="1100">
                <a:solidFill>
                  <a:srgbClr val="000000"/>
                </a:solidFill>
                <a:latin typeface="Telegraf"/>
                <a:ea typeface="Telegraf"/>
                <a:cs typeface="Telegraf"/>
                <a:sym typeface="Telegraf"/>
              </a:rPr>
              <a:t>At 8:30pm there is a handover in SDEC for the SHO and registrar. This is a really good opportunity to ask any questions about issues you have on the ward if you struggle to get a response through bleeps. The reg will often go to theatre and the SHO will clerk in A&amp;E, so make sure to use this opportunity if you need it! Even if you don’t have anything to ask, it is still important to attend if possible as they will often want a brief update on the wards and to make sure you are okay.</a:t>
            </a:r>
          </a:p>
        </p:txBody>
      </p:sp>
      <p:sp>
        <p:nvSpPr>
          <p:cNvPr name="TextBox 22" id="22"/>
          <p:cNvSpPr txBox="true"/>
          <p:nvPr/>
        </p:nvSpPr>
        <p:spPr>
          <a:xfrm rot="0">
            <a:off x="349316" y="5116838"/>
            <a:ext cx="3294142" cy="2677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 weekend  on call will be 8am-9pm and ward based. You will attend handover at 8am in SDEC then go with the registrar or consultant to do a ward round - sometimes you will see all patients, and sometimes you will see select patients.</a:t>
            </a:r>
          </a:p>
          <a:p>
            <a:pPr algn="just">
              <a:lnSpc>
                <a:spcPts val="1540"/>
              </a:lnSpc>
            </a:pPr>
          </a:p>
          <a:p>
            <a:pPr algn="just">
              <a:lnSpc>
                <a:spcPts val="1540"/>
              </a:lnSpc>
            </a:pPr>
            <a:r>
              <a:rPr lang="en-US" sz="1100">
                <a:solidFill>
                  <a:srgbClr val="000000"/>
                </a:solidFill>
                <a:latin typeface="Telegraf"/>
                <a:ea typeface="Telegraf"/>
                <a:cs typeface="Telegraf"/>
                <a:sym typeface="Telegraf"/>
              </a:rPr>
              <a:t>Often there are lots of bloods to do - it is really important to determine if these are urgent or not as they will really slow you down. </a:t>
            </a:r>
          </a:p>
          <a:p>
            <a:pPr algn="just">
              <a:lnSpc>
                <a:spcPts val="1540"/>
              </a:lnSpc>
            </a:pPr>
            <a:r>
              <a:rPr lang="en-US" sz="1100">
                <a:solidFill>
                  <a:srgbClr val="000000"/>
                </a:solidFill>
                <a:latin typeface="Telegraf"/>
                <a:ea typeface="Telegraf"/>
                <a:cs typeface="Telegraf"/>
                <a:sym typeface="Telegraf"/>
              </a:rPr>
              <a:t>One tip is to look at the last blood results and if there are any abnormalities that need rechecking today, or if this blood can wait for the next day. Generally, INR or vancomycin levels cannot be delayed.</a:t>
            </a:r>
          </a:p>
        </p:txBody>
      </p:sp>
      <p:sp>
        <p:nvSpPr>
          <p:cNvPr name="TextBox 23" id="23"/>
          <p:cNvSpPr txBox="true"/>
          <p:nvPr/>
        </p:nvSpPr>
        <p:spPr>
          <a:xfrm rot="0">
            <a:off x="844706" y="3256821"/>
            <a:ext cx="429411" cy="200660"/>
          </a:xfrm>
          <a:prstGeom prst="rect">
            <a:avLst/>
          </a:prstGeom>
        </p:spPr>
        <p:txBody>
          <a:bodyPr anchor="t" rtlCol="false" tIns="0" lIns="0" bIns="0" rIns="0">
            <a:spAutoFit/>
          </a:bodyPr>
          <a:lstStyle/>
          <a:p>
            <a:pPr algn="ctr">
              <a:lnSpc>
                <a:spcPts val="1540"/>
              </a:lnSpc>
            </a:pPr>
            <a:r>
              <a:rPr lang="en-US" b="true" sz="1100" spc="62">
                <a:solidFill>
                  <a:srgbClr val="41702B"/>
                </a:solidFill>
                <a:latin typeface="Telegraf Bold"/>
                <a:ea typeface="Telegraf Bold"/>
                <a:cs typeface="Telegraf Bold"/>
                <a:sym typeface="Telegraf Bold"/>
              </a:rPr>
              <a:t>REST</a:t>
            </a:r>
          </a:p>
        </p:txBody>
      </p:sp>
      <p:sp>
        <p:nvSpPr>
          <p:cNvPr name="TextBox 24" id="24"/>
          <p:cNvSpPr txBox="true"/>
          <p:nvPr/>
        </p:nvSpPr>
        <p:spPr>
          <a:xfrm rot="0">
            <a:off x="1329247" y="3256821"/>
            <a:ext cx="429411" cy="200660"/>
          </a:xfrm>
          <a:prstGeom prst="rect">
            <a:avLst/>
          </a:prstGeom>
        </p:spPr>
        <p:txBody>
          <a:bodyPr anchor="t" rtlCol="false" tIns="0" lIns="0" bIns="0" rIns="0">
            <a:spAutoFit/>
          </a:bodyPr>
          <a:lstStyle/>
          <a:p>
            <a:pPr algn="ctr">
              <a:lnSpc>
                <a:spcPts val="1540"/>
              </a:lnSpc>
            </a:pPr>
            <a:r>
              <a:rPr lang="en-US" b="true" sz="1100" spc="62">
                <a:solidFill>
                  <a:srgbClr val="41702B"/>
                </a:solidFill>
                <a:latin typeface="Telegraf Bold"/>
                <a:ea typeface="Telegraf Bold"/>
                <a:cs typeface="Telegraf Bold"/>
                <a:sym typeface="Telegraf Bold"/>
              </a:rPr>
              <a:t>REST</a:t>
            </a:r>
          </a:p>
        </p:txBody>
      </p:sp>
      <p:sp>
        <p:nvSpPr>
          <p:cNvPr name="TextBox 25" id="25"/>
          <p:cNvSpPr txBox="true"/>
          <p:nvPr/>
        </p:nvSpPr>
        <p:spPr>
          <a:xfrm rot="0">
            <a:off x="3945520" y="7311089"/>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my job?</a:t>
            </a:r>
          </a:p>
        </p:txBody>
      </p:sp>
      <p:sp>
        <p:nvSpPr>
          <p:cNvPr name="TextBox 26" id="26"/>
          <p:cNvSpPr txBox="true"/>
          <p:nvPr/>
        </p:nvSpPr>
        <p:spPr>
          <a:xfrm rot="0">
            <a:off x="3945520" y="7755898"/>
            <a:ext cx="3294142" cy="2296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Very often you will be bleeped for patients that are not your responsibility just because you are the surgical FY1. For example, orthopaedics, ENT, and all medical patients are not your responsibility</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also receive a bleep for all MET calls and cardiac arrests, however, if this is not on one of the wards you cover then you likely do not need to attend as the medics will cover this.</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cover urology too but for any complex issues bleep the urology SHO.</a:t>
            </a:r>
          </a:p>
        </p:txBody>
      </p:sp>
      <p:sp>
        <p:nvSpPr>
          <p:cNvPr name="TextBox 27" id="27"/>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23</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TextBox 6" id="6"/>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MUST KNOWS</a:t>
            </a:r>
          </a:p>
        </p:txBody>
      </p:sp>
      <p:sp>
        <p:nvSpPr>
          <p:cNvPr name="TextBox 7" id="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8" id="8"/>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Tips &amp; Tricks from previous FY1s</a:t>
            </a:r>
          </a:p>
        </p:txBody>
      </p:sp>
      <p:sp>
        <p:nvSpPr>
          <p:cNvPr name="TextBox 9" id="9"/>
          <p:cNvSpPr txBox="true"/>
          <p:nvPr/>
        </p:nvSpPr>
        <p:spPr>
          <a:xfrm rot="0">
            <a:off x="349316" y="524031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Speaking to Radiology</a:t>
            </a:r>
          </a:p>
        </p:txBody>
      </p:sp>
      <p:sp>
        <p:nvSpPr>
          <p:cNvPr name="TextBox 10" id="10"/>
          <p:cNvSpPr txBox="true"/>
          <p:nvPr/>
        </p:nvSpPr>
        <p:spPr>
          <a:xfrm rot="0">
            <a:off x="384048" y="177067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Microbiology Discussions</a:t>
            </a:r>
          </a:p>
        </p:txBody>
      </p:sp>
      <p:sp>
        <p:nvSpPr>
          <p:cNvPr name="TextBox 11" id="11"/>
          <p:cNvSpPr txBox="true"/>
          <p:nvPr/>
        </p:nvSpPr>
        <p:spPr>
          <a:xfrm rot="0">
            <a:off x="349316" y="5670846"/>
            <a:ext cx="6961764" cy="4582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Potentially a more nerve-wracking phone call than microbiology... but if you are prepared then you should be okay!</a:t>
            </a:r>
          </a:p>
          <a:p>
            <a:pPr algn="just">
              <a:lnSpc>
                <a:spcPts val="1540"/>
              </a:lnSpc>
            </a:pPr>
          </a:p>
          <a:p>
            <a:pPr algn="just">
              <a:lnSpc>
                <a:spcPts val="1540"/>
              </a:lnSpc>
            </a:pPr>
            <a:r>
              <a:rPr lang="en-US" sz="1100">
                <a:solidFill>
                  <a:srgbClr val="000000"/>
                </a:solidFill>
                <a:latin typeface="Telegraf"/>
                <a:ea typeface="Telegraf"/>
                <a:cs typeface="Telegraf"/>
                <a:sym typeface="Telegraf"/>
              </a:rPr>
              <a:t>Often you will need to speak to radiology to vet a CT or MRI.</a:t>
            </a:r>
          </a:p>
          <a:p>
            <a:pPr algn="just">
              <a:lnSpc>
                <a:spcPts val="1540"/>
              </a:lnSpc>
            </a:pPr>
            <a:r>
              <a:rPr lang="en-US" sz="1100">
                <a:solidFill>
                  <a:srgbClr val="000000"/>
                </a:solidFill>
                <a:latin typeface="Telegraf"/>
                <a:ea typeface="Telegraf"/>
                <a:cs typeface="Telegraf"/>
                <a:sym typeface="Telegraf"/>
              </a:rPr>
              <a:t>In some cases, if the online request is detailed and clean-cut, you won’t need to speak to them. However, to make sure your scan is definitely going ahead or not, you should call them.</a:t>
            </a:r>
          </a:p>
          <a:p>
            <a:pPr algn="just">
              <a:lnSpc>
                <a:spcPts val="1540"/>
              </a:lnSpc>
            </a:pPr>
          </a:p>
          <a:p>
            <a:pPr algn="just">
              <a:lnSpc>
                <a:spcPts val="1540"/>
              </a:lnSpc>
            </a:pPr>
            <a:r>
              <a:rPr lang="en-US" sz="1100">
                <a:solidFill>
                  <a:srgbClr val="000000"/>
                </a:solidFill>
                <a:latin typeface="Telegraf"/>
                <a:ea typeface="Telegraf"/>
                <a:cs typeface="Telegraf"/>
                <a:sym typeface="Telegraf"/>
              </a:rPr>
              <a:t>To do this, call RED radiology on 843 888. You will be put through to the secretary who will ask for the patients name, G number, your bleep, and reason for call (e.g. to discuss an MRI).</a:t>
            </a:r>
          </a:p>
          <a:p>
            <a:pPr algn="just">
              <a:lnSpc>
                <a:spcPts val="1540"/>
              </a:lnSpc>
            </a:pPr>
          </a:p>
          <a:p>
            <a:pPr algn="just">
              <a:lnSpc>
                <a:spcPts val="1540"/>
              </a:lnSpc>
            </a:pPr>
            <a:r>
              <a:rPr lang="en-US" sz="1100">
                <a:solidFill>
                  <a:srgbClr val="000000"/>
                </a:solidFill>
                <a:latin typeface="Telegraf"/>
                <a:ea typeface="Telegraf"/>
                <a:cs typeface="Telegraf"/>
                <a:sym typeface="Telegraf"/>
              </a:rPr>
              <a:t>The key for radiology discussions is to make sure you are ordering an appropriate test. If are requesting a CT., you may be challenged on why you are not ordering an ultrasound or x-ray instead!</a:t>
            </a:r>
          </a:p>
          <a:p>
            <a:pPr algn="just">
              <a:lnSpc>
                <a:spcPts val="1540"/>
              </a:lnSpc>
            </a:pPr>
            <a:r>
              <a:rPr lang="en-US" sz="1100">
                <a:solidFill>
                  <a:srgbClr val="000000"/>
                </a:solidFill>
                <a:latin typeface="Telegraf"/>
                <a:ea typeface="Telegraf"/>
                <a:cs typeface="Telegraf"/>
                <a:sym typeface="Telegraf"/>
              </a:rPr>
              <a:t>A tip is to google “CT Abdomen Pelvis indications” (for example) and see what is suggested. Radiopaedia is a great resource for this as it gives a good list of symptoms that you can use in your WCP request.</a:t>
            </a:r>
          </a:p>
          <a:p>
            <a:pPr algn="just">
              <a:lnSpc>
                <a:spcPts val="1540"/>
              </a:lnSpc>
            </a:pPr>
          </a:p>
          <a:p>
            <a:pPr algn="just">
              <a:lnSpc>
                <a:spcPts val="1540"/>
              </a:lnSpc>
            </a:pPr>
            <a:r>
              <a:rPr lang="en-US" sz="1100">
                <a:solidFill>
                  <a:srgbClr val="000000"/>
                </a:solidFill>
                <a:latin typeface="Telegraf"/>
                <a:ea typeface="Telegraf"/>
                <a:cs typeface="Telegraf"/>
                <a:sym typeface="Telegraf"/>
              </a:rPr>
              <a:t>The aim is to use as much information in your request as you can- try to anticipate what the radiologist wants to know.</a:t>
            </a:r>
          </a:p>
          <a:p>
            <a:pPr algn="just">
              <a:lnSpc>
                <a:spcPts val="1540"/>
              </a:lnSpc>
            </a:pPr>
            <a:r>
              <a:rPr lang="en-US" sz="1100">
                <a:solidFill>
                  <a:srgbClr val="000000"/>
                </a:solidFill>
                <a:latin typeface="Telegraf"/>
                <a:ea typeface="Telegraf"/>
                <a:cs typeface="Telegraf"/>
                <a:sym typeface="Telegraf"/>
              </a:rPr>
              <a:t>For example, which CT request is less likely to need discussion:</a:t>
            </a:r>
          </a:p>
          <a:p>
            <a:pPr algn="just" marL="237492" indent="-118746" lvl="1">
              <a:lnSpc>
                <a:spcPts val="1540"/>
              </a:lnSpc>
              <a:buAutoNum type="arabicPeriod" startAt="1"/>
            </a:pPr>
            <a:r>
              <a:rPr lang="en-US" sz="1100">
                <a:solidFill>
                  <a:srgbClr val="000000"/>
                </a:solidFill>
                <a:latin typeface="Telegraf"/>
                <a:ea typeface="Telegraf"/>
                <a:cs typeface="Telegraf"/>
                <a:sym typeface="Telegraf"/>
              </a:rPr>
              <a:t> “Fever of 38.9C, no response to IV tazocin, CRP 340, MSU negative. Sepsis of unknown origin ?source”</a:t>
            </a:r>
          </a:p>
          <a:p>
            <a:pPr algn="just" marL="237492" indent="-118746" lvl="1">
              <a:lnSpc>
                <a:spcPts val="1540"/>
              </a:lnSpc>
              <a:buAutoNum type="arabicPeriod" startAt="1"/>
            </a:pPr>
            <a:r>
              <a:rPr lang="en-US" sz="1100">
                <a:solidFill>
                  <a:srgbClr val="000000"/>
                </a:solidFill>
                <a:latin typeface="Telegraf"/>
                <a:ea typeface="Telegraf"/>
                <a:cs typeface="Telegraf"/>
                <a:sym typeface="Telegraf"/>
              </a:rPr>
              <a:t> “Sepsis, on antibiotics but no response, ?abdominal source”</a:t>
            </a:r>
          </a:p>
          <a:p>
            <a:pPr algn="just">
              <a:lnSpc>
                <a:spcPts val="1540"/>
              </a:lnSpc>
            </a:pPr>
            <a:r>
              <a:rPr lang="en-US" sz="1100">
                <a:solidFill>
                  <a:srgbClr val="000000"/>
                </a:solidFill>
                <a:latin typeface="Telegraf"/>
                <a:ea typeface="Telegraf"/>
                <a:cs typeface="Telegraf"/>
                <a:sym typeface="Telegraf"/>
              </a:rPr>
              <a:t>Now whilst both have the potential to be accepted, option 1 is more likely to be approved as there are key pieces of information included straight away. Radiologists really do vet these all and have a huge list of scans to report which takes a very long time- they are not going to accept something and add to their workload, as well as give radiation to a patient, when they may not need to.</a:t>
            </a:r>
          </a:p>
        </p:txBody>
      </p:sp>
      <p:sp>
        <p:nvSpPr>
          <p:cNvPr name="TextBox 12" id="12"/>
          <p:cNvSpPr txBox="true"/>
          <p:nvPr/>
        </p:nvSpPr>
        <p:spPr>
          <a:xfrm rot="0">
            <a:off x="349316" y="2144056"/>
            <a:ext cx="6961764" cy="2867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You will need to discuss cases with microbiology often when there are infections that are not improving to standard antibiotics, or if the patient has allergies the antibiotics identified as sensitive on cultures.</a:t>
            </a:r>
          </a:p>
          <a:p>
            <a:pPr algn="just">
              <a:lnSpc>
                <a:spcPts val="1540"/>
              </a:lnSpc>
            </a:pPr>
          </a:p>
          <a:p>
            <a:pPr algn="just">
              <a:lnSpc>
                <a:spcPts val="1540"/>
              </a:lnSpc>
            </a:pPr>
            <a:r>
              <a:rPr lang="en-US" sz="1100">
                <a:solidFill>
                  <a:srgbClr val="000000"/>
                </a:solidFill>
                <a:latin typeface="Telegraf"/>
                <a:ea typeface="Telegraf"/>
                <a:cs typeface="Telegraf"/>
                <a:sym typeface="Telegraf"/>
              </a:rPr>
              <a:t>Speaking to microbiology for the first few times feels scary but they are all generally very nice!</a:t>
            </a:r>
          </a:p>
          <a:p>
            <a:pPr algn="just">
              <a:lnSpc>
                <a:spcPts val="1540"/>
              </a:lnSpc>
            </a:pPr>
          </a:p>
          <a:p>
            <a:pPr algn="just">
              <a:lnSpc>
                <a:spcPts val="1540"/>
              </a:lnSpc>
            </a:pPr>
            <a:r>
              <a:rPr lang="en-US" sz="1100">
                <a:solidFill>
                  <a:srgbClr val="000000"/>
                </a:solidFill>
                <a:latin typeface="Telegraf"/>
                <a:ea typeface="Telegraf"/>
                <a:cs typeface="Telegraf"/>
                <a:sym typeface="Telegraf"/>
              </a:rPr>
              <a:t>The main tip: come prepared!</a:t>
            </a:r>
          </a:p>
          <a:p>
            <a:pPr algn="just">
              <a:lnSpc>
                <a:spcPts val="1540"/>
              </a:lnSpc>
            </a:pPr>
            <a:r>
              <a:rPr lang="en-US" sz="1100">
                <a:solidFill>
                  <a:srgbClr val="000000"/>
                </a:solidFill>
                <a:latin typeface="Telegraf"/>
                <a:ea typeface="Telegraf"/>
                <a:cs typeface="Telegraf"/>
                <a:sym typeface="Telegraf"/>
              </a:rPr>
              <a:t>Make sure you have the drug chart, NEWS chart, and know their recent blood results (have it open on WCP in front of you!). </a:t>
            </a:r>
          </a:p>
          <a:p>
            <a:pPr algn="just">
              <a:lnSpc>
                <a:spcPts val="1540"/>
              </a:lnSpc>
            </a:pPr>
          </a:p>
          <a:p>
            <a:pPr algn="just">
              <a:lnSpc>
                <a:spcPts val="1540"/>
              </a:lnSpc>
            </a:pPr>
            <a:r>
              <a:rPr lang="en-US" sz="1100">
                <a:solidFill>
                  <a:srgbClr val="000000"/>
                </a:solidFill>
                <a:latin typeface="Telegraf"/>
                <a:ea typeface="Telegraf"/>
                <a:cs typeface="Telegraf"/>
                <a:sym typeface="Telegraf"/>
              </a:rPr>
              <a:t>To get through, call switch (100) and ask for “Microbiology for advice”. You will be put through to the secretary who will ask for the patients name and G number and your bleep. If the consultant is free immediately, they will put you straight through but often you will be added to a list and the consultant will bleep you when they are free.</a:t>
            </a:r>
          </a:p>
          <a:p>
            <a:pPr algn="just">
              <a:lnSpc>
                <a:spcPts val="1540"/>
              </a:lnSpc>
            </a:pPr>
          </a:p>
          <a:p>
            <a:pPr algn="just">
              <a:lnSpc>
                <a:spcPts val="1540"/>
              </a:lnSpc>
            </a:pPr>
            <a:r>
              <a:rPr lang="en-US" sz="1100">
                <a:solidFill>
                  <a:srgbClr val="000000"/>
                </a:solidFill>
                <a:latin typeface="Telegraf"/>
                <a:ea typeface="Telegraf"/>
                <a:cs typeface="Telegraf"/>
                <a:sym typeface="Telegraf"/>
              </a:rPr>
              <a:t>Document the discussion and make sure you make a note of the antibiotic, dose, frequency, and duration!</a:t>
            </a:r>
          </a:p>
        </p:txBody>
      </p:sp>
      <p:sp>
        <p:nvSpPr>
          <p:cNvPr name="TextBox 13" id="13"/>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Freeform 6" id="6"/>
          <p:cNvSpPr/>
          <p:nvPr/>
        </p:nvSpPr>
        <p:spPr>
          <a:xfrm flipH="false" flipV="false" rot="0">
            <a:off x="4017243" y="8331496"/>
            <a:ext cx="3193441" cy="4748611"/>
          </a:xfrm>
          <a:custGeom>
            <a:avLst/>
            <a:gdLst/>
            <a:ahLst/>
            <a:cxnLst/>
            <a:rect r="r" b="b" t="t" l="l"/>
            <a:pathLst>
              <a:path h="4748611" w="3193441">
                <a:moveTo>
                  <a:pt x="0" y="0"/>
                </a:moveTo>
                <a:lnTo>
                  <a:pt x="3193441" y="0"/>
                </a:lnTo>
                <a:lnTo>
                  <a:pt x="3193441" y="4748611"/>
                </a:lnTo>
                <a:lnTo>
                  <a:pt x="0" y="4748611"/>
                </a:lnTo>
                <a:lnTo>
                  <a:pt x="0" y="0"/>
                </a:lnTo>
                <a:close/>
              </a:path>
            </a:pathLst>
          </a:custGeom>
          <a:blipFill>
            <a:blip r:embed="rId2"/>
            <a:stretch>
              <a:fillRect l="0" t="0" r="0" b="0"/>
            </a:stretch>
          </a:blipFill>
        </p:spPr>
      </p:sp>
      <p:sp>
        <p:nvSpPr>
          <p:cNvPr name="TextBox 7" id="7"/>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MUST KNOWS</a:t>
            </a:r>
          </a:p>
        </p:txBody>
      </p:sp>
      <p:sp>
        <p:nvSpPr>
          <p:cNvPr name="TextBox 8" id="8"/>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9" id="9"/>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Tips &amp; Tricks from previous FY1s</a:t>
            </a:r>
          </a:p>
        </p:txBody>
      </p:sp>
      <p:sp>
        <p:nvSpPr>
          <p:cNvPr name="TextBox 10" id="10"/>
          <p:cNvSpPr txBox="true"/>
          <p:nvPr/>
        </p:nvSpPr>
        <p:spPr>
          <a:xfrm rot="0">
            <a:off x="349316" y="451641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Requesting Echocardiograms</a:t>
            </a:r>
          </a:p>
        </p:txBody>
      </p:sp>
      <p:sp>
        <p:nvSpPr>
          <p:cNvPr name="TextBox 11" id="11"/>
          <p:cNvSpPr txBox="true"/>
          <p:nvPr/>
        </p:nvSpPr>
        <p:spPr>
          <a:xfrm rot="0">
            <a:off x="384048" y="177067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Referrals</a:t>
            </a:r>
          </a:p>
        </p:txBody>
      </p:sp>
      <p:sp>
        <p:nvSpPr>
          <p:cNvPr name="TextBox 12" id="12"/>
          <p:cNvSpPr txBox="true"/>
          <p:nvPr/>
        </p:nvSpPr>
        <p:spPr>
          <a:xfrm rot="0">
            <a:off x="349316" y="4946946"/>
            <a:ext cx="6961764"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Arguably one of the most common scans you will request is an echo (if you are on medicine)! However, this is done via a paper request, not on WCP.</a:t>
            </a:r>
          </a:p>
          <a:p>
            <a:pPr algn="just">
              <a:lnSpc>
                <a:spcPts val="1540"/>
              </a:lnSpc>
            </a:pPr>
            <a:r>
              <a:rPr lang="en-US" sz="1100">
                <a:solidFill>
                  <a:srgbClr val="000000"/>
                </a:solidFill>
                <a:latin typeface="Telegraf"/>
                <a:ea typeface="Telegraf"/>
                <a:cs typeface="Telegraf"/>
                <a:sym typeface="Telegraf"/>
              </a:rPr>
              <a:t>These can take a few days to actually get done once you’ve sent them off, so it is important that you indicate if they are urgent or not.</a:t>
            </a:r>
          </a:p>
          <a:p>
            <a:pPr algn="just">
              <a:lnSpc>
                <a:spcPts val="1540"/>
              </a:lnSpc>
            </a:pPr>
          </a:p>
          <a:p>
            <a:pPr algn="just">
              <a:lnSpc>
                <a:spcPts val="1540"/>
              </a:lnSpc>
            </a:pPr>
            <a:r>
              <a:rPr lang="en-US" sz="1100">
                <a:solidFill>
                  <a:srgbClr val="000000"/>
                </a:solidFill>
                <a:latin typeface="Telegraf"/>
                <a:ea typeface="Telegraf"/>
                <a:cs typeface="Telegraf"/>
                <a:sym typeface="Telegraf"/>
              </a:rPr>
              <a:t>On the back of the form there are the indications (if not printed wrong - if this is the case, just type in “echo” into betsi net and it will show you the full form and you can read the indications there).</a:t>
            </a:r>
          </a:p>
          <a:p>
            <a:pPr algn="just">
              <a:lnSpc>
                <a:spcPts val="1540"/>
              </a:lnSpc>
            </a:pPr>
            <a:r>
              <a:rPr lang="en-US" sz="1100">
                <a:solidFill>
                  <a:srgbClr val="000000"/>
                </a:solidFill>
                <a:latin typeface="Telegraf"/>
                <a:ea typeface="Telegraf"/>
                <a:cs typeface="Telegraf"/>
                <a:sym typeface="Telegraf"/>
              </a:rPr>
              <a:t>Essentially, give a brief history of why the patient needs an echo. If for an arrythmia, make sure you have a recent ECG. If for heart failure, make sure you have a recent BNP.</a:t>
            </a:r>
          </a:p>
        </p:txBody>
      </p:sp>
      <p:sp>
        <p:nvSpPr>
          <p:cNvPr name="TextBox 13" id="13"/>
          <p:cNvSpPr txBox="true"/>
          <p:nvPr/>
        </p:nvSpPr>
        <p:spPr>
          <a:xfrm rot="0">
            <a:off x="349316" y="2144056"/>
            <a:ext cx="6961764"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Referrals are straight forward. Most specialties use paper referrals (except orthopaedics and general surgery).</a:t>
            </a:r>
          </a:p>
          <a:p>
            <a:pPr algn="just">
              <a:lnSpc>
                <a:spcPts val="1540"/>
              </a:lnSpc>
            </a:pPr>
            <a:r>
              <a:rPr lang="en-US" sz="1100">
                <a:solidFill>
                  <a:srgbClr val="000000"/>
                </a:solidFill>
                <a:latin typeface="Telegraf"/>
                <a:ea typeface="Telegraf"/>
                <a:cs typeface="Telegraf"/>
                <a:sym typeface="Telegraf"/>
              </a:rPr>
              <a:t>This is basically a written SBAR. Get your key facts across: age, presenting complaint, what is the diagnosis, what's been done so far, and what do you want from that speciality. </a:t>
            </a:r>
          </a:p>
          <a:p>
            <a:pPr algn="just">
              <a:lnSpc>
                <a:spcPts val="1540"/>
              </a:lnSpc>
            </a:pPr>
            <a:r>
              <a:rPr lang="en-US" sz="1100">
                <a:solidFill>
                  <a:srgbClr val="000000"/>
                </a:solidFill>
                <a:latin typeface="Telegraf"/>
                <a:ea typeface="Telegraf"/>
                <a:cs typeface="Telegraf"/>
                <a:sym typeface="Telegraf"/>
              </a:rPr>
              <a:t>For example, if you are referring to dermatology, they are going to want to know where the rash/lesion is, what it looks like, triggering/relieving factors,.</a:t>
            </a:r>
          </a:p>
          <a:p>
            <a:pPr algn="just">
              <a:lnSpc>
                <a:spcPts val="1540"/>
              </a:lnSpc>
            </a:pPr>
            <a:r>
              <a:rPr lang="en-US" sz="1100">
                <a:solidFill>
                  <a:srgbClr val="000000"/>
                </a:solidFill>
                <a:latin typeface="Telegraf"/>
                <a:ea typeface="Telegraf"/>
                <a:cs typeface="Telegraf"/>
                <a:sym typeface="Telegraf"/>
              </a:rPr>
              <a:t>If you are referring for something urgent, make sure you call rather than write a paper referral!</a:t>
            </a:r>
          </a:p>
          <a:p>
            <a:pPr algn="just">
              <a:lnSpc>
                <a:spcPts val="1540"/>
              </a:lnSpc>
            </a:pPr>
          </a:p>
          <a:p>
            <a:pPr algn="just">
              <a:lnSpc>
                <a:spcPts val="1540"/>
              </a:lnSpc>
            </a:pPr>
            <a:r>
              <a:rPr lang="en-US" sz="1100">
                <a:solidFill>
                  <a:srgbClr val="000000"/>
                </a:solidFill>
                <a:latin typeface="Telegraf"/>
                <a:ea typeface="Telegraf"/>
                <a:cs typeface="Telegraf"/>
                <a:sym typeface="Telegraf"/>
              </a:rPr>
              <a:t>Similarly to the micro/radiology discussion, make sure you are prepared with all clinical information if you are going to refer by phone call! Otherwise, you will waste their time whilst you run off to get their charts or check WCP!</a:t>
            </a:r>
          </a:p>
        </p:txBody>
      </p:sp>
      <p:sp>
        <p:nvSpPr>
          <p:cNvPr name="TextBox 14" id="14"/>
          <p:cNvSpPr txBox="true"/>
          <p:nvPr/>
        </p:nvSpPr>
        <p:spPr>
          <a:xfrm rot="0">
            <a:off x="384048" y="693830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Sending Paperwork</a:t>
            </a:r>
          </a:p>
        </p:txBody>
      </p:sp>
      <p:sp>
        <p:nvSpPr>
          <p:cNvPr name="TextBox 15" id="15"/>
          <p:cNvSpPr txBox="true"/>
          <p:nvPr/>
        </p:nvSpPr>
        <p:spPr>
          <a:xfrm rot="0">
            <a:off x="384048" y="7368836"/>
            <a:ext cx="6961764"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Most wards will have a clerk who will send things for you - however, when you are on call or if you can’t find a clerk, you will need to know how to send them yourself. </a:t>
            </a:r>
          </a:p>
          <a:p>
            <a:pPr algn="just">
              <a:lnSpc>
                <a:spcPts val="1540"/>
              </a:lnSpc>
            </a:pPr>
          </a:p>
          <a:p>
            <a:pPr algn="just">
              <a:lnSpc>
                <a:spcPts val="1540"/>
              </a:lnSpc>
            </a:pPr>
            <a:r>
              <a:rPr lang="en-US" sz="1100">
                <a:solidFill>
                  <a:srgbClr val="000000"/>
                </a:solidFill>
                <a:latin typeface="Telegraf"/>
                <a:ea typeface="Telegraf"/>
                <a:cs typeface="Telegraf"/>
                <a:sym typeface="Telegraf"/>
              </a:rPr>
              <a:t>Find a big printer (often in the staff room in the corridor between wards) and place the referral/request face up on the top bit with the long edge pushed into the machine gently.</a:t>
            </a:r>
          </a:p>
          <a:p>
            <a:pPr algn="just">
              <a:lnSpc>
                <a:spcPts val="1540"/>
              </a:lnSpc>
            </a:pPr>
          </a:p>
          <a:p>
            <a:pPr algn="just">
              <a:lnSpc>
                <a:spcPts val="1540"/>
              </a:lnSpc>
            </a:pPr>
            <a:r>
              <a:rPr lang="en-US" sz="1100">
                <a:solidFill>
                  <a:srgbClr val="000000"/>
                </a:solidFill>
                <a:latin typeface="Telegraf"/>
                <a:ea typeface="Telegraf"/>
                <a:cs typeface="Telegraf"/>
                <a:sym typeface="Telegraf"/>
              </a:rPr>
              <a:t>This will wake the screen and you will see “Scan” appear.</a:t>
            </a:r>
          </a:p>
          <a:p>
            <a:pPr algn="just">
              <a:lnSpc>
                <a:spcPts val="1540"/>
              </a:lnSpc>
            </a:pPr>
            <a:r>
              <a:rPr lang="en-US" sz="1100">
                <a:solidFill>
                  <a:srgbClr val="000000"/>
                </a:solidFill>
                <a:latin typeface="Telegraf"/>
                <a:ea typeface="Telegraf"/>
                <a:cs typeface="Telegraf"/>
                <a:sym typeface="Telegraf"/>
              </a:rPr>
              <a:t>Once you clikc “Scan” you will be given an alphabetised </a:t>
            </a:r>
          </a:p>
          <a:p>
            <a:pPr algn="just">
              <a:lnSpc>
                <a:spcPts val="1540"/>
              </a:lnSpc>
            </a:pPr>
            <a:r>
              <a:rPr lang="en-US" sz="1100">
                <a:solidFill>
                  <a:srgbClr val="000000"/>
                </a:solidFill>
                <a:latin typeface="Telegraf"/>
                <a:ea typeface="Telegraf"/>
                <a:cs typeface="Telegraf"/>
                <a:sym typeface="Telegraf"/>
              </a:rPr>
              <a:t>menu of emails to send to.</a:t>
            </a:r>
          </a:p>
          <a:p>
            <a:pPr algn="just">
              <a:lnSpc>
                <a:spcPts val="1540"/>
              </a:lnSpc>
            </a:pPr>
            <a:r>
              <a:rPr lang="en-US" sz="1100">
                <a:solidFill>
                  <a:srgbClr val="000000"/>
                </a:solidFill>
                <a:latin typeface="Telegraf"/>
                <a:ea typeface="Telegraf"/>
                <a:cs typeface="Telegraf"/>
                <a:sym typeface="Telegraf"/>
              </a:rPr>
              <a:t>For echos, if there is no “Echo” button, check under “C” </a:t>
            </a:r>
          </a:p>
          <a:p>
            <a:pPr algn="just">
              <a:lnSpc>
                <a:spcPts val="1540"/>
              </a:lnSpc>
            </a:pPr>
            <a:r>
              <a:rPr lang="en-US" sz="1100">
                <a:solidFill>
                  <a:srgbClr val="000000"/>
                </a:solidFill>
                <a:latin typeface="Telegraf"/>
                <a:ea typeface="Telegraf"/>
                <a:cs typeface="Telegraf"/>
                <a:sym typeface="Telegraf"/>
              </a:rPr>
              <a:t>for “cardiac physiology” as this is the same thing.</a:t>
            </a:r>
          </a:p>
          <a:p>
            <a:pPr algn="just">
              <a:lnSpc>
                <a:spcPts val="1540"/>
              </a:lnSpc>
            </a:pPr>
          </a:p>
          <a:p>
            <a:pPr algn="just">
              <a:lnSpc>
                <a:spcPts val="1540"/>
              </a:lnSpc>
            </a:pPr>
            <a:r>
              <a:rPr lang="en-US" sz="1100">
                <a:solidFill>
                  <a:srgbClr val="000000"/>
                </a:solidFill>
                <a:latin typeface="Telegraf"/>
                <a:ea typeface="Telegraf"/>
                <a:cs typeface="Telegraf"/>
                <a:sym typeface="Telegraf"/>
              </a:rPr>
              <a:t>Once you have selected the correct location,</a:t>
            </a:r>
          </a:p>
          <a:p>
            <a:pPr algn="just">
              <a:lnSpc>
                <a:spcPts val="1540"/>
              </a:lnSpc>
            </a:pPr>
            <a:r>
              <a:rPr lang="en-US" sz="1100">
                <a:solidFill>
                  <a:srgbClr val="000000"/>
                </a:solidFill>
                <a:latin typeface="Telegraf"/>
                <a:ea typeface="Telegraf"/>
                <a:cs typeface="Telegraf"/>
                <a:sym typeface="Telegraf"/>
              </a:rPr>
              <a:t>click send in the bottom corner! </a:t>
            </a:r>
          </a:p>
          <a:p>
            <a:pPr algn="just">
              <a:lnSpc>
                <a:spcPts val="1540"/>
              </a:lnSpc>
            </a:pPr>
            <a:r>
              <a:rPr lang="en-US" sz="1100">
                <a:solidFill>
                  <a:srgbClr val="000000"/>
                </a:solidFill>
                <a:latin typeface="Telegraf"/>
                <a:ea typeface="Telegraf"/>
                <a:cs typeface="Telegraf"/>
                <a:sym typeface="Telegraf"/>
              </a:rPr>
              <a:t>Put the referral/request in the notes with “SENT” </a:t>
            </a:r>
          </a:p>
          <a:p>
            <a:pPr algn="just">
              <a:lnSpc>
                <a:spcPts val="1540"/>
              </a:lnSpc>
            </a:pPr>
            <a:r>
              <a:rPr lang="en-US" sz="1100">
                <a:solidFill>
                  <a:srgbClr val="000000"/>
                </a:solidFill>
                <a:latin typeface="Telegraf"/>
                <a:ea typeface="Telegraf"/>
                <a:cs typeface="Telegraf"/>
                <a:sym typeface="Telegraf"/>
              </a:rPr>
              <a:t>written on the top so everyone knows!</a:t>
            </a:r>
          </a:p>
        </p:txBody>
      </p:sp>
      <p:sp>
        <p:nvSpPr>
          <p:cNvPr name="TextBox 16" id="16"/>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Freeform 6" id="6"/>
          <p:cNvSpPr/>
          <p:nvPr/>
        </p:nvSpPr>
        <p:spPr>
          <a:xfrm flipH="false" flipV="false" rot="0">
            <a:off x="3478995" y="2410756"/>
            <a:ext cx="3832085" cy="2684438"/>
          </a:xfrm>
          <a:custGeom>
            <a:avLst/>
            <a:gdLst/>
            <a:ahLst/>
            <a:cxnLst/>
            <a:rect r="r" b="b" t="t" l="l"/>
            <a:pathLst>
              <a:path h="2684438" w="3832085">
                <a:moveTo>
                  <a:pt x="0" y="0"/>
                </a:moveTo>
                <a:lnTo>
                  <a:pt x="3832085" y="0"/>
                </a:lnTo>
                <a:lnTo>
                  <a:pt x="3832085" y="2684439"/>
                </a:lnTo>
                <a:lnTo>
                  <a:pt x="0" y="2684439"/>
                </a:lnTo>
                <a:lnTo>
                  <a:pt x="0" y="0"/>
                </a:lnTo>
                <a:close/>
              </a:path>
            </a:pathLst>
          </a:custGeom>
          <a:blipFill>
            <a:blip r:embed="rId2"/>
            <a:stretch>
              <a:fillRect l="0" t="0" r="0" b="0"/>
            </a:stretch>
          </a:blipFill>
        </p:spPr>
      </p:sp>
      <p:sp>
        <p:nvSpPr>
          <p:cNvPr name="TextBox 7" id="7"/>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MUST KNOWS</a:t>
            </a:r>
          </a:p>
        </p:txBody>
      </p:sp>
      <p:sp>
        <p:nvSpPr>
          <p:cNvPr name="TextBox 8" id="8"/>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9" id="9"/>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Tips &amp; Tricks from previous FY1s</a:t>
            </a:r>
          </a:p>
        </p:txBody>
      </p:sp>
      <p:sp>
        <p:nvSpPr>
          <p:cNvPr name="TextBox 10" id="10"/>
          <p:cNvSpPr txBox="true"/>
          <p:nvPr/>
        </p:nvSpPr>
        <p:spPr>
          <a:xfrm rot="0">
            <a:off x="384048" y="177067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Add On Bloods</a:t>
            </a:r>
          </a:p>
        </p:txBody>
      </p:sp>
      <p:sp>
        <p:nvSpPr>
          <p:cNvPr name="TextBox 11" id="11"/>
          <p:cNvSpPr txBox="true"/>
          <p:nvPr/>
        </p:nvSpPr>
        <p:spPr>
          <a:xfrm rot="0">
            <a:off x="349316" y="2144056"/>
            <a:ext cx="6961764" cy="2486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There are specific forms you can send via the pod system if you need to add on a blood. Usually, old samples are kept for maximum 3 days.</a:t>
            </a:r>
          </a:p>
          <a:p>
            <a:pPr algn="just">
              <a:lnSpc>
                <a:spcPts val="1540"/>
              </a:lnSpc>
            </a:pPr>
          </a:p>
          <a:p>
            <a:pPr algn="just" marL="237492" indent="-118746" lvl="1">
              <a:lnSpc>
                <a:spcPts val="1540"/>
              </a:lnSpc>
              <a:buAutoNum type="arabicPeriod" startAt="1"/>
            </a:pPr>
            <a:r>
              <a:rPr lang="en-US" sz="1100">
                <a:solidFill>
                  <a:srgbClr val="000000"/>
                </a:solidFill>
                <a:latin typeface="Telegraf"/>
                <a:ea typeface="Telegraf"/>
                <a:cs typeface="Telegraf"/>
                <a:sym typeface="Telegraf"/>
              </a:rPr>
              <a:t>  Find the laboratory number at the top of</a:t>
            </a:r>
          </a:p>
          <a:p>
            <a:pPr algn="just">
              <a:lnSpc>
                <a:spcPts val="1540"/>
              </a:lnSpc>
            </a:pPr>
            <a:r>
              <a:rPr lang="en-US" sz="1100">
                <a:solidFill>
                  <a:srgbClr val="000000"/>
                </a:solidFill>
                <a:latin typeface="Telegraf"/>
                <a:ea typeface="Telegraf"/>
                <a:cs typeface="Telegraf"/>
                <a:sym typeface="Telegraf"/>
              </a:rPr>
              <a:t>         the blood report of the latest blood test</a:t>
            </a:r>
          </a:p>
          <a:p>
            <a:pPr algn="just">
              <a:lnSpc>
                <a:spcPts val="1540"/>
              </a:lnSpc>
            </a:pPr>
            <a:r>
              <a:rPr lang="en-US" sz="1100">
                <a:solidFill>
                  <a:srgbClr val="000000"/>
                </a:solidFill>
                <a:latin typeface="Telegraf"/>
                <a:ea typeface="Telegraf"/>
                <a:cs typeface="Telegraf"/>
                <a:sym typeface="Telegraf"/>
              </a:rPr>
              <a:t>         (usually 12 numbers, something like </a:t>
            </a:r>
          </a:p>
          <a:p>
            <a:pPr algn="just">
              <a:lnSpc>
                <a:spcPts val="1540"/>
              </a:lnSpc>
            </a:pPr>
            <a:r>
              <a:rPr lang="en-US" sz="1100">
                <a:solidFill>
                  <a:srgbClr val="000000"/>
                </a:solidFill>
                <a:latin typeface="Telegraf"/>
                <a:ea typeface="Telegraf"/>
                <a:cs typeface="Telegraf"/>
                <a:sym typeface="Telegraf"/>
              </a:rPr>
              <a:t>         704876528912)</a:t>
            </a:r>
          </a:p>
          <a:p>
            <a:pPr algn="just">
              <a:lnSpc>
                <a:spcPts val="1540"/>
              </a:lnSpc>
            </a:pPr>
          </a:p>
          <a:p>
            <a:pPr algn="just">
              <a:lnSpc>
                <a:spcPts val="1540"/>
              </a:lnSpc>
            </a:pPr>
            <a:r>
              <a:rPr lang="en-US" sz="1100">
                <a:solidFill>
                  <a:srgbClr val="000000"/>
                </a:solidFill>
                <a:latin typeface="Telegraf"/>
                <a:ea typeface="Telegraf"/>
                <a:cs typeface="Telegraf"/>
                <a:sym typeface="Telegraf"/>
              </a:rPr>
              <a:t>   2.  </a:t>
            </a:r>
            <a:r>
              <a:rPr lang="en-US" sz="1100">
                <a:solidFill>
                  <a:srgbClr val="000000"/>
                </a:solidFill>
                <a:latin typeface="Telegraf"/>
                <a:ea typeface="Telegraf"/>
                <a:cs typeface="Telegraf"/>
                <a:sym typeface="Telegraf"/>
              </a:rPr>
              <a:t>Use an add-on form to write out patient </a:t>
            </a:r>
          </a:p>
          <a:p>
            <a:pPr algn="just">
              <a:lnSpc>
                <a:spcPts val="1540"/>
              </a:lnSpc>
            </a:pPr>
            <a:r>
              <a:rPr lang="en-US" sz="1100">
                <a:solidFill>
                  <a:srgbClr val="000000"/>
                </a:solidFill>
                <a:latin typeface="Telegraf"/>
                <a:ea typeface="Telegraf"/>
                <a:cs typeface="Telegraf"/>
                <a:sym typeface="Telegraf"/>
              </a:rPr>
              <a:t>        </a:t>
            </a:r>
            <a:r>
              <a:rPr lang="en-US" sz="1100">
                <a:solidFill>
                  <a:srgbClr val="000000"/>
                </a:solidFill>
                <a:latin typeface="Telegraf"/>
                <a:ea typeface="Telegraf"/>
                <a:cs typeface="Telegraf"/>
                <a:sym typeface="Telegraf"/>
              </a:rPr>
              <a:t>details, requestor, lab number, and what</a:t>
            </a:r>
          </a:p>
          <a:p>
            <a:pPr algn="just">
              <a:lnSpc>
                <a:spcPts val="1540"/>
              </a:lnSpc>
            </a:pPr>
            <a:r>
              <a:rPr lang="en-US" sz="1100">
                <a:solidFill>
                  <a:srgbClr val="000000"/>
                </a:solidFill>
                <a:latin typeface="Telegraf"/>
                <a:ea typeface="Telegraf"/>
                <a:cs typeface="Telegraf"/>
                <a:sym typeface="Telegraf"/>
              </a:rPr>
              <a:t>         test you want adding on</a:t>
            </a:r>
          </a:p>
          <a:p>
            <a:pPr algn="just">
              <a:lnSpc>
                <a:spcPts val="1540"/>
              </a:lnSpc>
            </a:pPr>
          </a:p>
          <a:p>
            <a:pPr algn="just">
              <a:lnSpc>
                <a:spcPts val="1540"/>
              </a:lnSpc>
            </a:pPr>
            <a:r>
              <a:rPr lang="en-US" sz="1100">
                <a:solidFill>
                  <a:srgbClr val="000000"/>
                </a:solidFill>
                <a:latin typeface="Telegraf"/>
                <a:ea typeface="Telegraf"/>
                <a:cs typeface="Telegraf"/>
                <a:sym typeface="Telegraf"/>
              </a:rPr>
              <a:t>   3.  </a:t>
            </a:r>
            <a:r>
              <a:rPr lang="en-US" sz="1100">
                <a:solidFill>
                  <a:srgbClr val="000000"/>
                </a:solidFill>
                <a:latin typeface="Telegraf"/>
                <a:ea typeface="Telegraf"/>
                <a:cs typeface="Telegraf"/>
                <a:sym typeface="Telegraf"/>
              </a:rPr>
              <a:t>Send via a pod to the lab</a:t>
            </a:r>
          </a:p>
        </p:txBody>
      </p:sp>
      <p:sp>
        <p:nvSpPr>
          <p:cNvPr name="TextBox 12" id="12"/>
          <p:cNvSpPr txBox="true"/>
          <p:nvPr/>
        </p:nvSpPr>
        <p:spPr>
          <a:xfrm rot="0">
            <a:off x="434246" y="489741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Endoscopy / ERCP / MRCP</a:t>
            </a:r>
          </a:p>
        </p:txBody>
      </p:sp>
      <p:sp>
        <p:nvSpPr>
          <p:cNvPr name="TextBox 13" id="13"/>
          <p:cNvSpPr txBox="true"/>
          <p:nvPr/>
        </p:nvSpPr>
        <p:spPr>
          <a:xfrm rot="0">
            <a:off x="384048" y="5327946"/>
            <a:ext cx="6961764" cy="2296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Some scans can be done via WCP request but some cannot. Colonoscopies, Sigmoidoscopies, OGD, ERCP, and MRCP are done via  a paper form, identified by an orange border.</a:t>
            </a:r>
          </a:p>
          <a:p>
            <a:pPr algn="just">
              <a:lnSpc>
                <a:spcPts val="1540"/>
              </a:lnSpc>
            </a:pPr>
          </a:p>
          <a:p>
            <a:pPr algn="just">
              <a:lnSpc>
                <a:spcPts val="1540"/>
              </a:lnSpc>
            </a:pPr>
            <a:r>
              <a:rPr lang="en-US" sz="1100">
                <a:solidFill>
                  <a:srgbClr val="000000"/>
                </a:solidFill>
                <a:latin typeface="Telegraf"/>
                <a:ea typeface="Telegraf"/>
                <a:cs typeface="Telegraf"/>
                <a:sym typeface="Telegraf"/>
              </a:rPr>
              <a:t>If you are requesting a colonoscopy, it will be on the same form as a sigmoidoscopy, so make sure you circle which one you want at the top of the form.</a:t>
            </a:r>
          </a:p>
          <a:p>
            <a:pPr algn="just">
              <a:lnSpc>
                <a:spcPts val="1540"/>
              </a:lnSpc>
            </a:pPr>
          </a:p>
          <a:p>
            <a:pPr algn="just">
              <a:lnSpc>
                <a:spcPts val="1540"/>
              </a:lnSpc>
            </a:pPr>
            <a:r>
              <a:rPr lang="en-US" sz="1100">
                <a:solidFill>
                  <a:srgbClr val="000000"/>
                </a:solidFill>
                <a:latin typeface="Telegraf"/>
                <a:ea typeface="Telegraf"/>
                <a:cs typeface="Telegraf"/>
                <a:sym typeface="Telegraf"/>
              </a:rPr>
              <a:t>These forms are really straight forward to fill out: you will need their bloods, drugs, allergies, and PMH.</a:t>
            </a:r>
          </a:p>
          <a:p>
            <a:pPr algn="just">
              <a:lnSpc>
                <a:spcPts val="1540"/>
              </a:lnSpc>
            </a:pPr>
          </a:p>
          <a:p>
            <a:pPr algn="just">
              <a:lnSpc>
                <a:spcPts val="1540"/>
              </a:lnSpc>
            </a:pPr>
            <a:r>
              <a:rPr lang="en-US" sz="1100">
                <a:solidFill>
                  <a:srgbClr val="000000"/>
                </a:solidFill>
                <a:latin typeface="Telegraf"/>
                <a:ea typeface="Telegraf"/>
                <a:cs typeface="Telegraf"/>
                <a:sym typeface="Telegraf"/>
              </a:rPr>
              <a:t>Once completed, you will need to drop them off at the front desk in the gastro day unit which is on floor 1. When you come out of the lifts, go right towards the offices and DOSA.  However, instead of going right again to DOSA, turn left, past urology day unit, and follow the corridor until you are in the old part of the hospital. You should then see signs directing you to the gastro unit.</a:t>
            </a:r>
          </a:p>
        </p:txBody>
      </p:sp>
      <p:sp>
        <p:nvSpPr>
          <p:cNvPr name="TextBox 14" id="14"/>
          <p:cNvSpPr txBox="true"/>
          <p:nvPr/>
        </p:nvSpPr>
        <p:spPr>
          <a:xfrm rot="0">
            <a:off x="384048" y="789080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Death Certification</a:t>
            </a:r>
          </a:p>
        </p:txBody>
      </p:sp>
      <p:sp>
        <p:nvSpPr>
          <p:cNvPr name="TextBox 15" id="15"/>
          <p:cNvSpPr txBox="true"/>
          <p:nvPr/>
        </p:nvSpPr>
        <p:spPr>
          <a:xfrm rot="0">
            <a:off x="384048" y="8321336"/>
            <a:ext cx="6961764"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not need to complete a death certificate or attend bereavement. However, you do need to certify death.</a:t>
            </a:r>
          </a:p>
          <a:p>
            <a:pPr algn="just">
              <a:lnSpc>
                <a:spcPts val="1540"/>
              </a:lnSpc>
            </a:pPr>
            <a:r>
              <a:rPr lang="en-US" sz="1100">
                <a:solidFill>
                  <a:srgbClr val="000000"/>
                </a:solidFill>
                <a:latin typeface="Telegraf"/>
                <a:ea typeface="Telegraf"/>
                <a:cs typeface="Telegraf"/>
                <a:sym typeface="Telegraf"/>
              </a:rPr>
              <a:t>To do this, confirm ID, check pain response via trap squeeze, check pupillary reflex to light, check for breath sounds and respiratory effort for 2 minutes, check for a central pulse and heart sounds for 2 minutes</a:t>
            </a:r>
          </a:p>
          <a:p>
            <a:pPr algn="just">
              <a:lnSpc>
                <a:spcPts val="1540"/>
              </a:lnSpc>
            </a:pPr>
            <a:r>
              <a:rPr lang="en-US" sz="1100">
                <a:solidFill>
                  <a:srgbClr val="000000"/>
                </a:solidFill>
                <a:latin typeface="Telegraf"/>
                <a:ea typeface="Telegraf"/>
                <a:cs typeface="Telegraf"/>
                <a:sym typeface="Telegraf"/>
              </a:rPr>
              <a:t>Following this, document in the patients notes that none of the above was present, your full name, GMC number, and date and time of death.</a:t>
            </a:r>
          </a:p>
          <a:p>
            <a:pPr algn="just">
              <a:lnSpc>
                <a:spcPts val="1540"/>
              </a:lnSpc>
            </a:pPr>
            <a:r>
              <a:rPr lang="en-US" sz="1100">
                <a:solidFill>
                  <a:srgbClr val="000000"/>
                </a:solidFill>
                <a:latin typeface="Telegraf"/>
                <a:ea typeface="Telegraf"/>
                <a:cs typeface="Telegraf"/>
                <a:sym typeface="Telegraf"/>
              </a:rPr>
              <a:t>It is important, you document very clearly and that people can read this as the bereavement team and nurses need these details.</a:t>
            </a:r>
          </a:p>
        </p:txBody>
      </p:sp>
      <p:sp>
        <p:nvSpPr>
          <p:cNvPr name="TextBox 16" id="16"/>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26</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TextBox 6" id="6"/>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MUST KNOWS</a:t>
            </a:r>
          </a:p>
        </p:txBody>
      </p:sp>
      <p:sp>
        <p:nvSpPr>
          <p:cNvPr name="TextBox 7" id="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8" id="8"/>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Tips &amp; Tricks from previous FY1s</a:t>
            </a:r>
          </a:p>
        </p:txBody>
      </p:sp>
      <p:sp>
        <p:nvSpPr>
          <p:cNvPr name="TextBox 9" id="9"/>
          <p:cNvSpPr txBox="true"/>
          <p:nvPr/>
        </p:nvSpPr>
        <p:spPr>
          <a:xfrm rot="0">
            <a:off x="384048" y="177067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Triaging Bleeps</a:t>
            </a:r>
          </a:p>
        </p:txBody>
      </p:sp>
      <p:sp>
        <p:nvSpPr>
          <p:cNvPr name="TextBox 10" id="10"/>
          <p:cNvSpPr txBox="true"/>
          <p:nvPr/>
        </p:nvSpPr>
        <p:spPr>
          <a:xfrm rot="0">
            <a:off x="349316" y="2144056"/>
            <a:ext cx="6961764" cy="2296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When you are on call, you are going to get a LOT of bleeps. Being able to triage them over the phone is really helpful in saving you time.</a:t>
            </a:r>
          </a:p>
          <a:p>
            <a:pPr algn="just">
              <a:lnSpc>
                <a:spcPts val="1540"/>
              </a:lnSpc>
            </a:pPr>
          </a:p>
          <a:p>
            <a:pPr algn="just">
              <a:lnSpc>
                <a:spcPts val="1540"/>
              </a:lnSpc>
            </a:pPr>
            <a:r>
              <a:rPr lang="en-US" sz="1100">
                <a:solidFill>
                  <a:srgbClr val="000000"/>
                </a:solidFill>
                <a:latin typeface="Telegraf"/>
                <a:ea typeface="Telegraf"/>
                <a:cs typeface="Telegraf"/>
                <a:sym typeface="Telegraf"/>
              </a:rPr>
              <a:t>For FY1s, the bleeps can range from cannulas to acutely unwell patients. To triage the common bleeps, make sure you get all the relevant information over the phone.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Cannulas ⟶ what is it for, when is the IV due, has the old one been taken out already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Prescription ⟶ usually this is really quick and easy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Rewrite Chart ⟶ can be a bit annoying but generally an easy task</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Chest Pain ⟶ how long for, are they clammy, SOB, what is their NEWS, have they tried GTN, has an ECG been done for this episode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Spiked a Fever ⟶ is anyone there able to take blood cultures (if not, you will have to), what is their NEWS, are they on antibiotics</a:t>
            </a:r>
          </a:p>
        </p:txBody>
      </p:sp>
      <p:sp>
        <p:nvSpPr>
          <p:cNvPr name="TextBox 11" id="11"/>
          <p:cNvSpPr txBox="true"/>
          <p:nvPr/>
        </p:nvSpPr>
        <p:spPr>
          <a:xfrm rot="0">
            <a:off x="434246" y="4792641"/>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Telemetry</a:t>
            </a:r>
          </a:p>
        </p:txBody>
      </p:sp>
      <p:sp>
        <p:nvSpPr>
          <p:cNvPr name="TextBox 12" id="12"/>
          <p:cNvSpPr txBox="true"/>
          <p:nvPr/>
        </p:nvSpPr>
        <p:spPr>
          <a:xfrm rot="0">
            <a:off x="384048" y="5166021"/>
            <a:ext cx="6961764" cy="2296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Telemetry forms are required for patients with a variety of issues, with common indications being: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Arrythmias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Sudden collapse, likely cardiac cause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Overdose (not all - check toxbase)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24-48h following stroke</a:t>
            </a:r>
          </a:p>
          <a:p>
            <a:pPr algn="just">
              <a:lnSpc>
                <a:spcPts val="1540"/>
              </a:lnSpc>
            </a:pPr>
          </a:p>
          <a:p>
            <a:pPr algn="just">
              <a:lnSpc>
                <a:spcPts val="1540"/>
              </a:lnSpc>
            </a:pPr>
            <a:r>
              <a:rPr lang="en-US" sz="1100">
                <a:solidFill>
                  <a:srgbClr val="000000"/>
                </a:solidFill>
                <a:latin typeface="Telegraf"/>
                <a:ea typeface="Telegraf"/>
                <a:cs typeface="Telegraf"/>
                <a:sym typeface="Telegraf"/>
              </a:rPr>
              <a:t>This form needs to be submitted in person to CCU  with a recent ECG. You will need to get it co-signed by a CCU nurse and when a telemetry monitor is available, they will allocate one to your patient. </a:t>
            </a:r>
          </a:p>
          <a:p>
            <a:pPr algn="just">
              <a:lnSpc>
                <a:spcPts val="1540"/>
              </a:lnSpc>
            </a:pPr>
          </a:p>
          <a:p>
            <a:pPr algn="just">
              <a:lnSpc>
                <a:spcPts val="1540"/>
              </a:lnSpc>
            </a:pPr>
            <a:r>
              <a:rPr lang="en-US" sz="1100">
                <a:solidFill>
                  <a:srgbClr val="000000"/>
                </a:solidFill>
                <a:latin typeface="Telegraf"/>
                <a:ea typeface="Telegraf"/>
                <a:cs typeface="Telegraf"/>
                <a:sym typeface="Telegraf"/>
              </a:rPr>
              <a:t>Unfortunately, they do not offer this to patients who are not in wards. If your patient is in ED, they will not get a monitor until they are on a ward. </a:t>
            </a:r>
          </a:p>
        </p:txBody>
      </p:sp>
      <p:sp>
        <p:nvSpPr>
          <p:cNvPr name="TextBox 13" id="13"/>
          <p:cNvSpPr txBox="true"/>
          <p:nvPr/>
        </p:nvSpPr>
        <p:spPr>
          <a:xfrm rot="0">
            <a:off x="384048" y="789080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Portfolios</a:t>
            </a:r>
          </a:p>
        </p:txBody>
      </p:sp>
      <p:sp>
        <p:nvSpPr>
          <p:cNvPr name="TextBox 14" id="14"/>
          <p:cNvSpPr txBox="true"/>
          <p:nvPr/>
        </p:nvSpPr>
        <p:spPr>
          <a:xfrm rot="0">
            <a:off x="384048" y="8321336"/>
            <a:ext cx="6961764"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It is really easy to accidentally neglect your portfolio until the last few weeks, especially during your first rotation when you are still learning how to be an FY1.</a:t>
            </a:r>
          </a:p>
          <a:p>
            <a:pPr algn="just">
              <a:lnSpc>
                <a:spcPts val="1540"/>
              </a:lnSpc>
            </a:pPr>
            <a:r>
              <a:rPr lang="en-US" sz="1100">
                <a:solidFill>
                  <a:srgbClr val="000000"/>
                </a:solidFill>
                <a:latin typeface="Telegraf"/>
                <a:ea typeface="Telegraf"/>
                <a:cs typeface="Telegraf"/>
                <a:sym typeface="Telegraf"/>
              </a:rPr>
              <a:t>To start off with, give yourself the first few weeks without worrying about your portfolio. It is better to learn how to be an F1 first!</a:t>
            </a:r>
          </a:p>
          <a:p>
            <a:pPr algn="just">
              <a:lnSpc>
                <a:spcPts val="1540"/>
              </a:lnSpc>
            </a:pPr>
          </a:p>
          <a:p>
            <a:pPr algn="just">
              <a:lnSpc>
                <a:spcPts val="1540"/>
              </a:lnSpc>
            </a:pPr>
            <a:r>
              <a:rPr lang="en-US" sz="1100">
                <a:solidFill>
                  <a:srgbClr val="000000"/>
                </a:solidFill>
                <a:latin typeface="Telegraf"/>
                <a:ea typeface="Telegraf"/>
                <a:cs typeface="Telegraf"/>
                <a:sym typeface="Telegraf"/>
              </a:rPr>
              <a:t>After this period, aim to get nearly all of your sign offs done before the last 3 weeks - this is because your supervisor might be on annual leave and unavailable to sign your placement off. It is better to have an early meeting than a late meeting!</a:t>
            </a:r>
          </a:p>
          <a:p>
            <a:pPr algn="just">
              <a:lnSpc>
                <a:spcPts val="1540"/>
              </a:lnSpc>
            </a:pPr>
            <a:r>
              <a:rPr lang="en-US" sz="1100">
                <a:solidFill>
                  <a:srgbClr val="000000"/>
                </a:solidFill>
                <a:latin typeface="Telegraf"/>
                <a:ea typeface="Telegraf"/>
                <a:cs typeface="Telegraf"/>
                <a:sym typeface="Telegraf"/>
              </a:rPr>
              <a:t>For your final rotation, you need all of your sign offs done by 2 months as your ARCP is very early. Make sure all of your teaching hours and evidence is there!!!</a:t>
            </a:r>
          </a:p>
        </p:txBody>
      </p:sp>
      <p:sp>
        <p:nvSpPr>
          <p:cNvPr name="TextBox 15" id="15"/>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27</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sp>
        <p:nvSpPr>
          <p:cNvPr name="Freeform 6" id="6"/>
          <p:cNvSpPr/>
          <p:nvPr/>
        </p:nvSpPr>
        <p:spPr>
          <a:xfrm flipH="false" flipV="false" rot="0">
            <a:off x="5818550" y="6204688"/>
            <a:ext cx="1558141" cy="1163757"/>
          </a:xfrm>
          <a:custGeom>
            <a:avLst/>
            <a:gdLst/>
            <a:ahLst/>
            <a:cxnLst/>
            <a:rect r="r" b="b" t="t" l="l"/>
            <a:pathLst>
              <a:path h="1163757" w="1558141">
                <a:moveTo>
                  <a:pt x="0" y="0"/>
                </a:moveTo>
                <a:lnTo>
                  <a:pt x="1558140" y="0"/>
                </a:lnTo>
                <a:lnTo>
                  <a:pt x="1558140" y="1163756"/>
                </a:lnTo>
                <a:lnTo>
                  <a:pt x="0" y="1163756"/>
                </a:lnTo>
                <a:lnTo>
                  <a:pt x="0" y="0"/>
                </a:lnTo>
                <a:close/>
              </a:path>
            </a:pathLst>
          </a:custGeom>
          <a:blipFill>
            <a:blip r:embed="rId2"/>
            <a:stretch>
              <a:fillRect l="0" t="0" r="0" b="0"/>
            </a:stretch>
          </a:blipFill>
        </p:spPr>
      </p:sp>
      <p:sp>
        <p:nvSpPr>
          <p:cNvPr name="Freeform 7" id="7"/>
          <p:cNvSpPr/>
          <p:nvPr/>
        </p:nvSpPr>
        <p:spPr>
          <a:xfrm flipH="false" flipV="false" rot="0">
            <a:off x="4346579" y="5781460"/>
            <a:ext cx="1615021" cy="1076008"/>
          </a:xfrm>
          <a:custGeom>
            <a:avLst/>
            <a:gdLst/>
            <a:ahLst/>
            <a:cxnLst/>
            <a:rect r="r" b="b" t="t" l="l"/>
            <a:pathLst>
              <a:path h="1076008" w="1615021">
                <a:moveTo>
                  <a:pt x="0" y="0"/>
                </a:moveTo>
                <a:lnTo>
                  <a:pt x="1615021" y="0"/>
                </a:lnTo>
                <a:lnTo>
                  <a:pt x="1615021" y="1076008"/>
                </a:lnTo>
                <a:lnTo>
                  <a:pt x="0" y="1076008"/>
                </a:lnTo>
                <a:lnTo>
                  <a:pt x="0" y="0"/>
                </a:lnTo>
                <a:close/>
              </a:path>
            </a:pathLst>
          </a:custGeom>
          <a:blipFill>
            <a:blip r:embed="rId3"/>
            <a:stretch>
              <a:fillRect l="0" t="0" r="0" b="0"/>
            </a:stretch>
          </a:blipFill>
        </p:spPr>
      </p:sp>
      <p:sp>
        <p:nvSpPr>
          <p:cNvPr name="Freeform 8" id="8"/>
          <p:cNvSpPr/>
          <p:nvPr/>
        </p:nvSpPr>
        <p:spPr>
          <a:xfrm flipH="false" flipV="false" rot="0">
            <a:off x="349316" y="3855574"/>
            <a:ext cx="1610942" cy="1075304"/>
          </a:xfrm>
          <a:custGeom>
            <a:avLst/>
            <a:gdLst/>
            <a:ahLst/>
            <a:cxnLst/>
            <a:rect r="r" b="b" t="t" l="l"/>
            <a:pathLst>
              <a:path h="1075304" w="1610942">
                <a:moveTo>
                  <a:pt x="0" y="0"/>
                </a:moveTo>
                <a:lnTo>
                  <a:pt x="1610942" y="0"/>
                </a:lnTo>
                <a:lnTo>
                  <a:pt x="1610942" y="1075304"/>
                </a:lnTo>
                <a:lnTo>
                  <a:pt x="0" y="1075304"/>
                </a:lnTo>
                <a:lnTo>
                  <a:pt x="0" y="0"/>
                </a:lnTo>
                <a:close/>
              </a:path>
            </a:pathLst>
          </a:custGeom>
          <a:blipFill>
            <a:blip r:embed="rId4"/>
            <a:stretch>
              <a:fillRect l="0" t="0" r="0" b="0"/>
            </a:stretch>
          </a:blipFill>
        </p:spPr>
      </p:sp>
      <p:sp>
        <p:nvSpPr>
          <p:cNvPr name="Freeform 9" id="9"/>
          <p:cNvSpPr/>
          <p:nvPr/>
        </p:nvSpPr>
        <p:spPr>
          <a:xfrm flipH="false" flipV="false" rot="0">
            <a:off x="2777857" y="3855574"/>
            <a:ext cx="1603469" cy="1075304"/>
          </a:xfrm>
          <a:custGeom>
            <a:avLst/>
            <a:gdLst/>
            <a:ahLst/>
            <a:cxnLst/>
            <a:rect r="r" b="b" t="t" l="l"/>
            <a:pathLst>
              <a:path h="1075304" w="1603469">
                <a:moveTo>
                  <a:pt x="0" y="0"/>
                </a:moveTo>
                <a:lnTo>
                  <a:pt x="1603469" y="0"/>
                </a:lnTo>
                <a:lnTo>
                  <a:pt x="1603469" y="1075304"/>
                </a:lnTo>
                <a:lnTo>
                  <a:pt x="0" y="1075304"/>
                </a:lnTo>
                <a:lnTo>
                  <a:pt x="0" y="0"/>
                </a:lnTo>
                <a:close/>
              </a:path>
            </a:pathLst>
          </a:custGeom>
          <a:blipFill>
            <a:blip r:embed="rId5"/>
            <a:stretch>
              <a:fillRect l="0" t="-11838" r="0" b="0"/>
            </a:stretch>
          </a:blipFill>
        </p:spPr>
      </p:sp>
      <p:sp>
        <p:nvSpPr>
          <p:cNvPr name="Freeform 10" id="10"/>
          <p:cNvSpPr/>
          <p:nvPr/>
        </p:nvSpPr>
        <p:spPr>
          <a:xfrm flipH="false" flipV="false" rot="0">
            <a:off x="5201536" y="3855574"/>
            <a:ext cx="1700073" cy="1075304"/>
          </a:xfrm>
          <a:custGeom>
            <a:avLst/>
            <a:gdLst/>
            <a:ahLst/>
            <a:cxnLst/>
            <a:rect r="r" b="b" t="t" l="l"/>
            <a:pathLst>
              <a:path h="1075304" w="1700073">
                <a:moveTo>
                  <a:pt x="0" y="0"/>
                </a:moveTo>
                <a:lnTo>
                  <a:pt x="1700073" y="0"/>
                </a:lnTo>
                <a:lnTo>
                  <a:pt x="1700073" y="1075304"/>
                </a:lnTo>
                <a:lnTo>
                  <a:pt x="0" y="1075304"/>
                </a:lnTo>
                <a:lnTo>
                  <a:pt x="0" y="0"/>
                </a:lnTo>
                <a:close/>
              </a:path>
            </a:pathLst>
          </a:custGeom>
          <a:blipFill>
            <a:blip r:embed="rId6"/>
            <a:stretch>
              <a:fillRect l="0" t="0" r="0" b="-5483"/>
            </a:stretch>
          </a:blipFill>
        </p:spPr>
      </p:sp>
      <p:sp>
        <p:nvSpPr>
          <p:cNvPr name="Freeform 11" id="11"/>
          <p:cNvSpPr/>
          <p:nvPr/>
        </p:nvSpPr>
        <p:spPr>
          <a:xfrm flipH="false" flipV="false" rot="0">
            <a:off x="434246" y="8899638"/>
            <a:ext cx="1874235" cy="1404895"/>
          </a:xfrm>
          <a:custGeom>
            <a:avLst/>
            <a:gdLst/>
            <a:ahLst/>
            <a:cxnLst/>
            <a:rect r="r" b="b" t="t" l="l"/>
            <a:pathLst>
              <a:path h="1404895" w="1874235">
                <a:moveTo>
                  <a:pt x="0" y="0"/>
                </a:moveTo>
                <a:lnTo>
                  <a:pt x="1874235" y="0"/>
                </a:lnTo>
                <a:lnTo>
                  <a:pt x="1874235" y="1404895"/>
                </a:lnTo>
                <a:lnTo>
                  <a:pt x="0" y="1404895"/>
                </a:lnTo>
                <a:lnTo>
                  <a:pt x="0" y="0"/>
                </a:lnTo>
                <a:close/>
              </a:path>
            </a:pathLst>
          </a:custGeom>
          <a:blipFill>
            <a:blip r:embed="rId7"/>
            <a:stretch>
              <a:fillRect l="-8051" t="-16089" r="-13829" b="-5791"/>
            </a:stretch>
          </a:blipFill>
        </p:spPr>
      </p:sp>
      <p:sp>
        <p:nvSpPr>
          <p:cNvPr name="Freeform 12" id="12"/>
          <p:cNvSpPr/>
          <p:nvPr/>
        </p:nvSpPr>
        <p:spPr>
          <a:xfrm flipH="false" flipV="false" rot="0">
            <a:off x="2833936" y="8899638"/>
            <a:ext cx="2107343" cy="1404895"/>
          </a:xfrm>
          <a:custGeom>
            <a:avLst/>
            <a:gdLst/>
            <a:ahLst/>
            <a:cxnLst/>
            <a:rect r="r" b="b" t="t" l="l"/>
            <a:pathLst>
              <a:path h="1404895" w="2107343">
                <a:moveTo>
                  <a:pt x="0" y="0"/>
                </a:moveTo>
                <a:lnTo>
                  <a:pt x="2107343" y="0"/>
                </a:lnTo>
                <a:lnTo>
                  <a:pt x="2107343" y="1404895"/>
                </a:lnTo>
                <a:lnTo>
                  <a:pt x="0" y="1404895"/>
                </a:lnTo>
                <a:lnTo>
                  <a:pt x="0" y="0"/>
                </a:lnTo>
                <a:close/>
              </a:path>
            </a:pathLst>
          </a:custGeom>
          <a:blipFill>
            <a:blip r:embed="rId8"/>
            <a:stretch>
              <a:fillRect l="0" t="-9961" r="0" b="-26538"/>
            </a:stretch>
          </a:blipFill>
        </p:spPr>
      </p:sp>
      <p:sp>
        <p:nvSpPr>
          <p:cNvPr name="Freeform 13" id="13"/>
          <p:cNvSpPr/>
          <p:nvPr/>
        </p:nvSpPr>
        <p:spPr>
          <a:xfrm flipH="false" flipV="false" rot="0">
            <a:off x="5233858" y="8899638"/>
            <a:ext cx="2111954" cy="1368545"/>
          </a:xfrm>
          <a:custGeom>
            <a:avLst/>
            <a:gdLst/>
            <a:ahLst/>
            <a:cxnLst/>
            <a:rect r="r" b="b" t="t" l="l"/>
            <a:pathLst>
              <a:path h="1368545" w="2111954">
                <a:moveTo>
                  <a:pt x="0" y="0"/>
                </a:moveTo>
                <a:lnTo>
                  <a:pt x="2111954" y="0"/>
                </a:lnTo>
                <a:lnTo>
                  <a:pt x="2111954" y="1368545"/>
                </a:lnTo>
                <a:lnTo>
                  <a:pt x="0" y="1368545"/>
                </a:lnTo>
                <a:lnTo>
                  <a:pt x="0" y="0"/>
                </a:lnTo>
                <a:close/>
              </a:path>
            </a:pathLst>
          </a:custGeom>
          <a:blipFill>
            <a:blip r:embed="rId9"/>
            <a:stretch>
              <a:fillRect l="0" t="-53918" r="0" b="-18084"/>
            </a:stretch>
          </a:blipFill>
        </p:spPr>
      </p:sp>
      <p:sp>
        <p:nvSpPr>
          <p:cNvPr name="TextBox 14" id="14"/>
          <p:cNvSpPr txBox="true"/>
          <p:nvPr/>
        </p:nvSpPr>
        <p:spPr>
          <a:xfrm rot="0">
            <a:off x="349316" y="67934"/>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MUST KNOWS</a:t>
            </a:r>
          </a:p>
        </p:txBody>
      </p:sp>
      <p:sp>
        <p:nvSpPr>
          <p:cNvPr name="TextBox 15" id="15"/>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6" id="16"/>
          <p:cNvSpPr txBox="true"/>
          <p:nvPr/>
        </p:nvSpPr>
        <p:spPr>
          <a:xfrm rot="0">
            <a:off x="349316" y="1065288"/>
            <a:ext cx="6861368" cy="434448"/>
          </a:xfrm>
          <a:prstGeom prst="rect">
            <a:avLst/>
          </a:prstGeom>
        </p:spPr>
        <p:txBody>
          <a:bodyPr anchor="t" rtlCol="false" tIns="0" lIns="0" bIns="0" rIns="0">
            <a:spAutoFit/>
          </a:bodyPr>
          <a:lstStyle/>
          <a:p>
            <a:pPr algn="ctr">
              <a:lnSpc>
                <a:spcPts val="3354"/>
              </a:lnSpc>
              <a:spcBef>
                <a:spcPct val="0"/>
              </a:spcBef>
            </a:pPr>
            <a:r>
              <a:rPr lang="en-US" sz="2395">
                <a:solidFill>
                  <a:srgbClr val="000000"/>
                </a:solidFill>
                <a:latin typeface="Telegraf"/>
                <a:ea typeface="Telegraf"/>
                <a:cs typeface="Telegraf"/>
                <a:sym typeface="Telegraf"/>
              </a:rPr>
              <a:t>Life In North Wales</a:t>
            </a:r>
          </a:p>
        </p:txBody>
      </p:sp>
      <p:sp>
        <p:nvSpPr>
          <p:cNvPr name="TextBox 17" id="17"/>
          <p:cNvSpPr txBox="true"/>
          <p:nvPr/>
        </p:nvSpPr>
        <p:spPr>
          <a:xfrm rot="0">
            <a:off x="384048" y="1770676"/>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Nature</a:t>
            </a:r>
          </a:p>
        </p:txBody>
      </p:sp>
      <p:sp>
        <p:nvSpPr>
          <p:cNvPr name="TextBox 18" id="18"/>
          <p:cNvSpPr txBox="true"/>
          <p:nvPr/>
        </p:nvSpPr>
        <p:spPr>
          <a:xfrm rot="0">
            <a:off x="349316" y="2144056"/>
            <a:ext cx="6961764" cy="391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North Wales is blessed with some of the most beautiful views and hikes. Below is a list of the ‘must-see’ places over the two years! There are so many more places than listed, but here are some to start...</a:t>
            </a:r>
          </a:p>
        </p:txBody>
      </p:sp>
      <p:sp>
        <p:nvSpPr>
          <p:cNvPr name="TextBox 19" id="19"/>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28</a:t>
            </a:r>
          </a:p>
        </p:txBody>
      </p:sp>
      <p:sp>
        <p:nvSpPr>
          <p:cNvPr name="TextBox 20" id="20"/>
          <p:cNvSpPr txBox="true"/>
          <p:nvPr/>
        </p:nvSpPr>
        <p:spPr>
          <a:xfrm rot="0">
            <a:off x="349316" y="2630466"/>
            <a:ext cx="3430684" cy="247650"/>
          </a:xfrm>
          <a:prstGeom prst="rect">
            <a:avLst/>
          </a:prstGeom>
        </p:spPr>
        <p:txBody>
          <a:bodyPr anchor="t" rtlCol="false" tIns="0" lIns="0" bIns="0" rIns="0">
            <a:spAutoFit/>
          </a:bodyPr>
          <a:lstStyle/>
          <a:p>
            <a:pPr algn="l">
              <a:lnSpc>
                <a:spcPts val="1950"/>
              </a:lnSpc>
            </a:pPr>
            <a:r>
              <a:rPr lang="en-US" sz="1500" b="true">
                <a:solidFill>
                  <a:srgbClr val="000000"/>
                </a:solidFill>
                <a:latin typeface="Big Shoulders Display Bold"/>
                <a:ea typeface="Big Shoulders Display Bold"/>
                <a:cs typeface="Big Shoulders Display Bold"/>
                <a:sym typeface="Big Shoulders Display Bold"/>
              </a:rPr>
              <a:t>Hikes / Walks</a:t>
            </a:r>
          </a:p>
        </p:txBody>
      </p:sp>
      <p:sp>
        <p:nvSpPr>
          <p:cNvPr name="TextBox 21" id="21"/>
          <p:cNvSpPr txBox="true"/>
          <p:nvPr/>
        </p:nvSpPr>
        <p:spPr>
          <a:xfrm rot="0">
            <a:off x="349316" y="2849541"/>
            <a:ext cx="1750075" cy="962660"/>
          </a:xfrm>
          <a:prstGeom prst="rect">
            <a:avLst/>
          </a:prstGeom>
        </p:spPr>
        <p:txBody>
          <a:bodyPr anchor="t" rtlCol="false" tIns="0" lIns="0" bIns="0" rIns="0">
            <a:spAutoFit/>
          </a:bodyPr>
          <a:lstStyle/>
          <a:p>
            <a:pPr algn="just" marL="237492" indent="-118746" lvl="1">
              <a:lnSpc>
                <a:spcPts val="1540"/>
              </a:lnSpc>
              <a:buFont typeface="Arial"/>
              <a:buChar char="•"/>
            </a:pPr>
            <a:r>
              <a:rPr lang="en-US" sz="1100">
                <a:solidFill>
                  <a:srgbClr val="000000"/>
                </a:solidFill>
                <a:latin typeface="Telegraf"/>
                <a:ea typeface="Telegraf"/>
                <a:cs typeface="Telegraf"/>
                <a:sym typeface="Telegraf"/>
              </a:rPr>
              <a:t>Snowdonia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Moel Famau</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Betws-Y-Coed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Aber Falls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Great Orme</a:t>
            </a:r>
          </a:p>
        </p:txBody>
      </p:sp>
      <p:sp>
        <p:nvSpPr>
          <p:cNvPr name="TextBox 22" id="22"/>
          <p:cNvSpPr txBox="true"/>
          <p:nvPr/>
        </p:nvSpPr>
        <p:spPr>
          <a:xfrm rot="0">
            <a:off x="3011574" y="2639991"/>
            <a:ext cx="1513687" cy="247650"/>
          </a:xfrm>
          <a:prstGeom prst="rect">
            <a:avLst/>
          </a:prstGeom>
        </p:spPr>
        <p:txBody>
          <a:bodyPr anchor="t" rtlCol="false" tIns="0" lIns="0" bIns="0" rIns="0">
            <a:spAutoFit/>
          </a:bodyPr>
          <a:lstStyle/>
          <a:p>
            <a:pPr algn="l">
              <a:lnSpc>
                <a:spcPts val="1950"/>
              </a:lnSpc>
            </a:pPr>
            <a:r>
              <a:rPr lang="en-US" sz="1500" b="true">
                <a:solidFill>
                  <a:srgbClr val="000000"/>
                </a:solidFill>
                <a:latin typeface="Big Shoulders Display Bold"/>
                <a:ea typeface="Big Shoulders Display Bold"/>
                <a:cs typeface="Big Shoulders Display Bold"/>
                <a:sym typeface="Big Shoulders Display Bold"/>
              </a:rPr>
              <a:t>Sites</a:t>
            </a:r>
          </a:p>
        </p:txBody>
      </p:sp>
      <p:sp>
        <p:nvSpPr>
          <p:cNvPr name="TextBox 23" id="23"/>
          <p:cNvSpPr txBox="true"/>
          <p:nvPr/>
        </p:nvSpPr>
        <p:spPr>
          <a:xfrm rot="0">
            <a:off x="384048" y="519757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Activity</a:t>
            </a:r>
          </a:p>
        </p:txBody>
      </p:sp>
      <p:sp>
        <p:nvSpPr>
          <p:cNvPr name="TextBox 24" id="24"/>
          <p:cNvSpPr txBox="true"/>
          <p:nvPr/>
        </p:nvSpPr>
        <p:spPr>
          <a:xfrm rot="0">
            <a:off x="384048" y="5513808"/>
            <a:ext cx="6961764"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Whilst there is not as many things as a city, Wales still offers some good activities! Please note, you will likely need to drive or get public transport to most things.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ZipWorld - outdoors adventure park</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Pictura Chester - pottery painting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River Dee Kayaking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Welsh Mountain Zoo</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TenPin Chester - Bowling, arcade, lasertag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Ice Skating - Deeside Leisure </a:t>
            </a:r>
          </a:p>
        </p:txBody>
      </p:sp>
      <p:sp>
        <p:nvSpPr>
          <p:cNvPr name="TextBox 25" id="25"/>
          <p:cNvSpPr txBox="true"/>
          <p:nvPr/>
        </p:nvSpPr>
        <p:spPr>
          <a:xfrm rot="0">
            <a:off x="2775186" y="2849541"/>
            <a:ext cx="1750075" cy="962660"/>
          </a:xfrm>
          <a:prstGeom prst="rect">
            <a:avLst/>
          </a:prstGeom>
        </p:spPr>
        <p:txBody>
          <a:bodyPr anchor="t" rtlCol="false" tIns="0" lIns="0" bIns="0" rIns="0">
            <a:spAutoFit/>
          </a:bodyPr>
          <a:lstStyle/>
          <a:p>
            <a:pPr algn="just" marL="237492" indent="-118746" lvl="1">
              <a:lnSpc>
                <a:spcPts val="1540"/>
              </a:lnSpc>
              <a:buFont typeface="Arial"/>
              <a:buChar char="•"/>
            </a:pPr>
            <a:r>
              <a:rPr lang="en-US" sz="1100">
                <a:solidFill>
                  <a:srgbClr val="000000"/>
                </a:solidFill>
                <a:latin typeface="Telegraf"/>
                <a:ea typeface="Telegraf"/>
                <a:cs typeface="Telegraf"/>
                <a:sym typeface="Telegraf"/>
              </a:rPr>
              <a:t>Conwy Castle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Bodelwyddan Castle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Portmeirion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Bodnant Gardens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Dyserth Falls</a:t>
            </a:r>
          </a:p>
        </p:txBody>
      </p:sp>
      <p:sp>
        <p:nvSpPr>
          <p:cNvPr name="TextBox 26" id="26"/>
          <p:cNvSpPr txBox="true"/>
          <p:nvPr/>
        </p:nvSpPr>
        <p:spPr>
          <a:xfrm rot="0">
            <a:off x="5393957" y="2639991"/>
            <a:ext cx="2355036" cy="247650"/>
          </a:xfrm>
          <a:prstGeom prst="rect">
            <a:avLst/>
          </a:prstGeom>
        </p:spPr>
        <p:txBody>
          <a:bodyPr anchor="t" rtlCol="false" tIns="0" lIns="0" bIns="0" rIns="0">
            <a:spAutoFit/>
          </a:bodyPr>
          <a:lstStyle/>
          <a:p>
            <a:pPr algn="l">
              <a:lnSpc>
                <a:spcPts val="1950"/>
              </a:lnSpc>
            </a:pPr>
            <a:r>
              <a:rPr lang="en-US" sz="1500" b="true">
                <a:solidFill>
                  <a:srgbClr val="000000"/>
                </a:solidFill>
                <a:latin typeface="Big Shoulders Display Bold"/>
                <a:ea typeface="Big Shoulders Display Bold"/>
                <a:cs typeface="Big Shoulders Display Bold"/>
                <a:sym typeface="Big Shoulders Display Bold"/>
              </a:rPr>
              <a:t>Beaches</a:t>
            </a:r>
          </a:p>
        </p:txBody>
      </p:sp>
      <p:sp>
        <p:nvSpPr>
          <p:cNvPr name="TextBox 27" id="27"/>
          <p:cNvSpPr txBox="true"/>
          <p:nvPr/>
        </p:nvSpPr>
        <p:spPr>
          <a:xfrm rot="0">
            <a:off x="5285459" y="2885541"/>
            <a:ext cx="1750075" cy="772160"/>
          </a:xfrm>
          <a:prstGeom prst="rect">
            <a:avLst/>
          </a:prstGeom>
        </p:spPr>
        <p:txBody>
          <a:bodyPr anchor="t" rtlCol="false" tIns="0" lIns="0" bIns="0" rIns="0">
            <a:spAutoFit/>
          </a:bodyPr>
          <a:lstStyle/>
          <a:p>
            <a:pPr algn="just" marL="237492" indent="-118746" lvl="1">
              <a:lnSpc>
                <a:spcPts val="1540"/>
              </a:lnSpc>
              <a:buFont typeface="Arial"/>
              <a:buChar char="•"/>
            </a:pPr>
            <a:r>
              <a:rPr lang="en-US" sz="1100">
                <a:solidFill>
                  <a:srgbClr val="000000"/>
                </a:solidFill>
                <a:latin typeface="Telegraf"/>
                <a:ea typeface="Telegraf"/>
                <a:cs typeface="Telegraf"/>
                <a:sym typeface="Telegraf"/>
              </a:rPr>
              <a:t>Llandudno Pier</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Colwyn Bay</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Morfa Beach</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Rhos-on-Sea</a:t>
            </a:r>
          </a:p>
        </p:txBody>
      </p:sp>
      <p:sp>
        <p:nvSpPr>
          <p:cNvPr name="TextBox 28" id="28"/>
          <p:cNvSpPr txBox="true"/>
          <p:nvPr/>
        </p:nvSpPr>
        <p:spPr>
          <a:xfrm rot="0">
            <a:off x="434246" y="733371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BCDS</a:t>
            </a:r>
          </a:p>
        </p:txBody>
      </p:sp>
      <p:sp>
        <p:nvSpPr>
          <p:cNvPr name="TextBox 29" id="29"/>
          <p:cNvSpPr txBox="true"/>
          <p:nvPr/>
        </p:nvSpPr>
        <p:spPr>
          <a:xfrm rot="0">
            <a:off x="349316" y="7707098"/>
            <a:ext cx="6961764" cy="2867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BCDS (Betsi Cadwaladr Doctor Society) was set up in 2024 to help people new to the area get the chance to explore as well as socialise with their new colleagues. Foundation doctors and PAs make up a large part of the society, but everyone is welcome to all of our events!</a:t>
            </a:r>
          </a:p>
          <a:p>
            <a:pPr algn="just">
              <a:lnSpc>
                <a:spcPts val="1540"/>
              </a:lnSpc>
            </a:pPr>
          </a:p>
          <a:p>
            <a:pPr algn="just">
              <a:lnSpc>
                <a:spcPts val="1540"/>
              </a:lnSpc>
            </a:pPr>
            <a:r>
              <a:rPr lang="en-US" sz="1100">
                <a:solidFill>
                  <a:srgbClr val="000000"/>
                </a:solidFill>
                <a:latin typeface="Telegraf"/>
                <a:ea typeface="Telegraf"/>
                <a:cs typeface="Telegraf"/>
                <a:sym typeface="Telegraf"/>
              </a:rPr>
              <a:t>Our events include charity football matches, an Annual Ball, charity hikes, bonfire night, paint &amp; sip, pub crawls, etc... basically something for everyone!</a:t>
            </a:r>
          </a:p>
          <a:p>
            <a:pPr algn="just">
              <a:lnSpc>
                <a:spcPts val="1540"/>
              </a:lnSpc>
            </a:pPr>
          </a:p>
          <a:p>
            <a:pPr algn="just">
              <a:lnSpc>
                <a:spcPts val="1540"/>
              </a:lnSpc>
            </a:pPr>
          </a:p>
          <a:p>
            <a:pPr algn="just">
              <a:lnSpc>
                <a:spcPts val="1540"/>
              </a:lnSpc>
            </a:pPr>
          </a:p>
          <a:p>
            <a:pPr algn="just">
              <a:lnSpc>
                <a:spcPts val="1540"/>
              </a:lnSpc>
            </a:pPr>
          </a:p>
          <a:p>
            <a:pPr algn="just">
              <a:lnSpc>
                <a:spcPts val="1540"/>
              </a:lnSpc>
            </a:pPr>
          </a:p>
          <a:p>
            <a:pPr algn="just">
              <a:lnSpc>
                <a:spcPts val="1540"/>
              </a:lnSpc>
            </a:pP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Follow us on @betsi.doctors.society for our events!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56000" y="-756000"/>
            <a:ext cx="6048000" cy="7560000"/>
          </a:xfrm>
          <a:custGeom>
            <a:avLst/>
            <a:gdLst/>
            <a:ahLst/>
            <a:cxnLst/>
            <a:rect r="r" b="b" t="t" l="l"/>
            <a:pathLst>
              <a:path h="7560000" w="6048000">
                <a:moveTo>
                  <a:pt x="0" y="0"/>
                </a:moveTo>
                <a:lnTo>
                  <a:pt x="6048000" y="0"/>
                </a:lnTo>
                <a:lnTo>
                  <a:pt x="6048000" y="7560000"/>
                </a:lnTo>
                <a:lnTo>
                  <a:pt x="0" y="7560000"/>
                </a:lnTo>
                <a:lnTo>
                  <a:pt x="0" y="0"/>
                </a:lnTo>
                <a:close/>
              </a:path>
            </a:pathLst>
          </a:custGeom>
          <a:blipFill>
            <a:blip r:embed="rId2"/>
            <a:stretch>
              <a:fillRect l="-4661" t="0" r="-4661" b="0"/>
            </a:stretch>
          </a:blipFill>
        </p:spPr>
      </p:sp>
      <p:grpSp>
        <p:nvGrpSpPr>
          <p:cNvPr name="Group 3" id="3"/>
          <p:cNvGrpSpPr/>
          <p:nvPr/>
        </p:nvGrpSpPr>
        <p:grpSpPr>
          <a:xfrm rot="0">
            <a:off x="884026" y="871253"/>
            <a:ext cx="1927029" cy="2372953"/>
            <a:chOff x="0" y="0"/>
            <a:chExt cx="812800" cy="1000886"/>
          </a:xfrm>
        </p:grpSpPr>
        <p:sp>
          <p:nvSpPr>
            <p:cNvPr name="Freeform 4" id="4"/>
            <p:cNvSpPr/>
            <p:nvPr/>
          </p:nvSpPr>
          <p:spPr>
            <a:xfrm flipH="false" flipV="false" rot="0">
              <a:off x="0" y="0"/>
              <a:ext cx="812800" cy="1000886"/>
            </a:xfrm>
            <a:custGeom>
              <a:avLst/>
              <a:gdLst/>
              <a:ahLst/>
              <a:cxnLst/>
              <a:rect r="r" b="b" t="t" l="l"/>
              <a:pathLst>
                <a:path h="1000886" w="812800">
                  <a:moveTo>
                    <a:pt x="609600" y="0"/>
                  </a:moveTo>
                  <a:lnTo>
                    <a:pt x="0" y="0"/>
                  </a:lnTo>
                  <a:lnTo>
                    <a:pt x="203200" y="1000886"/>
                  </a:lnTo>
                  <a:lnTo>
                    <a:pt x="812800" y="1000886"/>
                  </a:lnTo>
                  <a:lnTo>
                    <a:pt x="609600" y="0"/>
                  </a:lnTo>
                  <a:close/>
                </a:path>
              </a:pathLst>
            </a:custGeom>
            <a:solidFill>
              <a:srgbClr val="001142"/>
            </a:solidFill>
          </p:spPr>
        </p:sp>
        <p:sp>
          <p:nvSpPr>
            <p:cNvPr name="TextBox 5" id="5"/>
            <p:cNvSpPr txBox="true"/>
            <p:nvPr/>
          </p:nvSpPr>
          <p:spPr>
            <a:xfrm>
              <a:off x="101600" y="-9525"/>
              <a:ext cx="609600" cy="1010411"/>
            </a:xfrm>
            <a:prstGeom prst="rect">
              <a:avLst/>
            </a:prstGeom>
          </p:spPr>
          <p:txBody>
            <a:bodyPr anchor="ctr" rtlCol="false" tIns="50800" lIns="50800" bIns="50800" rIns="50800"/>
            <a:lstStyle/>
            <a:p>
              <a:pPr algn="ctr">
                <a:lnSpc>
                  <a:spcPts val="1594"/>
                </a:lnSpc>
              </a:pPr>
            </a:p>
          </p:txBody>
        </p:sp>
      </p:grpSp>
      <p:sp>
        <p:nvSpPr>
          <p:cNvPr name="Freeform 6" id="6"/>
          <p:cNvSpPr/>
          <p:nvPr/>
        </p:nvSpPr>
        <p:spPr>
          <a:xfrm flipH="false" flipV="false" rot="-5400000">
            <a:off x="756000" y="4990476"/>
            <a:ext cx="6048000" cy="8553447"/>
          </a:xfrm>
          <a:custGeom>
            <a:avLst/>
            <a:gdLst/>
            <a:ahLst/>
            <a:cxnLst/>
            <a:rect r="r" b="b" t="t" l="l"/>
            <a:pathLst>
              <a:path h="8553447" w="6048000">
                <a:moveTo>
                  <a:pt x="0" y="0"/>
                </a:moveTo>
                <a:lnTo>
                  <a:pt x="6048000" y="0"/>
                </a:lnTo>
                <a:lnTo>
                  <a:pt x="6048000" y="8553447"/>
                </a:lnTo>
                <a:lnTo>
                  <a:pt x="0" y="8553447"/>
                </a:lnTo>
                <a:lnTo>
                  <a:pt x="0" y="0"/>
                </a:lnTo>
                <a:close/>
              </a:path>
            </a:pathLst>
          </a:custGeom>
          <a:blipFill>
            <a:blip r:embed="rId3"/>
            <a:stretch>
              <a:fillRect l="0" t="0" r="0" b="0"/>
            </a:stretch>
          </a:blipFill>
        </p:spPr>
      </p:sp>
      <p:grpSp>
        <p:nvGrpSpPr>
          <p:cNvPr name="Group 7" id="7"/>
          <p:cNvGrpSpPr/>
          <p:nvPr/>
        </p:nvGrpSpPr>
        <p:grpSpPr>
          <a:xfrm rot="0">
            <a:off x="5005302" y="-289952"/>
            <a:ext cx="2266608" cy="11248476"/>
            <a:chOff x="0" y="0"/>
            <a:chExt cx="812301" cy="4031200"/>
          </a:xfrm>
        </p:grpSpPr>
        <p:sp>
          <p:nvSpPr>
            <p:cNvPr name="Freeform 8" id="8"/>
            <p:cNvSpPr/>
            <p:nvPr/>
          </p:nvSpPr>
          <p:spPr>
            <a:xfrm flipH="false" flipV="false" rot="0">
              <a:off x="0" y="0"/>
              <a:ext cx="812301" cy="4031200"/>
            </a:xfrm>
            <a:custGeom>
              <a:avLst/>
              <a:gdLst/>
              <a:ahLst/>
              <a:cxnLst/>
              <a:rect r="r" b="b" t="t" l="l"/>
              <a:pathLst>
                <a:path h="4031200" w="812301">
                  <a:moveTo>
                    <a:pt x="126379" y="0"/>
                  </a:moveTo>
                  <a:lnTo>
                    <a:pt x="685922" y="0"/>
                  </a:lnTo>
                  <a:cubicBezTo>
                    <a:pt x="755719" y="0"/>
                    <a:pt x="812301" y="56582"/>
                    <a:pt x="812301" y="126379"/>
                  </a:cubicBezTo>
                  <a:lnTo>
                    <a:pt x="812301" y="3904821"/>
                  </a:lnTo>
                  <a:cubicBezTo>
                    <a:pt x="812301" y="3974618"/>
                    <a:pt x="755719" y="4031200"/>
                    <a:pt x="685922" y="4031200"/>
                  </a:cubicBezTo>
                  <a:lnTo>
                    <a:pt x="126379" y="4031200"/>
                  </a:lnTo>
                  <a:cubicBezTo>
                    <a:pt x="56582" y="4031200"/>
                    <a:pt x="0" y="3974618"/>
                    <a:pt x="0" y="3904821"/>
                  </a:cubicBezTo>
                  <a:lnTo>
                    <a:pt x="0" y="126379"/>
                  </a:lnTo>
                  <a:cubicBezTo>
                    <a:pt x="0" y="56582"/>
                    <a:pt x="56582" y="0"/>
                    <a:pt x="126379" y="0"/>
                  </a:cubicBezTo>
                  <a:close/>
                </a:path>
              </a:pathLst>
            </a:custGeom>
            <a:solidFill>
              <a:srgbClr val="001142"/>
            </a:solidFill>
          </p:spPr>
        </p:sp>
        <p:sp>
          <p:nvSpPr>
            <p:cNvPr name="TextBox 9" id="9"/>
            <p:cNvSpPr txBox="true"/>
            <p:nvPr/>
          </p:nvSpPr>
          <p:spPr>
            <a:xfrm>
              <a:off x="0" y="-9525"/>
              <a:ext cx="812301" cy="4040725"/>
            </a:xfrm>
            <a:prstGeom prst="rect">
              <a:avLst/>
            </a:prstGeom>
          </p:spPr>
          <p:txBody>
            <a:bodyPr anchor="ctr" rtlCol="false" tIns="50800" lIns="50800" bIns="50800" rIns="50800"/>
            <a:lstStyle/>
            <a:p>
              <a:pPr algn="ctr">
                <a:lnSpc>
                  <a:spcPts val="1594"/>
                </a:lnSpc>
              </a:pPr>
            </a:p>
          </p:txBody>
        </p:sp>
      </p:grpSp>
      <p:sp>
        <p:nvSpPr>
          <p:cNvPr name="Freeform 10" id="10"/>
          <p:cNvSpPr/>
          <p:nvPr/>
        </p:nvSpPr>
        <p:spPr>
          <a:xfrm flipH="false" flipV="true" rot="0">
            <a:off x="1112492" y="547980"/>
            <a:ext cx="7785619" cy="982800"/>
          </a:xfrm>
          <a:custGeom>
            <a:avLst/>
            <a:gdLst/>
            <a:ahLst/>
            <a:cxnLst/>
            <a:rect r="r" b="b" t="t" l="l"/>
            <a:pathLst>
              <a:path h="982800" w="7785619">
                <a:moveTo>
                  <a:pt x="0" y="982800"/>
                </a:moveTo>
                <a:lnTo>
                  <a:pt x="7785619" y="982800"/>
                </a:lnTo>
                <a:lnTo>
                  <a:pt x="7785619" y="0"/>
                </a:lnTo>
                <a:lnTo>
                  <a:pt x="0" y="0"/>
                </a:lnTo>
                <a:lnTo>
                  <a:pt x="0" y="982800"/>
                </a:lnTo>
                <a:close/>
              </a:path>
            </a:pathLst>
          </a:custGeom>
          <a:blipFill>
            <a:blip r:embed="rId4"/>
            <a:stretch>
              <a:fillRect l="0" t="-14365" r="0" b="-14365"/>
            </a:stretch>
          </a:blipFill>
        </p:spPr>
      </p:sp>
      <p:grpSp>
        <p:nvGrpSpPr>
          <p:cNvPr name="Group 11" id="11"/>
          <p:cNvGrpSpPr/>
          <p:nvPr/>
        </p:nvGrpSpPr>
        <p:grpSpPr>
          <a:xfrm rot="0">
            <a:off x="269703" y="4096278"/>
            <a:ext cx="5041658" cy="3108989"/>
            <a:chOff x="0" y="0"/>
            <a:chExt cx="406400" cy="250611"/>
          </a:xfrm>
        </p:grpSpPr>
        <p:sp>
          <p:nvSpPr>
            <p:cNvPr name="Freeform 12" id="12"/>
            <p:cNvSpPr/>
            <p:nvPr/>
          </p:nvSpPr>
          <p:spPr>
            <a:xfrm flipH="false" flipV="false" rot="0">
              <a:off x="0" y="0"/>
              <a:ext cx="406400" cy="250611"/>
            </a:xfrm>
            <a:custGeom>
              <a:avLst/>
              <a:gdLst/>
              <a:ahLst/>
              <a:cxnLst/>
              <a:rect r="r" b="b" t="t" l="l"/>
              <a:pathLst>
                <a:path h="250611" w="406400">
                  <a:moveTo>
                    <a:pt x="203200" y="0"/>
                  </a:moveTo>
                  <a:lnTo>
                    <a:pt x="406400" y="0"/>
                  </a:lnTo>
                  <a:lnTo>
                    <a:pt x="203200" y="250611"/>
                  </a:lnTo>
                  <a:lnTo>
                    <a:pt x="0" y="250611"/>
                  </a:lnTo>
                  <a:lnTo>
                    <a:pt x="203200" y="0"/>
                  </a:lnTo>
                  <a:close/>
                </a:path>
              </a:pathLst>
            </a:custGeom>
            <a:solidFill>
              <a:srgbClr val="072A9C"/>
            </a:solidFill>
          </p:spPr>
        </p:sp>
        <p:sp>
          <p:nvSpPr>
            <p:cNvPr name="TextBox 13" id="13"/>
            <p:cNvSpPr txBox="true"/>
            <p:nvPr/>
          </p:nvSpPr>
          <p:spPr>
            <a:xfrm>
              <a:off x="101600" y="-9525"/>
              <a:ext cx="203200" cy="260136"/>
            </a:xfrm>
            <a:prstGeom prst="rect">
              <a:avLst/>
            </a:prstGeom>
          </p:spPr>
          <p:txBody>
            <a:bodyPr anchor="ctr" rtlCol="false" tIns="50800" lIns="50800" bIns="50800" rIns="50800"/>
            <a:lstStyle/>
            <a:p>
              <a:pPr algn="ctr">
                <a:lnSpc>
                  <a:spcPts val="1594"/>
                </a:lnSpc>
              </a:pPr>
            </a:p>
          </p:txBody>
        </p:sp>
      </p:grpSp>
      <p:grpSp>
        <p:nvGrpSpPr>
          <p:cNvPr name="Group 14" id="14"/>
          <p:cNvGrpSpPr/>
          <p:nvPr/>
        </p:nvGrpSpPr>
        <p:grpSpPr>
          <a:xfrm rot="0">
            <a:off x="350602" y="1451256"/>
            <a:ext cx="7466141" cy="5016498"/>
            <a:chOff x="0" y="0"/>
            <a:chExt cx="27182473" cy="18263895"/>
          </a:xfrm>
        </p:grpSpPr>
        <p:sp>
          <p:nvSpPr>
            <p:cNvPr name="Freeform 15" id="15"/>
            <p:cNvSpPr/>
            <p:nvPr/>
          </p:nvSpPr>
          <p:spPr>
            <a:xfrm flipH="false" flipV="false" rot="0">
              <a:off x="0" y="0"/>
              <a:ext cx="27182474" cy="18263894"/>
            </a:xfrm>
            <a:custGeom>
              <a:avLst/>
              <a:gdLst/>
              <a:ahLst/>
              <a:cxnLst/>
              <a:rect r="r" b="b" t="t" l="l"/>
              <a:pathLst>
                <a:path h="18263894" w="27182474">
                  <a:moveTo>
                    <a:pt x="27182474" y="437983"/>
                  </a:moveTo>
                  <a:lnTo>
                    <a:pt x="27182474" y="17825912"/>
                  </a:lnTo>
                  <a:cubicBezTo>
                    <a:pt x="27182474" y="18067897"/>
                    <a:pt x="26978719" y="18263894"/>
                    <a:pt x="26727156" y="18263894"/>
                  </a:cubicBezTo>
                  <a:lnTo>
                    <a:pt x="455318" y="18263894"/>
                  </a:lnTo>
                  <a:cubicBezTo>
                    <a:pt x="203755" y="18263894"/>
                    <a:pt x="0" y="18067897"/>
                    <a:pt x="0" y="17825912"/>
                  </a:cubicBezTo>
                  <a:lnTo>
                    <a:pt x="0" y="437983"/>
                  </a:lnTo>
                  <a:cubicBezTo>
                    <a:pt x="0" y="195997"/>
                    <a:pt x="203755" y="0"/>
                    <a:pt x="455318" y="0"/>
                  </a:cubicBezTo>
                  <a:lnTo>
                    <a:pt x="26727156" y="0"/>
                  </a:lnTo>
                  <a:cubicBezTo>
                    <a:pt x="26978719" y="0"/>
                    <a:pt x="27182474" y="195997"/>
                    <a:pt x="27182474" y="437983"/>
                  </a:cubicBezTo>
                  <a:close/>
                </a:path>
              </a:pathLst>
            </a:custGeom>
            <a:blipFill>
              <a:blip r:embed="rId5"/>
              <a:stretch>
                <a:fillRect l="-8183" t="0" r="-52750" b="0"/>
              </a:stretch>
            </a:blipFill>
          </p:spPr>
        </p:sp>
      </p:grpSp>
      <p:sp>
        <p:nvSpPr>
          <p:cNvPr name="Freeform 16" id="16"/>
          <p:cNvSpPr/>
          <p:nvPr/>
        </p:nvSpPr>
        <p:spPr>
          <a:xfrm flipH="false" flipV="false" rot="0">
            <a:off x="1008235" y="6433369"/>
            <a:ext cx="7785619" cy="982800"/>
          </a:xfrm>
          <a:custGeom>
            <a:avLst/>
            <a:gdLst/>
            <a:ahLst/>
            <a:cxnLst/>
            <a:rect r="r" b="b" t="t" l="l"/>
            <a:pathLst>
              <a:path h="982800" w="7785619">
                <a:moveTo>
                  <a:pt x="0" y="0"/>
                </a:moveTo>
                <a:lnTo>
                  <a:pt x="7785619" y="0"/>
                </a:lnTo>
                <a:lnTo>
                  <a:pt x="7785619" y="982800"/>
                </a:lnTo>
                <a:lnTo>
                  <a:pt x="0" y="982800"/>
                </a:lnTo>
                <a:lnTo>
                  <a:pt x="0" y="0"/>
                </a:lnTo>
                <a:close/>
              </a:path>
            </a:pathLst>
          </a:custGeom>
          <a:blipFill>
            <a:blip r:embed="rId4"/>
            <a:stretch>
              <a:fillRect l="0" t="-14365" r="0" b="-14365"/>
            </a:stretch>
          </a:blipFill>
        </p:spPr>
      </p:sp>
      <p:grpSp>
        <p:nvGrpSpPr>
          <p:cNvPr name="Group 17" id="17"/>
          <p:cNvGrpSpPr/>
          <p:nvPr/>
        </p:nvGrpSpPr>
        <p:grpSpPr>
          <a:xfrm rot="0">
            <a:off x="-966234" y="2454705"/>
            <a:ext cx="3225790" cy="4750562"/>
            <a:chOff x="0" y="0"/>
            <a:chExt cx="523349" cy="770726"/>
          </a:xfrm>
        </p:grpSpPr>
        <p:sp>
          <p:nvSpPr>
            <p:cNvPr name="Freeform 18" id="18"/>
            <p:cNvSpPr/>
            <p:nvPr/>
          </p:nvSpPr>
          <p:spPr>
            <a:xfrm flipH="false" flipV="false" rot="0">
              <a:off x="0" y="0"/>
              <a:ext cx="523349" cy="770726"/>
            </a:xfrm>
            <a:custGeom>
              <a:avLst/>
              <a:gdLst/>
              <a:ahLst/>
              <a:cxnLst/>
              <a:rect r="r" b="b" t="t" l="l"/>
              <a:pathLst>
                <a:path h="770726" w="523349">
                  <a:moveTo>
                    <a:pt x="320149" y="0"/>
                  </a:moveTo>
                  <a:lnTo>
                    <a:pt x="0" y="0"/>
                  </a:lnTo>
                  <a:lnTo>
                    <a:pt x="203200" y="770726"/>
                  </a:lnTo>
                  <a:lnTo>
                    <a:pt x="523349" y="770726"/>
                  </a:lnTo>
                  <a:lnTo>
                    <a:pt x="320149" y="0"/>
                  </a:lnTo>
                  <a:close/>
                </a:path>
              </a:pathLst>
            </a:custGeom>
            <a:solidFill>
              <a:srgbClr val="001142"/>
            </a:solidFill>
          </p:spPr>
        </p:sp>
        <p:sp>
          <p:nvSpPr>
            <p:cNvPr name="TextBox 19" id="19"/>
            <p:cNvSpPr txBox="true"/>
            <p:nvPr/>
          </p:nvSpPr>
          <p:spPr>
            <a:xfrm>
              <a:off x="101600" y="-9525"/>
              <a:ext cx="320149" cy="780251"/>
            </a:xfrm>
            <a:prstGeom prst="rect">
              <a:avLst/>
            </a:prstGeom>
          </p:spPr>
          <p:txBody>
            <a:bodyPr anchor="ctr" rtlCol="false" tIns="50800" lIns="50800" bIns="50800" rIns="50800"/>
            <a:lstStyle/>
            <a:p>
              <a:pPr algn="ctr">
                <a:lnSpc>
                  <a:spcPts val="1594"/>
                </a:lnSpc>
              </a:pPr>
            </a:p>
          </p:txBody>
        </p:sp>
      </p:grpSp>
      <p:grpSp>
        <p:nvGrpSpPr>
          <p:cNvPr name="Group 20" id="20"/>
          <p:cNvGrpSpPr/>
          <p:nvPr/>
        </p:nvGrpSpPr>
        <p:grpSpPr>
          <a:xfrm rot="0">
            <a:off x="-3089150" y="871253"/>
            <a:ext cx="5417176" cy="8395946"/>
            <a:chOff x="0" y="0"/>
            <a:chExt cx="406400" cy="629869"/>
          </a:xfrm>
        </p:grpSpPr>
        <p:sp>
          <p:nvSpPr>
            <p:cNvPr name="Freeform 21" id="21"/>
            <p:cNvSpPr/>
            <p:nvPr/>
          </p:nvSpPr>
          <p:spPr>
            <a:xfrm flipH="false" flipV="false" rot="0">
              <a:off x="0" y="0"/>
              <a:ext cx="406400" cy="629869"/>
            </a:xfrm>
            <a:custGeom>
              <a:avLst/>
              <a:gdLst/>
              <a:ahLst/>
              <a:cxnLst/>
              <a:rect r="r" b="b" t="t" l="l"/>
              <a:pathLst>
                <a:path h="629869" w="406400">
                  <a:moveTo>
                    <a:pt x="203200" y="0"/>
                  </a:moveTo>
                  <a:lnTo>
                    <a:pt x="406400" y="0"/>
                  </a:lnTo>
                  <a:lnTo>
                    <a:pt x="203200" y="629869"/>
                  </a:lnTo>
                  <a:lnTo>
                    <a:pt x="0" y="629869"/>
                  </a:lnTo>
                  <a:lnTo>
                    <a:pt x="203200" y="0"/>
                  </a:lnTo>
                  <a:close/>
                </a:path>
              </a:pathLst>
            </a:custGeom>
            <a:solidFill>
              <a:srgbClr val="072A9C"/>
            </a:solidFill>
          </p:spPr>
        </p:sp>
        <p:sp>
          <p:nvSpPr>
            <p:cNvPr name="TextBox 22" id="22"/>
            <p:cNvSpPr txBox="true"/>
            <p:nvPr/>
          </p:nvSpPr>
          <p:spPr>
            <a:xfrm>
              <a:off x="101600" y="-9525"/>
              <a:ext cx="203200" cy="639394"/>
            </a:xfrm>
            <a:prstGeom prst="rect">
              <a:avLst/>
            </a:prstGeom>
          </p:spPr>
          <p:txBody>
            <a:bodyPr anchor="ctr" rtlCol="false" tIns="50800" lIns="50800" bIns="50800" rIns="50800"/>
            <a:lstStyle/>
            <a:p>
              <a:pPr algn="ctr">
                <a:lnSpc>
                  <a:spcPts val="1594"/>
                </a:lnSpc>
              </a:pPr>
            </a:p>
          </p:txBody>
        </p:sp>
      </p:grpSp>
      <p:sp>
        <p:nvSpPr>
          <p:cNvPr name="Freeform 23" id="23"/>
          <p:cNvSpPr/>
          <p:nvPr/>
        </p:nvSpPr>
        <p:spPr>
          <a:xfrm flipH="false" flipV="false" rot="0">
            <a:off x="305703" y="80417"/>
            <a:ext cx="2763431" cy="711583"/>
          </a:xfrm>
          <a:custGeom>
            <a:avLst/>
            <a:gdLst/>
            <a:ahLst/>
            <a:cxnLst/>
            <a:rect r="r" b="b" t="t" l="l"/>
            <a:pathLst>
              <a:path h="711583" w="2763431">
                <a:moveTo>
                  <a:pt x="0" y="0"/>
                </a:moveTo>
                <a:lnTo>
                  <a:pt x="2763431" y="0"/>
                </a:lnTo>
                <a:lnTo>
                  <a:pt x="2763431" y="711583"/>
                </a:lnTo>
                <a:lnTo>
                  <a:pt x="0" y="711583"/>
                </a:lnTo>
                <a:lnTo>
                  <a:pt x="0" y="0"/>
                </a:lnTo>
                <a:close/>
              </a:path>
            </a:pathLst>
          </a:custGeom>
          <a:blipFill>
            <a:blip r:embed="rId6"/>
            <a:stretch>
              <a:fillRect l="0" t="0" r="0" b="0"/>
            </a:stretch>
          </a:blipFill>
        </p:spPr>
      </p:sp>
      <p:sp>
        <p:nvSpPr>
          <p:cNvPr name="Freeform 24" id="24"/>
          <p:cNvSpPr/>
          <p:nvPr/>
        </p:nvSpPr>
        <p:spPr>
          <a:xfrm flipH="false" flipV="false" rot="0">
            <a:off x="5550850" y="254027"/>
            <a:ext cx="1057603" cy="1057603"/>
          </a:xfrm>
          <a:custGeom>
            <a:avLst/>
            <a:gdLst/>
            <a:ahLst/>
            <a:cxnLst/>
            <a:rect r="r" b="b" t="t" l="l"/>
            <a:pathLst>
              <a:path h="1057603" w="1057603">
                <a:moveTo>
                  <a:pt x="0" y="0"/>
                </a:moveTo>
                <a:lnTo>
                  <a:pt x="1057603" y="0"/>
                </a:lnTo>
                <a:lnTo>
                  <a:pt x="1057603" y="1057603"/>
                </a:lnTo>
                <a:lnTo>
                  <a:pt x="0" y="10576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5278696" y="-18127"/>
            <a:ext cx="1620254" cy="1620254"/>
          </a:xfrm>
          <a:custGeom>
            <a:avLst/>
            <a:gdLst/>
            <a:ahLst/>
            <a:cxnLst/>
            <a:rect r="r" b="b" t="t" l="l"/>
            <a:pathLst>
              <a:path h="1620254" w="1620254">
                <a:moveTo>
                  <a:pt x="0" y="0"/>
                </a:moveTo>
                <a:lnTo>
                  <a:pt x="1620253" y="0"/>
                </a:lnTo>
                <a:lnTo>
                  <a:pt x="1620253" y="1620254"/>
                </a:lnTo>
                <a:lnTo>
                  <a:pt x="0" y="1620254"/>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11759" t="0" r="-113415"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A&amp;E</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1A</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8AM-4PM or 1PM-9PM                                      ED</a:t>
            </a:r>
          </a:p>
        </p:txBody>
      </p:sp>
      <p:sp>
        <p:nvSpPr>
          <p:cNvPr name="TextBox 20" id="20"/>
          <p:cNvSpPr txBox="true"/>
          <p:nvPr/>
        </p:nvSpPr>
        <p:spPr>
          <a:xfrm rot="0">
            <a:off x="5251095" y="8681777"/>
            <a:ext cx="2175589"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DVT Nurse - 4472</a:t>
            </a:r>
          </a:p>
          <a:p>
            <a:pPr algn="just">
              <a:lnSpc>
                <a:spcPts val="1540"/>
              </a:lnSpc>
            </a:pPr>
            <a:r>
              <a:rPr lang="en-US" sz="1100">
                <a:solidFill>
                  <a:srgbClr val="000000"/>
                </a:solidFill>
                <a:latin typeface="Telegraf"/>
                <a:ea typeface="Telegraf"/>
                <a:cs typeface="Telegraf"/>
                <a:sym typeface="Telegraf"/>
              </a:rPr>
              <a:t>Stroke Nurse - 3643</a:t>
            </a:r>
          </a:p>
          <a:p>
            <a:pPr algn="just">
              <a:lnSpc>
                <a:spcPts val="1540"/>
              </a:lnSpc>
            </a:pPr>
            <a:r>
              <a:rPr lang="en-US" sz="1100">
                <a:solidFill>
                  <a:srgbClr val="000000"/>
                </a:solidFill>
                <a:latin typeface="Telegraf"/>
                <a:ea typeface="Telegraf"/>
                <a:cs typeface="Telegraf"/>
                <a:sym typeface="Telegraf"/>
              </a:rPr>
              <a:t>ECG - 4423</a:t>
            </a:r>
          </a:p>
          <a:p>
            <a:pPr algn="just">
              <a:lnSpc>
                <a:spcPts val="1540"/>
              </a:lnSpc>
            </a:pPr>
          </a:p>
          <a:p>
            <a:pPr algn="just">
              <a:lnSpc>
                <a:spcPts val="1540"/>
              </a:lnSpc>
            </a:pPr>
            <a:r>
              <a:rPr lang="en-US" sz="1100">
                <a:solidFill>
                  <a:srgbClr val="000000"/>
                </a:solidFill>
                <a:latin typeface="Telegraf"/>
                <a:ea typeface="Telegraf"/>
                <a:cs typeface="Telegraf"/>
                <a:sym typeface="Telegraf"/>
              </a:rPr>
              <a:t>EPIC (ED Lead Cons.) - 6277</a:t>
            </a:r>
          </a:p>
          <a:p>
            <a:pPr algn="just">
              <a:lnSpc>
                <a:spcPts val="1540"/>
              </a:lnSpc>
            </a:pPr>
          </a:p>
          <a:p>
            <a:pPr algn="just">
              <a:lnSpc>
                <a:spcPts val="1540"/>
              </a:lnSpc>
            </a:pPr>
            <a:r>
              <a:rPr lang="en-US" sz="1100">
                <a:solidFill>
                  <a:srgbClr val="000000"/>
                </a:solidFill>
                <a:latin typeface="Telegraf"/>
                <a:ea typeface="Telegraf"/>
                <a:cs typeface="Telegraf"/>
                <a:sym typeface="Telegraf"/>
              </a:rPr>
              <a:t>Medical SHO on-call - 1502</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Surgical SHO on-call 1511</a:t>
            </a:r>
          </a:p>
        </p:txBody>
      </p:sp>
      <p:sp>
        <p:nvSpPr>
          <p:cNvPr name="TextBox 21" id="21"/>
          <p:cNvSpPr txBox="true"/>
          <p:nvPr/>
        </p:nvSpPr>
        <p:spPr>
          <a:xfrm rot="0">
            <a:off x="349316" y="8453093"/>
            <a:ext cx="3180370"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Fall</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UTI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IECOPD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Ensure competence with CXRs, ECGs &amp; Blood gases.</a:t>
            </a:r>
          </a:p>
          <a:p>
            <a:pPr algn="just">
              <a:lnSpc>
                <a:spcPts val="1540"/>
              </a:lnSpc>
            </a:pPr>
          </a:p>
        </p:txBody>
      </p:sp>
      <p:sp>
        <p:nvSpPr>
          <p:cNvPr name="TextBox 22" id="22"/>
          <p:cNvSpPr txBox="true"/>
          <p:nvPr/>
        </p:nvSpPr>
        <p:spPr>
          <a:xfrm rot="0">
            <a:off x="336344" y="2137823"/>
            <a:ext cx="3835518"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Discussing cases with a senior</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Requesting imaging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Attend weekly departmental teaching</a:t>
            </a:r>
          </a:p>
        </p:txBody>
      </p:sp>
      <p:sp>
        <p:nvSpPr>
          <p:cNvPr name="AutoShape 23" id="23"/>
          <p:cNvSpPr/>
          <p:nvPr/>
        </p:nvSpPr>
        <p:spPr>
          <a:xfrm>
            <a:off x="349316" y="7906358"/>
            <a:ext cx="3102483" cy="0"/>
          </a:xfrm>
          <a:prstGeom prst="line">
            <a:avLst/>
          </a:prstGeom>
          <a:ln cap="flat" w="19050">
            <a:solidFill>
              <a:srgbClr val="702B37"/>
            </a:solidFill>
            <a:prstDash val="solid"/>
            <a:headEnd type="none" len="sm" w="sm"/>
            <a:tailEnd type="none" len="sm" w="sm"/>
          </a:ln>
        </p:spPr>
      </p:sp>
      <p:sp>
        <p:nvSpPr>
          <p:cNvPr name="TextBox 24" id="24"/>
          <p:cNvSpPr txBox="true"/>
          <p:nvPr/>
        </p:nvSpPr>
        <p:spPr>
          <a:xfrm rot="0">
            <a:off x="336344" y="420299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95798" y="4682704"/>
            <a:ext cx="2786886"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If not sending the patient home (with or without some sort of treatment in ED) then they are likely for admission to hospital so you will need to contact the appropriate specialty on-call team who is best suited to continue treating the patient for their presentation to hospital.</a:t>
            </a:r>
            <a:r>
              <a:rPr lang="en-US" sz="1100">
                <a:solidFill>
                  <a:srgbClr val="000000"/>
                </a:solidFill>
                <a:latin typeface="Telegraf"/>
                <a:ea typeface="Telegraf"/>
                <a:cs typeface="Telegraf"/>
                <a:sym typeface="Telegraf"/>
              </a:rPr>
              <a:t> </a:t>
            </a:r>
          </a:p>
          <a:p>
            <a:pPr algn="just">
              <a:lnSpc>
                <a:spcPts val="1540"/>
              </a:lnSpc>
            </a:pPr>
          </a:p>
          <a:p>
            <a:pPr algn="just">
              <a:lnSpc>
                <a:spcPts val="1540"/>
              </a:lnSpc>
            </a:pPr>
          </a:p>
          <a:p>
            <a:pPr algn="just">
              <a:lnSpc>
                <a:spcPts val="1540"/>
              </a:lnSpc>
            </a:pPr>
            <a:r>
              <a:rPr lang="en-US" sz="1100">
                <a:solidFill>
                  <a:srgbClr val="000000"/>
                </a:solidFill>
                <a:latin typeface="Telegraf"/>
                <a:ea typeface="Telegraf"/>
                <a:cs typeface="Telegraf"/>
                <a:sym typeface="Telegraf"/>
              </a:rPr>
              <a:t>At 4pm, whether finishing shift or not, you are to attend evening handover. If finishing for the day, it’s encouraged to have your patients sorted out, but if need be,</a:t>
            </a:r>
            <a:r>
              <a:rPr lang="en-US" sz="1100">
                <a:solidFill>
                  <a:srgbClr val="000000"/>
                </a:solidFill>
                <a:latin typeface="Telegraf"/>
                <a:ea typeface="Telegraf"/>
                <a:cs typeface="Telegraf"/>
                <a:sym typeface="Telegraf"/>
              </a:rPr>
              <a:t> you may handover jobs prior to leaving.</a:t>
            </a:r>
          </a:p>
          <a:p>
            <a:pPr algn="just">
              <a:lnSpc>
                <a:spcPts val="1540"/>
              </a:lnSpc>
            </a:pPr>
          </a:p>
          <a:p>
            <a:pPr algn="just">
              <a:lnSpc>
                <a:spcPts val="1540"/>
              </a:lnSpc>
            </a:pPr>
          </a:p>
        </p:txBody>
      </p:sp>
      <p:sp>
        <p:nvSpPr>
          <p:cNvPr name="TextBox 26" id="26"/>
          <p:cNvSpPr txBox="true"/>
          <p:nvPr/>
        </p:nvSpPr>
        <p:spPr>
          <a:xfrm rot="0">
            <a:off x="336344" y="4604953"/>
            <a:ext cx="3835518"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This post is supernumerary, meaning you will be well protected, encourage to learn and given the opportunity to do so in the course of your work.</a:t>
            </a:r>
          </a:p>
          <a:p>
            <a:pPr algn="just">
              <a:lnSpc>
                <a:spcPts val="1540"/>
              </a:lnSpc>
            </a:pPr>
            <a:r>
              <a:rPr lang="en-US" sz="1100">
                <a:solidFill>
                  <a:srgbClr val="000000"/>
                </a:solidFill>
                <a:latin typeface="Telegraf"/>
                <a:ea typeface="Telegraf"/>
                <a:cs typeface="Telegraf"/>
                <a:sym typeface="Telegraf"/>
              </a:rPr>
              <a:t>You will either be doing 8-4s (majority of your days) or 1-9 (on certain Wednesdays and/or Fridays). Additionally, you will be rota’d to work 1 in 3 weekends, but these are still only 8 hour shifts. </a:t>
            </a:r>
          </a:p>
          <a:p>
            <a:pPr algn="just">
              <a:lnSpc>
                <a:spcPts val="1540"/>
              </a:lnSpc>
            </a:pPr>
            <a:r>
              <a:rPr lang="en-US" sz="1100">
                <a:solidFill>
                  <a:srgbClr val="000000"/>
                </a:solidFill>
                <a:latin typeface="Telegraf"/>
                <a:ea typeface="Telegraf"/>
                <a:cs typeface="Telegraf"/>
                <a:sym typeface="Telegraf"/>
              </a:rPr>
              <a:t>Being ED, there is no ward round. However, if working the 8-4 shift, you will be expected to arrive on time for morning handover at 8am. Afterwards, you will begin the day by choosing waiting patients (usually in time order) to review. This includes history, examination and initial investigations. You then are expected to discuss your findings and initial management plan with an appropriate senior (Middle-grade or Consultant) to determine the most appropriate next steps in the management of your patient(s). </a:t>
            </a:r>
          </a:p>
        </p:txBody>
      </p:sp>
      <p:sp>
        <p:nvSpPr>
          <p:cNvPr name="TextBox 27" id="27"/>
          <p:cNvSpPr txBox="true"/>
          <p:nvPr/>
        </p:nvSpPr>
        <p:spPr>
          <a:xfrm rot="0">
            <a:off x="4227056" y="10368337"/>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1789726"/>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ANAESTHETICS</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1A</a:t>
            </a:r>
          </a:p>
        </p:txBody>
      </p:sp>
      <p:sp>
        <p:nvSpPr>
          <p:cNvPr name="TextBox 19" id="19"/>
          <p:cNvSpPr txBox="true"/>
          <p:nvPr/>
        </p:nvSpPr>
        <p:spPr>
          <a:xfrm rot="0">
            <a:off x="612616" y="1079579"/>
            <a:ext cx="6334769" cy="394335"/>
          </a:xfrm>
          <a:prstGeom prst="rect">
            <a:avLst/>
          </a:prstGeom>
        </p:spPr>
        <p:txBody>
          <a:bodyPr anchor="t" rtlCol="false" tIns="0" lIns="0" bIns="0" rIns="0">
            <a:spAutoFit/>
          </a:bodyPr>
          <a:lstStyle/>
          <a:p>
            <a:pPr algn="ctr">
              <a:lnSpc>
                <a:spcPts val="2939"/>
              </a:lnSpc>
              <a:spcBef>
                <a:spcPct val="0"/>
              </a:spcBef>
            </a:pPr>
            <a:r>
              <a:rPr lang="en-US" sz="2099">
                <a:solidFill>
                  <a:srgbClr val="000000"/>
                </a:solidFill>
                <a:latin typeface="Telegraf"/>
                <a:ea typeface="Telegraf"/>
                <a:cs typeface="Telegraf"/>
                <a:sym typeface="Telegraf"/>
              </a:rPr>
              <a:t>8AM-5PM / 6PM                                        ITU/THEATRE</a:t>
            </a:r>
          </a:p>
        </p:txBody>
      </p:sp>
      <p:sp>
        <p:nvSpPr>
          <p:cNvPr name="TextBox 20" id="20"/>
          <p:cNvSpPr txBox="true"/>
          <p:nvPr/>
        </p:nvSpPr>
        <p:spPr>
          <a:xfrm rot="0">
            <a:off x="5251095" y="8681777"/>
            <a:ext cx="2175589"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Anaesthetist On Call (Theatres) - 1500</a:t>
            </a:r>
          </a:p>
          <a:p>
            <a:pPr algn="just">
              <a:lnSpc>
                <a:spcPts val="1540"/>
              </a:lnSpc>
            </a:pPr>
          </a:p>
          <a:p>
            <a:pPr algn="just">
              <a:lnSpc>
                <a:spcPts val="1540"/>
              </a:lnSpc>
            </a:pPr>
            <a:r>
              <a:rPr lang="en-US" sz="1100">
                <a:solidFill>
                  <a:srgbClr val="000000"/>
                </a:solidFill>
                <a:latin typeface="Telegraf"/>
                <a:ea typeface="Telegraf"/>
                <a:cs typeface="Telegraf"/>
                <a:sym typeface="Telegraf"/>
              </a:rPr>
              <a:t>On Call (ITU) - 1505 </a:t>
            </a:r>
          </a:p>
          <a:p>
            <a:pPr algn="just">
              <a:lnSpc>
                <a:spcPts val="1540"/>
              </a:lnSpc>
            </a:pPr>
          </a:p>
          <a:p>
            <a:pPr algn="just">
              <a:lnSpc>
                <a:spcPts val="1540"/>
              </a:lnSpc>
            </a:pPr>
            <a:r>
              <a:rPr lang="en-US" sz="1100">
                <a:solidFill>
                  <a:srgbClr val="000000"/>
                </a:solidFill>
                <a:latin typeface="Telegraf"/>
                <a:ea typeface="Telegraf"/>
                <a:cs typeface="Telegraf"/>
                <a:sym typeface="Telegraf"/>
              </a:rPr>
              <a:t>AIT - 4495</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DOSA - 844 102</a:t>
            </a:r>
          </a:p>
          <a:p>
            <a:pPr algn="just">
              <a:lnSpc>
                <a:spcPts val="1540"/>
              </a:lnSpc>
              <a:spcBef>
                <a:spcPct val="0"/>
              </a:spcBef>
            </a:pPr>
          </a:p>
        </p:txBody>
      </p:sp>
      <p:sp>
        <p:nvSpPr>
          <p:cNvPr name="TextBox 21" id="21"/>
          <p:cNvSpPr txBox="true"/>
          <p:nvPr/>
        </p:nvSpPr>
        <p:spPr>
          <a:xfrm rot="0">
            <a:off x="349316" y="8453093"/>
            <a:ext cx="3180370"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ITU has many conditions and can be very complex. 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Severe Pneumonias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Post Rosc Cardiac Arrest Patients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Single Organ Failure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Post Operative Patients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Patients requiring vasopressor support </a:t>
            </a:r>
          </a:p>
          <a:p>
            <a:pPr algn="just">
              <a:lnSpc>
                <a:spcPts val="1540"/>
              </a:lnSpc>
            </a:pPr>
          </a:p>
          <a:p>
            <a:pPr algn="just">
              <a:lnSpc>
                <a:spcPts val="1540"/>
              </a:lnSpc>
            </a:pPr>
          </a:p>
        </p:txBody>
      </p:sp>
      <p:sp>
        <p:nvSpPr>
          <p:cNvPr name="TextBox 22" id="22"/>
          <p:cNvSpPr txBox="true"/>
          <p:nvPr/>
        </p:nvSpPr>
        <p:spPr>
          <a:xfrm rot="0">
            <a:off x="336344" y="2137823"/>
            <a:ext cx="3835518"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have plenty of learning opportunities and a chance to practise skills. Some jobs you can get involved with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 in ITU</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Pre-Operative Assessments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Developing Airways Skills ( LMAs / Bag Valve Mask / ET tubes)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Cannulas</a:t>
            </a:r>
            <a:r>
              <a:rPr lang="en-US" sz="1100">
                <a:solidFill>
                  <a:srgbClr val="000000"/>
                </a:solidFill>
                <a:latin typeface="Telegraf"/>
                <a:ea typeface="Telegraf"/>
                <a:cs typeface="Telegraf"/>
                <a:sym typeface="Telegraf"/>
              </a:rPr>
              <a:t> </a:t>
            </a:r>
          </a:p>
          <a:p>
            <a:pPr algn="just">
              <a:lnSpc>
                <a:spcPts val="1540"/>
              </a:lnSpc>
            </a:pPr>
          </a:p>
        </p:txBody>
      </p:sp>
      <p:sp>
        <p:nvSpPr>
          <p:cNvPr name="AutoShape 23" id="23"/>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36344" y="394820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154458"/>
            <a:ext cx="2786886" cy="3629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For the rest of your rotation you will spend your time  in theatres. You will see the theatre you have been allocated to for the day on the rota. </a:t>
            </a:r>
          </a:p>
          <a:p>
            <a:pPr algn="just">
              <a:lnSpc>
                <a:spcPts val="1540"/>
              </a:lnSpc>
            </a:pPr>
            <a:r>
              <a:rPr lang="en-US" sz="1100">
                <a:solidFill>
                  <a:srgbClr val="000000"/>
                </a:solidFill>
                <a:latin typeface="Telegraf"/>
                <a:ea typeface="Telegraf"/>
                <a:cs typeface="Telegraf"/>
                <a:sym typeface="Telegraf"/>
              </a:rPr>
              <a:t>When you arrive, get changed and head to your allocated theatre. There is a board with the theatre lists in DOSA  where you will be able to see where the patients for the day  are. Join the anaesthetist to complete the pre-operative assessments then go back to theatre to begin the list. Once you get more confident you can help with these. </a:t>
            </a:r>
          </a:p>
          <a:p>
            <a:pPr algn="just">
              <a:lnSpc>
                <a:spcPts val="1540"/>
              </a:lnSpc>
            </a:pPr>
          </a:p>
          <a:p>
            <a:pPr algn="just">
              <a:lnSpc>
                <a:spcPts val="1540"/>
              </a:lnSpc>
            </a:pPr>
            <a:r>
              <a:rPr lang="en-US" sz="1100">
                <a:solidFill>
                  <a:srgbClr val="000000"/>
                </a:solidFill>
                <a:latin typeface="Telegraf"/>
                <a:ea typeface="Telegraf"/>
                <a:cs typeface="Telegraf"/>
                <a:sym typeface="Telegraf"/>
              </a:rPr>
              <a:t>You will also be allocated for some long day shifts (1pm-1230am) where you will be in emergancy theatres.  When you arrive go to Theatre F to meet the anaesthetists you will be working with. </a:t>
            </a:r>
          </a:p>
        </p:txBody>
      </p:sp>
      <p:sp>
        <p:nvSpPr>
          <p:cNvPr name="TextBox 26" id="26"/>
          <p:cNvSpPr txBox="true"/>
          <p:nvPr/>
        </p:nvSpPr>
        <p:spPr>
          <a:xfrm rot="0">
            <a:off x="336344" y="4491133"/>
            <a:ext cx="3835518" cy="3248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For 1 week every month you will be allocated for ITU. Handover starts at 830am every morning. Once handover is finished you will divide into 2 groups. ITU North and ITU South (you will tend to stick to the same area all week depending on staffing levels). Depending on the consultant  of the week you will begin to see patients independently. There are ward round proformas which  through the important aspects that you need to cover. At some point in the morning the consultant will then do a ward round seeing all the patients. </a:t>
            </a:r>
          </a:p>
          <a:p>
            <a:pPr algn="just">
              <a:lnSpc>
                <a:spcPts val="1540"/>
              </a:lnSpc>
            </a:pPr>
            <a:r>
              <a:rPr lang="en-US" sz="1100">
                <a:solidFill>
                  <a:srgbClr val="000000"/>
                </a:solidFill>
                <a:latin typeface="Telegraf"/>
                <a:ea typeface="Telegraf"/>
                <a:cs typeface="Telegraf"/>
                <a:sym typeface="Telegraf"/>
              </a:rPr>
              <a:t>After ward round you will complete the jobs for the day. Get involved: there is plenty of opportunity to perform and observe skills (NGs/ arterial lines / central lines / extubation) </a:t>
            </a:r>
          </a:p>
          <a:p>
            <a:pPr algn="just">
              <a:lnSpc>
                <a:spcPts val="1540"/>
              </a:lnSpc>
            </a:pPr>
            <a:r>
              <a:rPr lang="en-US" sz="1100">
                <a:solidFill>
                  <a:srgbClr val="000000"/>
                </a:solidFill>
                <a:latin typeface="Telegraf"/>
                <a:ea typeface="Telegraf"/>
                <a:cs typeface="Telegraf"/>
                <a:sym typeface="Telegraf"/>
              </a:rPr>
              <a:t>If the unit isn’t too busy you can ask to shadow other members of the team to see referrals in resus / wards and go to arrest / met calls. </a:t>
            </a:r>
          </a:p>
        </p:txBody>
      </p:sp>
      <p:sp>
        <p:nvSpPr>
          <p:cNvPr name="TextBox 27" id="27"/>
          <p:cNvSpPr txBox="true"/>
          <p:nvPr/>
        </p:nvSpPr>
        <p:spPr>
          <a:xfrm rot="0">
            <a:off x="4246314" y="10368337"/>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8253467"/>
            <a:ext cx="3858864" cy="2438533"/>
            <a:chOff x="0" y="0"/>
            <a:chExt cx="1382930" cy="873915"/>
          </a:xfrm>
        </p:grpSpPr>
        <p:sp>
          <p:nvSpPr>
            <p:cNvPr name="Freeform 7" id="7"/>
            <p:cNvSpPr/>
            <p:nvPr/>
          </p:nvSpPr>
          <p:spPr>
            <a:xfrm flipH="false" flipV="false" rot="0">
              <a:off x="0" y="0"/>
              <a:ext cx="1382930" cy="873915"/>
            </a:xfrm>
            <a:custGeom>
              <a:avLst/>
              <a:gdLst/>
              <a:ahLst/>
              <a:cxnLst/>
              <a:rect r="r" b="b" t="t" l="l"/>
              <a:pathLst>
                <a:path h="873915" w="1382930">
                  <a:moveTo>
                    <a:pt x="0" y="0"/>
                  </a:moveTo>
                  <a:lnTo>
                    <a:pt x="1382930" y="0"/>
                  </a:lnTo>
                  <a:lnTo>
                    <a:pt x="1382930" y="873915"/>
                  </a:lnTo>
                  <a:lnTo>
                    <a:pt x="0" y="873915"/>
                  </a:lnTo>
                  <a:close/>
                </a:path>
              </a:pathLst>
            </a:custGeom>
            <a:solidFill>
              <a:srgbClr val="E8DEC9"/>
            </a:solidFill>
          </p:spPr>
        </p:sp>
        <p:sp>
          <p:nvSpPr>
            <p:cNvPr name="TextBox 8" id="8"/>
            <p:cNvSpPr txBox="true"/>
            <p:nvPr/>
          </p:nvSpPr>
          <p:spPr>
            <a:xfrm>
              <a:off x="0" y="-47625"/>
              <a:ext cx="1382930" cy="921540"/>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62046" y="843975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2101156"/>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511" t="0" r="-11511" b="0"/>
              </a:stretch>
            </a:blipFill>
          </p:spPr>
        </p:sp>
      </p:grpSp>
      <p:sp>
        <p:nvSpPr>
          <p:cNvPr name="TextBox 13" id="13"/>
          <p:cNvSpPr txBox="true"/>
          <p:nvPr/>
        </p:nvSpPr>
        <p:spPr>
          <a:xfrm rot="0">
            <a:off x="311216" y="8282042"/>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443967"/>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ACUTE MEDICINE</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394335"/>
          </a:xfrm>
          <a:prstGeom prst="rect">
            <a:avLst/>
          </a:prstGeom>
        </p:spPr>
        <p:txBody>
          <a:bodyPr anchor="t" rtlCol="false" tIns="0" lIns="0" bIns="0" rIns="0">
            <a:spAutoFit/>
          </a:bodyPr>
          <a:lstStyle/>
          <a:p>
            <a:pPr algn="ctr">
              <a:lnSpc>
                <a:spcPts val="2939"/>
              </a:lnSpc>
              <a:spcBef>
                <a:spcPct val="0"/>
              </a:spcBef>
            </a:pPr>
            <a:r>
              <a:rPr lang="en-US" sz="2099">
                <a:solidFill>
                  <a:srgbClr val="000000"/>
                </a:solidFill>
                <a:latin typeface="Telegraf"/>
                <a:ea typeface="Telegraf"/>
                <a:cs typeface="Telegraf"/>
                <a:sym typeface="Telegraf"/>
              </a:rPr>
              <a:t>9AM-5PM                                                                       AMU</a:t>
            </a:r>
          </a:p>
        </p:txBody>
      </p:sp>
      <p:sp>
        <p:nvSpPr>
          <p:cNvPr name="TextBox 20" id="20"/>
          <p:cNvSpPr txBox="true"/>
          <p:nvPr/>
        </p:nvSpPr>
        <p:spPr>
          <a:xfrm rot="0">
            <a:off x="5251095" y="8862816"/>
            <a:ext cx="2175589"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ECG - 4423</a:t>
            </a:r>
          </a:p>
          <a:p>
            <a:pPr algn="just">
              <a:lnSpc>
                <a:spcPts val="1540"/>
              </a:lnSpc>
            </a:pPr>
          </a:p>
          <a:p>
            <a:pPr algn="just">
              <a:lnSpc>
                <a:spcPts val="1540"/>
              </a:lnSpc>
            </a:pPr>
            <a:r>
              <a:rPr lang="en-US" sz="1100">
                <a:solidFill>
                  <a:srgbClr val="000000"/>
                </a:solidFill>
                <a:latin typeface="Telegraf"/>
                <a:ea typeface="Telegraf"/>
                <a:cs typeface="Telegraf"/>
                <a:sym typeface="Telegraf"/>
              </a:rPr>
              <a:t>AIT - 4495</a:t>
            </a:r>
          </a:p>
          <a:p>
            <a:pPr algn="just">
              <a:lnSpc>
                <a:spcPts val="1540"/>
              </a:lnSpc>
            </a:pPr>
          </a:p>
          <a:p>
            <a:pPr algn="just">
              <a:lnSpc>
                <a:spcPts val="1540"/>
              </a:lnSpc>
            </a:pPr>
            <a:r>
              <a:rPr lang="en-US" sz="1100">
                <a:solidFill>
                  <a:srgbClr val="000000"/>
                </a:solidFill>
                <a:latin typeface="Telegraf"/>
                <a:ea typeface="Telegraf"/>
                <a:cs typeface="Telegraf"/>
                <a:sym typeface="Telegraf"/>
              </a:rPr>
              <a:t>ITU -  1505</a:t>
            </a:r>
          </a:p>
          <a:p>
            <a:pPr algn="just">
              <a:lnSpc>
                <a:spcPts val="1540"/>
              </a:lnSpc>
            </a:pPr>
          </a:p>
          <a:p>
            <a:pPr algn="just">
              <a:lnSpc>
                <a:spcPts val="1540"/>
              </a:lnSpc>
            </a:pPr>
            <a:r>
              <a:rPr lang="en-US" sz="1100">
                <a:solidFill>
                  <a:srgbClr val="000000"/>
                </a:solidFill>
                <a:latin typeface="Telegraf"/>
                <a:ea typeface="Telegraf"/>
                <a:cs typeface="Telegraf"/>
                <a:sym typeface="Telegraf"/>
              </a:rPr>
              <a:t>Acute oncology nurse - 9911</a:t>
            </a:r>
          </a:p>
          <a:p>
            <a:pPr algn="just">
              <a:lnSpc>
                <a:spcPts val="1540"/>
              </a:lnSpc>
              <a:spcBef>
                <a:spcPct val="0"/>
              </a:spcBef>
            </a:pPr>
          </a:p>
        </p:txBody>
      </p:sp>
      <p:sp>
        <p:nvSpPr>
          <p:cNvPr name="TextBox 21" id="21"/>
          <p:cNvSpPr txBox="true"/>
          <p:nvPr/>
        </p:nvSpPr>
        <p:spPr>
          <a:xfrm rot="0">
            <a:off x="311216" y="8701142"/>
            <a:ext cx="3180370"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CAP/IECOPD/Asthma exacerbation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ACS/Decompensated HF</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Sepsis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AKI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UGI Bleed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Oncological emergencies/complications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Basically any medical condition!</a:t>
            </a:r>
          </a:p>
          <a:p>
            <a:pPr algn="just">
              <a:lnSpc>
                <a:spcPts val="1540"/>
              </a:lnSpc>
            </a:pPr>
          </a:p>
        </p:txBody>
      </p:sp>
      <p:sp>
        <p:nvSpPr>
          <p:cNvPr name="TextBox 22" id="22"/>
          <p:cNvSpPr txBox="true"/>
          <p:nvPr/>
        </p:nvSpPr>
        <p:spPr>
          <a:xfrm rot="0">
            <a:off x="264344" y="2137823"/>
            <a:ext cx="3835518" cy="2677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your main responsibilities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 on ward round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Actioning jobs from ward round - this may involved:</a:t>
            </a:r>
          </a:p>
          <a:p>
            <a:pPr algn="just" marL="474984" indent="-158328" lvl="2">
              <a:lnSpc>
                <a:spcPts val="1540"/>
              </a:lnSpc>
              <a:buFont typeface="Arial"/>
              <a:buChar char="⚬"/>
            </a:pPr>
            <a:r>
              <a:rPr lang="en-US" sz="1100">
                <a:solidFill>
                  <a:srgbClr val="000000"/>
                </a:solidFill>
                <a:latin typeface="Telegraf"/>
                <a:ea typeface="Telegraf"/>
                <a:cs typeface="Telegraf"/>
                <a:sym typeface="Telegraf"/>
              </a:rPr>
              <a:t>Referring/liaising with other specialities (incl. medical specialities</a:t>
            </a:r>
          </a:p>
          <a:p>
            <a:pPr algn="just" marL="474984" indent="-158328" lvl="2">
              <a:lnSpc>
                <a:spcPts val="1540"/>
              </a:lnSpc>
              <a:buFont typeface="Arial"/>
              <a:buChar char="⚬"/>
            </a:pPr>
            <a:r>
              <a:rPr lang="en-US" sz="1100">
                <a:solidFill>
                  <a:srgbClr val="000000"/>
                </a:solidFill>
                <a:latin typeface="Telegraf"/>
                <a:ea typeface="Telegraf"/>
                <a:cs typeface="Telegraf"/>
                <a:sym typeface="Telegraf"/>
              </a:rPr>
              <a:t>Request imaging, and discussing with radiology</a:t>
            </a:r>
          </a:p>
          <a:p>
            <a:pPr algn="just" marL="474984" indent="-158328" lvl="2">
              <a:lnSpc>
                <a:spcPts val="1540"/>
              </a:lnSpc>
              <a:buFont typeface="Arial"/>
              <a:buChar char="⚬"/>
            </a:pPr>
            <a:r>
              <a:rPr lang="en-US" sz="1100">
                <a:solidFill>
                  <a:srgbClr val="000000"/>
                </a:solidFill>
                <a:latin typeface="Telegraf"/>
                <a:ea typeface="Telegraf"/>
                <a:cs typeface="Telegraf"/>
                <a:sym typeface="Telegraf"/>
              </a:rPr>
              <a:t>Discussions with microbiology </a:t>
            </a:r>
            <a:r>
              <a:rPr lang="en-US" sz="1100">
                <a:solidFill>
                  <a:srgbClr val="000000"/>
                </a:solidFill>
                <a:latin typeface="Telegraf"/>
                <a:ea typeface="Telegraf"/>
                <a:cs typeface="Telegraf"/>
                <a:sym typeface="Telegraf"/>
              </a:rPr>
              <a:t>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a deteriorating patient</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ECGs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Bloods/cannulas (although the phlebotomists visit AMU every morning, and the more senior nurses are very helpful with extra bloods and cannulas)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TTOs/DALs</a:t>
            </a:r>
          </a:p>
          <a:p>
            <a:pPr algn="just">
              <a:lnSpc>
                <a:spcPts val="1540"/>
              </a:lnSpc>
            </a:pPr>
          </a:p>
        </p:txBody>
      </p:sp>
      <p:sp>
        <p:nvSpPr>
          <p:cNvPr name="AutoShape 23" id="23"/>
          <p:cNvSpPr/>
          <p:nvPr/>
        </p:nvSpPr>
        <p:spPr>
          <a:xfrm>
            <a:off x="336344" y="8253467"/>
            <a:ext cx="3102483" cy="0"/>
          </a:xfrm>
          <a:prstGeom prst="line">
            <a:avLst/>
          </a:prstGeom>
          <a:ln cap="flat" w="19050">
            <a:solidFill>
              <a:srgbClr val="41702B"/>
            </a:solidFill>
            <a:prstDash val="solid"/>
            <a:headEnd type="none" len="sm" w="sm"/>
            <a:tailEnd type="none" len="sm" w="sm"/>
          </a:ln>
        </p:spPr>
      </p:sp>
      <p:sp>
        <p:nvSpPr>
          <p:cNvPr name="TextBox 24" id="24"/>
          <p:cNvSpPr txBox="true"/>
          <p:nvPr/>
        </p:nvSpPr>
        <p:spPr>
          <a:xfrm rot="0">
            <a:off x="311216" y="4672239"/>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509703"/>
            <a:ext cx="3002886" cy="3248660"/>
          </a:xfrm>
          <a:prstGeom prst="rect">
            <a:avLst/>
          </a:prstGeom>
        </p:spPr>
        <p:txBody>
          <a:bodyPr anchor="t" rtlCol="false" tIns="0" lIns="0" bIns="0" rIns="0">
            <a:spAutoFit/>
          </a:bodyPr>
          <a:lstStyle/>
          <a:p>
            <a:pPr algn="just">
              <a:lnSpc>
                <a:spcPts val="1540"/>
              </a:lnSpc>
            </a:pPr>
          </a:p>
          <a:p>
            <a:pPr algn="just">
              <a:lnSpc>
                <a:spcPts val="1540"/>
              </a:lnSpc>
            </a:pPr>
            <a:r>
              <a:rPr lang="en-US" sz="1100">
                <a:solidFill>
                  <a:srgbClr val="000000"/>
                </a:solidFill>
                <a:latin typeface="Telegraf"/>
                <a:ea typeface="Telegraf"/>
                <a:cs typeface="Telegraf"/>
                <a:sym typeface="Telegraf"/>
              </a:rPr>
              <a:t>Jobs which can have a lower priority are doing routine referrals to other medical specialities as they are unlikely to be seen in one day anyway.</a:t>
            </a:r>
          </a:p>
          <a:p>
            <a:pPr algn="just">
              <a:lnSpc>
                <a:spcPts val="1540"/>
              </a:lnSpc>
            </a:pPr>
          </a:p>
          <a:p>
            <a:pPr algn="just">
              <a:lnSpc>
                <a:spcPts val="1540"/>
              </a:lnSpc>
            </a:pPr>
            <a:r>
              <a:rPr lang="en-US" sz="1100">
                <a:solidFill>
                  <a:srgbClr val="000000"/>
                </a:solidFill>
                <a:latin typeface="Telegraf"/>
                <a:ea typeface="Telegraf"/>
                <a:cs typeface="Telegraf"/>
                <a:sym typeface="Telegraf"/>
              </a:rPr>
              <a:t>Another thing which you need to consider is how urgent discharge letters need to be done in the day. If a patient needs a package of care reinstated by a certain time of day then their discharge may need to be done earlier in the day vs. a patient going back home (but the nurses will be able to guide you with this).</a:t>
            </a:r>
          </a:p>
          <a:p>
            <a:pPr algn="just">
              <a:lnSpc>
                <a:spcPts val="1540"/>
              </a:lnSpc>
            </a:pPr>
          </a:p>
          <a:p>
            <a:pPr algn="just">
              <a:lnSpc>
                <a:spcPts val="1540"/>
              </a:lnSpc>
            </a:pPr>
            <a:r>
              <a:rPr lang="en-US" sz="1100">
                <a:solidFill>
                  <a:srgbClr val="000000"/>
                </a:solidFill>
                <a:latin typeface="Telegraf"/>
                <a:ea typeface="Telegraf"/>
                <a:cs typeface="Telegraf"/>
                <a:sym typeface="Telegraf"/>
              </a:rPr>
              <a:t>AMU is a very busy unit, in which you will learn a lot of medicine, but if you are unsure there is always someone available to provide advice. .  </a:t>
            </a:r>
          </a:p>
        </p:txBody>
      </p:sp>
      <p:sp>
        <p:nvSpPr>
          <p:cNvPr name="TextBox 26" id="26"/>
          <p:cNvSpPr txBox="true"/>
          <p:nvPr/>
        </p:nvSpPr>
        <p:spPr>
          <a:xfrm rot="0">
            <a:off x="311216" y="5060390"/>
            <a:ext cx="3835518"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AMU is a 28 bed unit, and depending on staffing levels you will be responsible on average for between  six to ten patients. </a:t>
            </a:r>
          </a:p>
          <a:p>
            <a:pPr algn="just">
              <a:lnSpc>
                <a:spcPts val="1540"/>
              </a:lnSpc>
            </a:pPr>
            <a:r>
              <a:rPr lang="en-US" sz="1100">
                <a:solidFill>
                  <a:srgbClr val="000000"/>
                </a:solidFill>
                <a:latin typeface="Telegraf"/>
                <a:ea typeface="Telegraf"/>
                <a:cs typeface="Telegraf"/>
                <a:sym typeface="Telegraf"/>
              </a:rPr>
              <a:t>For approximately half of the week you will be accompanied by a consultant on ward round and on the other days, you will be expected to independently review patients, but there is always a senior around to ask for advice if you are unsure.  Sometimes there will also be patients to be seen on PTWR, and rarely needing to be clerked as well.</a:t>
            </a:r>
          </a:p>
          <a:p>
            <a:pPr algn="just">
              <a:lnSpc>
                <a:spcPts val="1540"/>
              </a:lnSpc>
            </a:pPr>
            <a:r>
              <a:rPr lang="en-US" sz="1100">
                <a:solidFill>
                  <a:srgbClr val="000000"/>
                </a:solidFill>
                <a:latin typeface="Telegraf"/>
                <a:ea typeface="Telegraf"/>
                <a:cs typeface="Telegraf"/>
                <a:sym typeface="Telegraf"/>
              </a:rPr>
              <a:t>As patients in AMU tend to be more acutely unwell, often there are many jobs needed for each patient, so prioritisation of jobs is key. </a:t>
            </a:r>
          </a:p>
          <a:p>
            <a:pPr algn="just">
              <a:lnSpc>
                <a:spcPts val="1540"/>
              </a:lnSpc>
            </a:pPr>
            <a:r>
              <a:rPr lang="en-US" sz="1100">
                <a:solidFill>
                  <a:srgbClr val="000000"/>
                </a:solidFill>
                <a:latin typeface="Telegraf"/>
                <a:ea typeface="Telegraf"/>
                <a:cs typeface="Telegraf"/>
                <a:sym typeface="Telegraf"/>
              </a:rPr>
              <a:t>Jobs which should be done urgently include organising scans for acutely unwell patients and doing ABGs if there is an increasing oxygen requirement. </a:t>
            </a:r>
          </a:p>
        </p:txBody>
      </p:sp>
      <p:sp>
        <p:nvSpPr>
          <p:cNvPr name="TextBox 27" id="27"/>
          <p:cNvSpPr txBox="true"/>
          <p:nvPr/>
        </p:nvSpPr>
        <p:spPr>
          <a:xfrm rot="0">
            <a:off x="4227056" y="10358876"/>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62587" t="0" r="-62587"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27836" t="0" r="-2783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BREAST SURGERY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1A</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8AM-4PM                                                WARD 19A</a:t>
            </a:r>
          </a:p>
        </p:txBody>
      </p:sp>
      <p:sp>
        <p:nvSpPr>
          <p:cNvPr name="TextBox 20" id="20"/>
          <p:cNvSpPr txBox="true"/>
          <p:nvPr/>
        </p:nvSpPr>
        <p:spPr>
          <a:xfrm rot="0">
            <a:off x="5251095" y="8681777"/>
            <a:ext cx="2175589" cy="115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Surgical SHO on-call - 1511</a:t>
            </a:r>
          </a:p>
          <a:p>
            <a:pPr algn="just">
              <a:lnSpc>
                <a:spcPts val="1540"/>
              </a:lnSpc>
            </a:pPr>
            <a:r>
              <a:rPr lang="en-US" sz="1100">
                <a:solidFill>
                  <a:srgbClr val="000000"/>
                </a:solidFill>
                <a:latin typeface="Telegraf"/>
                <a:ea typeface="Telegraf"/>
                <a:cs typeface="Telegraf"/>
                <a:sym typeface="Telegraf"/>
              </a:rPr>
              <a:t>Surgical SpR on-call - 1508</a:t>
            </a:r>
          </a:p>
          <a:p>
            <a:pPr algn="just">
              <a:lnSpc>
                <a:spcPts val="1540"/>
              </a:lnSpc>
            </a:pPr>
            <a:r>
              <a:rPr lang="en-US" sz="1100">
                <a:solidFill>
                  <a:srgbClr val="000000"/>
                </a:solidFill>
                <a:latin typeface="Telegraf"/>
                <a:ea typeface="Telegraf"/>
                <a:cs typeface="Telegraf"/>
                <a:sym typeface="Telegraf"/>
              </a:rPr>
              <a:t>Medical SHO on-call - 1507</a:t>
            </a:r>
          </a:p>
          <a:p>
            <a:pPr algn="just">
              <a:lnSpc>
                <a:spcPts val="1540"/>
              </a:lnSpc>
            </a:pPr>
            <a:r>
              <a:rPr lang="en-US" sz="1100">
                <a:solidFill>
                  <a:srgbClr val="000000"/>
                </a:solidFill>
                <a:latin typeface="Telegraf"/>
                <a:ea typeface="Telegraf"/>
                <a:cs typeface="Telegraf"/>
                <a:sym typeface="Telegraf"/>
              </a:rPr>
              <a:t>Medical SpR on-call - 1503</a:t>
            </a:r>
          </a:p>
          <a:p>
            <a:pPr algn="just">
              <a:lnSpc>
                <a:spcPts val="1540"/>
              </a:lnSpc>
              <a:spcBef>
                <a:spcPct val="0"/>
              </a:spcBef>
            </a:pPr>
            <a:r>
              <a:rPr lang="en-US" sz="1100">
                <a:solidFill>
                  <a:srgbClr val="000000"/>
                </a:solidFill>
                <a:latin typeface="Telegraf"/>
                <a:ea typeface="Telegraf"/>
                <a:cs typeface="Telegraf"/>
                <a:sym typeface="Telegraf"/>
              </a:rPr>
              <a:t>Cannulation team (OOH) - 4974</a:t>
            </a:r>
          </a:p>
          <a:p>
            <a:pPr algn="just">
              <a:lnSpc>
                <a:spcPts val="1540"/>
              </a:lnSpc>
              <a:spcBef>
                <a:spcPct val="0"/>
              </a:spcBef>
            </a:pPr>
            <a:r>
              <a:rPr lang="en-US" sz="1100">
                <a:solidFill>
                  <a:srgbClr val="000000"/>
                </a:solidFill>
                <a:latin typeface="Telegraf"/>
                <a:ea typeface="Telegraf"/>
                <a:cs typeface="Telegraf"/>
                <a:sym typeface="Telegraf"/>
              </a:rPr>
              <a:t>DOSA - 844 102</a:t>
            </a:r>
          </a:p>
        </p:txBody>
      </p:sp>
      <p:sp>
        <p:nvSpPr>
          <p:cNvPr name="TextBox 21" id="21"/>
          <p:cNvSpPr txBox="true"/>
          <p:nvPr/>
        </p:nvSpPr>
        <p:spPr>
          <a:xfrm rot="0">
            <a:off x="349316" y="8453093"/>
            <a:ext cx="3180370" cy="1153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Breast has many conditions and can be very complex. 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Breast cancers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Breast abscess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Surgical procedures (WLE, Mastectomy)</a:t>
            </a:r>
          </a:p>
          <a:p>
            <a:pPr algn="just">
              <a:lnSpc>
                <a:spcPts val="1540"/>
              </a:lnSpc>
            </a:pPr>
          </a:p>
        </p:txBody>
      </p:sp>
      <p:sp>
        <p:nvSpPr>
          <p:cNvPr name="TextBox 22" id="22"/>
          <p:cNvSpPr txBox="true"/>
          <p:nvPr/>
        </p:nvSpPr>
        <p:spPr>
          <a:xfrm rot="0">
            <a:off x="336344" y="2137823"/>
            <a:ext cx="3835518" cy="1915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Surgical theatre time (~ 3 days per week)</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Writing drug charts for surgical patients on the morning of their operation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Attending Breast MDT on Mondays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 when asked in SDEC or elsewhere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 on the ward (though not often)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p:txBody>
      </p:sp>
      <p:sp>
        <p:nvSpPr>
          <p:cNvPr name="AutoShape 23" id="23"/>
          <p:cNvSpPr/>
          <p:nvPr/>
        </p:nvSpPr>
        <p:spPr>
          <a:xfrm>
            <a:off x="349316" y="7906358"/>
            <a:ext cx="3102483" cy="0"/>
          </a:xfrm>
          <a:prstGeom prst="line">
            <a:avLst/>
          </a:prstGeom>
          <a:ln cap="flat" w="19050">
            <a:solidFill>
              <a:srgbClr val="702B37"/>
            </a:solidFill>
            <a:prstDash val="solid"/>
            <a:headEnd type="none" len="sm" w="sm"/>
            <a:tailEnd type="none" len="sm" w="sm"/>
          </a:ln>
        </p:spPr>
      </p:sp>
      <p:sp>
        <p:nvSpPr>
          <p:cNvPr name="TextBox 24" id="24"/>
          <p:cNvSpPr txBox="true"/>
          <p:nvPr/>
        </p:nvSpPr>
        <p:spPr>
          <a:xfrm rot="0">
            <a:off x="349316" y="420299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711324"/>
            <a:ext cx="2786886" cy="2486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Breast Surgery is a great rotation as it is not massively busy and has great teaching opportunities with lots of theatre exposure.</a:t>
            </a:r>
          </a:p>
          <a:p>
            <a:pPr algn="just">
              <a:lnSpc>
                <a:spcPts val="1540"/>
              </a:lnSpc>
            </a:pPr>
          </a:p>
          <a:p>
            <a:pPr algn="just">
              <a:lnSpc>
                <a:spcPts val="1540"/>
              </a:lnSpc>
            </a:pPr>
            <a:r>
              <a:rPr lang="en-US" sz="1100">
                <a:solidFill>
                  <a:srgbClr val="000000"/>
                </a:solidFill>
                <a:latin typeface="Telegraf"/>
                <a:ea typeface="Telegraf"/>
                <a:cs typeface="Telegraf"/>
                <a:sym typeface="Telegraf"/>
              </a:rPr>
              <a:t>Make the most of this relatively relaxed rotation by pursuing academic interests (e.g.., audit/QI). </a:t>
            </a:r>
          </a:p>
          <a:p>
            <a:pPr algn="just">
              <a:lnSpc>
                <a:spcPts val="1540"/>
              </a:lnSpc>
            </a:pPr>
          </a:p>
          <a:p>
            <a:pPr algn="just">
              <a:lnSpc>
                <a:spcPts val="1540"/>
              </a:lnSpc>
            </a:pPr>
            <a:r>
              <a:rPr lang="en-US" sz="1100">
                <a:solidFill>
                  <a:srgbClr val="000000"/>
                </a:solidFill>
                <a:latin typeface="Telegraf"/>
                <a:ea typeface="Telegraf"/>
                <a:cs typeface="Telegraf"/>
                <a:sym typeface="Telegraf"/>
              </a:rPr>
              <a:t>N.B. You will be part of the general surgery on-call rota as well 2 weekends in the rotation where you will cover the Vascular ward. </a:t>
            </a:r>
          </a:p>
        </p:txBody>
      </p:sp>
      <p:sp>
        <p:nvSpPr>
          <p:cNvPr name="TextBox 26" id="26"/>
          <p:cNvSpPr txBox="true"/>
          <p:nvPr/>
        </p:nvSpPr>
        <p:spPr>
          <a:xfrm rot="0">
            <a:off x="349316" y="4559870"/>
            <a:ext cx="3835518" cy="2677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This post does not have much in the way of ward work. The majority of your time will be spent in theatres (almost always Tuesdays, Thursdays and Fridays). On the morning of surgical days, you will be expected to arrive to DOSA to write up the drug charts for the patients on the list for that day. Apart from theatre days, your time is often your own. There is an expectation that you attend Breast MDT on Monday afternoons. IF there are any inpatients, then you may round on them (this is rare as the vast majority of patients are day cases). If you so wish, you may attend Breast clinics on non-theatre days in discussion with appropriate senior/supervisor. Finally, you are expected to answer bleeps if/when a patient review is needed in SDEC or elsewhere in the hospital. </a:t>
            </a:r>
          </a:p>
        </p:txBody>
      </p:sp>
      <p:sp>
        <p:nvSpPr>
          <p:cNvPr name="TextBox 27" id="27"/>
          <p:cNvSpPr txBox="true"/>
          <p:nvPr/>
        </p:nvSpPr>
        <p:spPr>
          <a:xfrm rot="0">
            <a:off x="4246314" y="1035128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2C2B70"/>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8881" t="0" r="-116293" b="0"/>
              </a:stretch>
            </a:blipFill>
          </p:spPr>
        </p:sp>
      </p:grpSp>
      <p:grpSp>
        <p:nvGrpSpPr>
          <p:cNvPr name="Group 11" id="11"/>
          <p:cNvGrpSpPr/>
          <p:nvPr/>
        </p:nvGrpSpPr>
        <p:grpSpPr>
          <a:xfrm rot="0">
            <a:off x="4423798" y="2266777"/>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2C2B70"/>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2C2B70"/>
                </a:solidFill>
                <a:latin typeface="Big Shoulders Display Bold"/>
                <a:ea typeface="Big Shoulders Display Bold"/>
                <a:cs typeface="Big Shoulders Display Bold"/>
                <a:sym typeface="Big Shoulders Display Bold"/>
              </a:rPr>
              <a:t>CARDIOLOGY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4</a:t>
            </a:r>
          </a:p>
        </p:txBody>
      </p:sp>
      <p:sp>
        <p:nvSpPr>
          <p:cNvPr name="TextBox 20" id="20"/>
          <p:cNvSpPr txBox="true"/>
          <p:nvPr/>
        </p:nvSpPr>
        <p:spPr>
          <a:xfrm rot="0">
            <a:off x="5251095" y="8681777"/>
            <a:ext cx="2175589" cy="1153160"/>
          </a:xfrm>
          <a:prstGeom prst="rect">
            <a:avLst/>
          </a:prstGeom>
        </p:spPr>
        <p:txBody>
          <a:bodyPr anchor="t" rtlCol="false" tIns="0" lIns="0" bIns="0" rIns="0">
            <a:spAutoFit/>
          </a:bodyPr>
          <a:lstStyle/>
          <a:p>
            <a:pPr algn="just">
              <a:lnSpc>
                <a:spcPts val="1540"/>
              </a:lnSpc>
              <a:spcBef>
                <a:spcPct val="0"/>
              </a:spcBef>
            </a:pPr>
            <a:r>
              <a:rPr lang="en-US" sz="1100">
                <a:solidFill>
                  <a:srgbClr val="000000"/>
                </a:solidFill>
                <a:latin typeface="Telegraf"/>
                <a:ea typeface="Telegraf"/>
                <a:cs typeface="Telegraf"/>
                <a:sym typeface="Telegraf"/>
              </a:rPr>
              <a:t>Heart Failure Nurse - 4555</a:t>
            </a:r>
          </a:p>
          <a:p>
            <a:pPr algn="just">
              <a:lnSpc>
                <a:spcPts val="1540"/>
              </a:lnSpc>
              <a:spcBef>
                <a:spcPct val="0"/>
              </a:spcBef>
            </a:pPr>
            <a:r>
              <a:rPr lang="en-US" sz="1100">
                <a:solidFill>
                  <a:srgbClr val="000000"/>
                </a:solidFill>
                <a:latin typeface="Telegraf"/>
                <a:ea typeface="Telegraf"/>
                <a:cs typeface="Telegraf"/>
                <a:sym typeface="Telegraf"/>
              </a:rPr>
              <a:t>ECG - 4423</a:t>
            </a:r>
          </a:p>
          <a:p>
            <a:pPr algn="just">
              <a:lnSpc>
                <a:spcPts val="1540"/>
              </a:lnSpc>
              <a:spcBef>
                <a:spcPct val="0"/>
              </a:spcBef>
            </a:pPr>
            <a:r>
              <a:rPr lang="en-US" sz="1100">
                <a:solidFill>
                  <a:srgbClr val="000000"/>
                </a:solidFill>
                <a:latin typeface="Telegraf"/>
                <a:ea typeface="Telegraf"/>
                <a:cs typeface="Telegraf"/>
                <a:sym typeface="Telegraf"/>
              </a:rPr>
              <a:t>Echo - 4249</a:t>
            </a:r>
          </a:p>
          <a:p>
            <a:pPr algn="just">
              <a:lnSpc>
                <a:spcPts val="1540"/>
              </a:lnSpc>
              <a:spcBef>
                <a:spcPct val="0"/>
              </a:spcBef>
            </a:pPr>
            <a:r>
              <a:rPr lang="en-US" sz="1100">
                <a:solidFill>
                  <a:srgbClr val="000000"/>
                </a:solidFill>
                <a:latin typeface="Telegraf"/>
                <a:ea typeface="Telegraf"/>
                <a:cs typeface="Telegraf"/>
                <a:sym typeface="Telegraf"/>
              </a:rPr>
              <a:t>Cardiac Physiology - 4249</a:t>
            </a:r>
          </a:p>
          <a:p>
            <a:pPr algn="just">
              <a:lnSpc>
                <a:spcPts val="1540"/>
              </a:lnSpc>
              <a:spcBef>
                <a:spcPct val="0"/>
              </a:spcBef>
            </a:pPr>
            <a:r>
              <a:rPr lang="en-US" sz="1100">
                <a:solidFill>
                  <a:srgbClr val="000000"/>
                </a:solidFill>
                <a:latin typeface="Telegraf"/>
                <a:ea typeface="Telegraf"/>
                <a:cs typeface="Telegraf"/>
                <a:sym typeface="Telegraf"/>
              </a:rPr>
              <a:t>Cath lab - 845480</a:t>
            </a:r>
          </a:p>
          <a:p>
            <a:pPr algn="just">
              <a:lnSpc>
                <a:spcPts val="1540"/>
              </a:lnSpc>
              <a:spcBef>
                <a:spcPct val="0"/>
              </a:spcBef>
            </a:pPr>
            <a:r>
              <a:rPr lang="en-US" sz="1100">
                <a:solidFill>
                  <a:srgbClr val="000000"/>
                </a:solidFill>
                <a:latin typeface="Telegraf"/>
                <a:ea typeface="Telegraf"/>
                <a:cs typeface="Telegraf"/>
                <a:sym typeface="Telegraf"/>
              </a:rPr>
              <a:t>CCU - 844086</a:t>
            </a:r>
          </a:p>
        </p:txBody>
      </p:sp>
      <p:sp>
        <p:nvSpPr>
          <p:cNvPr name="TextBox 21" id="21"/>
          <p:cNvSpPr txBox="true"/>
          <p:nvPr/>
        </p:nvSpPr>
        <p:spPr>
          <a:xfrm rot="0">
            <a:off x="349316" y="8453093"/>
            <a:ext cx="3180370"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Cardiology has many conditions and can be very complex. The most common presentations are: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Heart Failure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Arrhythmias (Tachy-brady, SVT, heart blocks,  etc.)</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Pericarditis </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Myocarditis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Infective Endocarditis </a:t>
            </a:r>
          </a:p>
        </p:txBody>
      </p:sp>
      <p:sp>
        <p:nvSpPr>
          <p:cNvPr name="TextBox 22" id="22"/>
          <p:cNvSpPr txBox="true"/>
          <p:nvPr/>
        </p:nvSpPr>
        <p:spPr>
          <a:xfrm rot="0">
            <a:off x="336344" y="2137823"/>
            <a:ext cx="3835518" cy="1534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 (including referrals to LHCH) </a:t>
            </a:r>
          </a:p>
          <a:p>
            <a:pPr algn="just">
              <a:lnSpc>
                <a:spcPts val="1540"/>
              </a:lnSpc>
            </a:pPr>
          </a:p>
        </p:txBody>
      </p:sp>
      <p:sp>
        <p:nvSpPr>
          <p:cNvPr name="AutoShape 23" id="23"/>
          <p:cNvSpPr/>
          <p:nvPr/>
        </p:nvSpPr>
        <p:spPr>
          <a:xfrm>
            <a:off x="349316" y="7906358"/>
            <a:ext cx="3102483" cy="0"/>
          </a:xfrm>
          <a:prstGeom prst="line">
            <a:avLst/>
          </a:prstGeom>
          <a:ln cap="flat" w="19050">
            <a:solidFill>
              <a:srgbClr val="2C2B70"/>
            </a:solidFill>
            <a:prstDash val="solid"/>
            <a:headEnd type="none" len="sm" w="sm"/>
            <a:tailEnd type="none" len="sm" w="sm"/>
          </a:ln>
        </p:spPr>
      </p:sp>
      <p:sp>
        <p:nvSpPr>
          <p:cNvPr name="TextBox 24" id="24"/>
          <p:cNvSpPr txBox="true"/>
          <p:nvPr/>
        </p:nvSpPr>
        <p:spPr>
          <a:xfrm rot="0">
            <a:off x="349316" y="3558495"/>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711324"/>
            <a:ext cx="2786886"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Once the cardiology ward round is done you might need review the patients whose parent teams did not come to round them. While this might sound tricky, over time you will get an idea of which teams  are more likely to come review their patients and prioritise those who are less likely to be seen. </a:t>
            </a:r>
          </a:p>
          <a:p>
            <a:pPr algn="just">
              <a:lnSpc>
                <a:spcPts val="1540"/>
              </a:lnSpc>
            </a:pPr>
          </a:p>
          <a:p>
            <a:pPr algn="just">
              <a:lnSpc>
                <a:spcPts val="1540"/>
              </a:lnSpc>
            </a:pPr>
            <a:r>
              <a:rPr lang="en-US" sz="1100">
                <a:solidFill>
                  <a:srgbClr val="000000"/>
                </a:solidFill>
                <a:latin typeface="Telegraf"/>
                <a:ea typeface="Telegraf"/>
                <a:cs typeface="Telegraf"/>
                <a:sym typeface="Telegraf"/>
              </a:rPr>
              <a:t>I would advise to use your time between 9 and 10am wisely to either starting doing jobs you know will need to be done later such as doing bloods, chasing referrals, discussions with microbiology or start reviewing the non-cardiology patients on the ward to make sure you finish on time. </a:t>
            </a:r>
          </a:p>
        </p:txBody>
      </p:sp>
      <p:sp>
        <p:nvSpPr>
          <p:cNvPr name="TextBox 26" id="26"/>
          <p:cNvSpPr txBox="true"/>
          <p:nvPr/>
        </p:nvSpPr>
        <p:spPr>
          <a:xfrm rot="0">
            <a:off x="349316" y="3950925"/>
            <a:ext cx="3835518" cy="3820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Ward 4 works a little differently to the rest of the medical wards. It is technically both a cardiology and a general medicine ward. As the FY1 you with the rest of the team will be responsible for all 25 patients on the ward regardless of what specialty they are under.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 ward round for cardiology patients usually starts after board round which is at 10am. In this board round the ward sister will go through the list of patients on the ward and discuss their ongoing management and further plans briefly with the attendance of consultants, OT and PT. The ward round which starts after this is divided into two; one done by the on-call cardiology consultant of the week who reviews all the new patients and one round done by the cardiology consultant of the day who reviews the “old” cardiology patients. One of the juniors will usually go with each consultant on these ward rounds. While the cardiology consultant of the week will almost always come to review the new patients, you will often need to review the old patients by yourself.  </a:t>
            </a:r>
          </a:p>
        </p:txBody>
      </p:sp>
      <p:sp>
        <p:nvSpPr>
          <p:cNvPr name="TextBox 27" id="27"/>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41702B"/>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3070" t="0" r="-3070" b="0"/>
              </a:stretch>
            </a:blipFill>
          </p:spPr>
        </p:sp>
      </p:grpSp>
      <p:grpSp>
        <p:nvGrpSpPr>
          <p:cNvPr name="Group 11" id="11"/>
          <p:cNvGrpSpPr/>
          <p:nvPr/>
        </p:nvGrpSpPr>
        <p:grpSpPr>
          <a:xfrm rot="0">
            <a:off x="4423798" y="2266777"/>
            <a:ext cx="2786886" cy="2929206"/>
            <a:chOff x="0" y="0"/>
            <a:chExt cx="1140348" cy="1198583"/>
          </a:xfrm>
        </p:grpSpPr>
        <p:sp>
          <p:nvSpPr>
            <p:cNvPr name="Freeform 12" id="12"/>
            <p:cNvSpPr/>
            <p:nvPr/>
          </p:nvSpPr>
          <p:spPr>
            <a:xfrm flipH="false" flipV="false" rot="0">
              <a:off x="0" y="0"/>
              <a:ext cx="1140348" cy="1198583"/>
            </a:xfrm>
            <a:custGeom>
              <a:avLst/>
              <a:gdLst/>
              <a:ahLst/>
              <a:cxnLst/>
              <a:rect r="r" b="b" t="t" l="l"/>
              <a:pathLst>
                <a:path h="1198583" w="1140348">
                  <a:moveTo>
                    <a:pt x="0" y="0"/>
                  </a:moveTo>
                  <a:lnTo>
                    <a:pt x="1140348" y="0"/>
                  </a:lnTo>
                  <a:lnTo>
                    <a:pt x="1140348" y="1198583"/>
                  </a:lnTo>
                  <a:lnTo>
                    <a:pt x="0" y="1198583"/>
                  </a:lnTo>
                  <a:close/>
                </a:path>
              </a:pathLst>
            </a:custGeom>
            <a:blipFill>
              <a:blip r:embed="rId3"/>
              <a:stretch>
                <a:fillRect l="-28879" t="0" r="-28879" b="0"/>
              </a:stretch>
            </a:blipFill>
          </p:spPr>
        </p:sp>
      </p:grpSp>
      <p:sp>
        <p:nvSpPr>
          <p:cNvPr name="TextBox 13" id="13"/>
          <p:cNvSpPr txBox="true"/>
          <p:nvPr/>
        </p:nvSpPr>
        <p:spPr>
          <a:xfrm rot="0">
            <a:off x="349316" y="7528923"/>
            <a:ext cx="2941621" cy="428625"/>
          </a:xfrm>
          <a:prstGeom prst="rect">
            <a:avLst/>
          </a:prstGeom>
        </p:spPr>
        <p:txBody>
          <a:bodyPr anchor="t" rtlCol="false" tIns="0" lIns="0" bIns="0" rIns="0">
            <a:spAutoFit/>
          </a:bodyPr>
          <a:lstStyle/>
          <a:p>
            <a:pPr algn="l">
              <a:lnSpc>
                <a:spcPts val="3335"/>
              </a:lnSpc>
            </a:pPr>
            <a:r>
              <a:rPr lang="en-US" sz="2779" b="true">
                <a:solidFill>
                  <a:srgbClr val="41702B"/>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41702B"/>
                </a:solidFill>
                <a:latin typeface="Big Shoulders Display Bold"/>
                <a:ea typeface="Big Shoulders Display Bold"/>
                <a:cs typeface="Big Shoulders Display Bold"/>
                <a:sym typeface="Big Shoulders Display Bold"/>
              </a:rPr>
              <a:t>DERMATOLOGY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343314" y="391736"/>
            <a:ext cx="867370"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l">
              <a:lnSpc>
                <a:spcPts val="3359"/>
              </a:lnSpc>
              <a:spcBef>
                <a:spcPct val="0"/>
              </a:spcBef>
            </a:pPr>
            <a:r>
              <a:rPr lang="en-US" sz="2399">
                <a:solidFill>
                  <a:srgbClr val="000000"/>
                </a:solidFill>
                <a:latin typeface="Telegraf"/>
                <a:ea typeface="Telegraf"/>
                <a:cs typeface="Telegraf"/>
                <a:sym typeface="Telegraf"/>
              </a:rPr>
              <a:t>9AM-5PM                                       OPD &amp; OFFICE</a:t>
            </a:r>
          </a:p>
        </p:txBody>
      </p:sp>
      <p:sp>
        <p:nvSpPr>
          <p:cNvPr name="TextBox 20" id="20"/>
          <p:cNvSpPr txBox="true"/>
          <p:nvPr/>
        </p:nvSpPr>
        <p:spPr>
          <a:xfrm rot="0">
            <a:off x="5251095" y="8681777"/>
            <a:ext cx="2077551" cy="1534160"/>
          </a:xfrm>
          <a:prstGeom prst="rect">
            <a:avLst/>
          </a:prstGeom>
        </p:spPr>
        <p:txBody>
          <a:bodyPr anchor="t" rtlCol="false" tIns="0" lIns="0" bIns="0" rIns="0">
            <a:spAutoFit/>
          </a:bodyPr>
          <a:lstStyle/>
          <a:p>
            <a:pPr algn="just">
              <a:lnSpc>
                <a:spcPts val="1540"/>
              </a:lnSpc>
              <a:spcBef>
                <a:spcPct val="0"/>
              </a:spcBef>
            </a:pPr>
            <a:r>
              <a:rPr lang="en-US" sz="1100">
                <a:solidFill>
                  <a:srgbClr val="000000"/>
                </a:solidFill>
                <a:latin typeface="Telegraf"/>
                <a:ea typeface="Telegraf"/>
                <a:cs typeface="Telegraf"/>
                <a:sym typeface="Telegraf"/>
              </a:rPr>
              <a:t>There are no specific “important bleeps” in dermatology, but as you’re usually the only person in the department with a bleep, most hospital staff will contact you when they need to reach dermatology.</a:t>
            </a:r>
          </a:p>
        </p:txBody>
      </p:sp>
      <p:sp>
        <p:nvSpPr>
          <p:cNvPr name="TextBox 21" id="21"/>
          <p:cNvSpPr txBox="true"/>
          <p:nvPr/>
        </p:nvSpPr>
        <p:spPr>
          <a:xfrm rot="0">
            <a:off x="349316" y="8014698"/>
            <a:ext cx="3180370"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FY2, you will need to know</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Melanoma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Squamous cell carcinoma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Basal cell carcinoma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Actinic keratosis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Seborrhoeic keratosis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Eczema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Psoriasis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How to describe a rash/lesion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Dermatological emergencies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Leg ulcers</a:t>
            </a:r>
          </a:p>
        </p:txBody>
      </p:sp>
      <p:sp>
        <p:nvSpPr>
          <p:cNvPr name="TextBox 22" id="22"/>
          <p:cNvSpPr txBox="true"/>
          <p:nvPr/>
        </p:nvSpPr>
        <p:spPr>
          <a:xfrm rot="0">
            <a:off x="336344" y="2137823"/>
            <a:ext cx="3835518" cy="3058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This is an FY2 only placement.</a:t>
            </a:r>
          </a:p>
          <a:p>
            <a:pPr algn="just">
              <a:lnSpc>
                <a:spcPts val="1540"/>
              </a:lnSpc>
            </a:pPr>
            <a:r>
              <a:rPr lang="en-US" sz="1100">
                <a:solidFill>
                  <a:srgbClr val="000000"/>
                </a:solidFill>
                <a:latin typeface="Telegraf"/>
                <a:ea typeface="Telegraf"/>
                <a:cs typeface="Telegraf"/>
                <a:sym typeface="Telegraf"/>
              </a:rPr>
              <a:t>The dermatology role typically runs from 9 am to 5 pm and mainly involves both clinics and referrals.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Outpatient clinics: Seeing patients and performing consultations.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Referrals and inpatient reviews: Assessing and managing patients referred by other teams, providing specialist input for inpatients, and liaising with other medical teams, as dermatology does not have its own ward.</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Non-clinical work: Time is set aside for administrative duties, audits, and quality improvement projects (QIPs).</a:t>
            </a:r>
          </a:p>
          <a:p>
            <a:pPr algn="just">
              <a:lnSpc>
                <a:spcPts val="1540"/>
              </a:lnSpc>
            </a:pPr>
            <a:r>
              <a:rPr lang="en-US" sz="1100">
                <a:solidFill>
                  <a:srgbClr val="000000"/>
                </a:solidFill>
                <a:latin typeface="Telegraf"/>
                <a:ea typeface="Telegraf"/>
                <a:cs typeface="Telegraf"/>
                <a:sym typeface="Telegraf"/>
              </a:rPr>
              <a:t>When not working in dermatology, you also participate in general medical on-call shifts as part of the hospital rota.</a:t>
            </a:r>
          </a:p>
          <a:p>
            <a:pPr algn="just">
              <a:lnSpc>
                <a:spcPts val="1540"/>
              </a:lnSpc>
            </a:pPr>
          </a:p>
        </p:txBody>
      </p:sp>
      <p:sp>
        <p:nvSpPr>
          <p:cNvPr name="AutoShape 23" id="23"/>
          <p:cNvSpPr/>
          <p:nvPr/>
        </p:nvSpPr>
        <p:spPr>
          <a:xfrm>
            <a:off x="349316" y="7516663"/>
            <a:ext cx="3102483" cy="0"/>
          </a:xfrm>
          <a:prstGeom prst="line">
            <a:avLst/>
          </a:prstGeom>
          <a:ln cap="flat" w="19050">
            <a:solidFill>
              <a:srgbClr val="41702B"/>
            </a:solidFill>
            <a:prstDash val="solid"/>
            <a:headEnd type="none" len="sm" w="sm"/>
            <a:tailEnd type="none" len="sm" w="sm"/>
          </a:ln>
        </p:spPr>
      </p:sp>
      <p:sp>
        <p:nvSpPr>
          <p:cNvPr name="TextBox 24" id="24"/>
          <p:cNvSpPr txBox="true"/>
          <p:nvPr/>
        </p:nvSpPr>
        <p:spPr>
          <a:xfrm rot="0">
            <a:off x="349316" y="5227293"/>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349316" y="5648298"/>
            <a:ext cx="6861368" cy="1724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Each day, a different consultant is on call, and the timing of ward rounds varies depending on their schedule. At the start of the day, you check for any new referrals — these can come through CITO or via the secretaries’ office. If there are referrals, you and the registrar will review the patient first to gather background information and perform an initial assessment.</a:t>
            </a:r>
          </a:p>
          <a:p>
            <a:pPr algn="just">
              <a:lnSpc>
                <a:spcPts val="1540"/>
              </a:lnSpc>
            </a:pPr>
          </a:p>
          <a:p>
            <a:pPr algn="just">
              <a:lnSpc>
                <a:spcPts val="1540"/>
              </a:lnSpc>
            </a:pPr>
            <a:r>
              <a:rPr lang="en-US" sz="1100">
                <a:solidFill>
                  <a:srgbClr val="000000"/>
                </a:solidFill>
                <a:latin typeface="Telegraf"/>
                <a:ea typeface="Telegraf"/>
                <a:cs typeface="Telegraf"/>
                <a:sym typeface="Telegraf"/>
              </a:rPr>
              <a:t>When the consultant is ready to conduct their ward round, they will be joined by you, the registrar, and a specialist dermatology nurse to review the patient together, discuss findings, and plan further management.</a:t>
            </a:r>
          </a:p>
          <a:p>
            <a:pPr algn="just">
              <a:lnSpc>
                <a:spcPts val="1540"/>
              </a:lnSpc>
            </a:pPr>
          </a:p>
        </p:txBody>
      </p:sp>
      <p:sp>
        <p:nvSpPr>
          <p:cNvPr name="TextBox 26" id="26"/>
          <p:cNvSpPr txBox="true"/>
          <p:nvPr/>
        </p:nvSpPr>
        <p:spPr>
          <a:xfrm rot="0">
            <a:off x="4246314" y="10369293"/>
            <a:ext cx="3180370"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8</a:t>
            </a:r>
          </a:p>
        </p:txBody>
      </p:sp>
      <p:grpSp>
        <p:nvGrpSpPr>
          <p:cNvPr name="Group 27" id="27"/>
          <p:cNvGrpSpPr/>
          <p:nvPr/>
        </p:nvGrpSpPr>
        <p:grpSpPr>
          <a:xfrm rot="0">
            <a:off x="6511172" y="1513920"/>
            <a:ext cx="817474" cy="817474"/>
            <a:chOff x="0" y="0"/>
            <a:chExt cx="1089965" cy="1089965"/>
          </a:xfrm>
        </p:grpSpPr>
        <p:grpSp>
          <p:nvGrpSpPr>
            <p:cNvPr name="Group 28" id="28"/>
            <p:cNvGrpSpPr/>
            <p:nvPr/>
          </p:nvGrpSpPr>
          <p:grpSpPr>
            <a:xfrm rot="0">
              <a:off x="0" y="0"/>
              <a:ext cx="1089965" cy="108996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DE59"/>
              </a:solidFill>
            </p:spPr>
          </p:sp>
          <p:sp>
            <p:nvSpPr>
              <p:cNvPr name="TextBox 30" id="30"/>
              <p:cNvSpPr txBox="true"/>
              <p:nvPr/>
            </p:nvSpPr>
            <p:spPr>
              <a:xfrm>
                <a:off x="88900" y="50800"/>
                <a:ext cx="635000" cy="673100"/>
              </a:xfrm>
              <a:prstGeom prst="rect">
                <a:avLst/>
              </a:prstGeom>
            </p:spPr>
            <p:txBody>
              <a:bodyPr anchor="ctr" rtlCol="false" tIns="50800" lIns="50800" bIns="50800" rIns="50800"/>
              <a:lstStyle/>
              <a:p>
                <a:pPr algn="ctr">
                  <a:lnSpc>
                    <a:spcPts val="1680"/>
                  </a:lnSpc>
                </a:pPr>
              </a:p>
            </p:txBody>
          </p:sp>
        </p:grpSp>
        <p:sp>
          <p:nvSpPr>
            <p:cNvPr name="TextBox 31" id="31"/>
            <p:cNvSpPr txBox="true"/>
            <p:nvPr/>
          </p:nvSpPr>
          <p:spPr>
            <a:xfrm rot="-1046405">
              <a:off x="89324" y="165969"/>
              <a:ext cx="859631" cy="670772"/>
            </a:xfrm>
            <a:prstGeom prst="rect">
              <a:avLst/>
            </a:prstGeom>
          </p:spPr>
          <p:txBody>
            <a:bodyPr anchor="t" rtlCol="false" tIns="0" lIns="0" bIns="0" rIns="0">
              <a:spAutoFit/>
            </a:bodyPr>
            <a:lstStyle/>
            <a:p>
              <a:pPr algn="ctr">
                <a:lnSpc>
                  <a:spcPts val="1900"/>
                </a:lnSpc>
              </a:pPr>
              <a:r>
                <a:rPr lang="en-US" sz="1900" b="true">
                  <a:solidFill>
                    <a:srgbClr val="000000"/>
                  </a:solidFill>
                  <a:latin typeface="Canva Sans Bold"/>
                  <a:ea typeface="Canva Sans Bold"/>
                  <a:cs typeface="Canva Sans Bold"/>
                  <a:sym typeface="Canva Sans Bold"/>
                </a:rPr>
                <a:t>FY2</a:t>
              </a:r>
            </a:p>
            <a:p>
              <a:pPr algn="ctr">
                <a:lnSpc>
                  <a:spcPts val="1900"/>
                </a:lnSpc>
              </a:pPr>
              <a:r>
                <a:rPr lang="en-US" sz="1900" b="true">
                  <a:solidFill>
                    <a:srgbClr val="000000"/>
                  </a:solidFill>
                  <a:latin typeface="Canva Sans Bold"/>
                  <a:ea typeface="Canva Sans Bold"/>
                  <a:cs typeface="Canva Sans Bold"/>
                  <a:sym typeface="Canva Sans Bold"/>
                </a:rPr>
                <a:t>ONLY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CF9"/>
        </a:solidFill>
      </p:bgPr>
    </p:bg>
    <p:spTree>
      <p:nvGrpSpPr>
        <p:cNvPr id="1" name=""/>
        <p:cNvGrpSpPr/>
        <p:nvPr/>
      </p:nvGrpSpPr>
      <p:grpSpPr>
        <a:xfrm>
          <a:off x="0" y="0"/>
          <a:ext cx="0" cy="0"/>
          <a:chOff x="0" y="0"/>
          <a:chExt cx="0" cy="0"/>
        </a:xfrm>
      </p:grpSpPr>
      <p:sp>
        <p:nvSpPr>
          <p:cNvPr name="AutoShape 2" id="2"/>
          <p:cNvSpPr/>
          <p:nvPr/>
        </p:nvSpPr>
        <p:spPr>
          <a:xfrm>
            <a:off x="349316" y="873018"/>
            <a:ext cx="6861368" cy="0"/>
          </a:xfrm>
          <a:prstGeom prst="line">
            <a:avLst/>
          </a:prstGeom>
          <a:ln cap="flat" w="19050">
            <a:solidFill>
              <a:srgbClr val="702B37"/>
            </a:solidFill>
            <a:prstDash val="solid"/>
            <a:headEnd type="none" len="sm" w="sm"/>
            <a:tailEnd type="none" len="sm" w="sm"/>
          </a:ln>
        </p:spPr>
      </p:sp>
      <p:grpSp>
        <p:nvGrpSpPr>
          <p:cNvPr name="Group 3" id="3"/>
          <p:cNvGrpSpPr/>
          <p:nvPr/>
        </p:nvGrpSpPr>
        <p:grpSpPr>
          <a:xfrm rot="0">
            <a:off x="349316" y="994273"/>
            <a:ext cx="6861368" cy="681153"/>
            <a:chOff x="0" y="0"/>
            <a:chExt cx="2458960" cy="244110"/>
          </a:xfrm>
        </p:grpSpPr>
        <p:sp>
          <p:nvSpPr>
            <p:cNvPr name="Freeform 4" id="4"/>
            <p:cNvSpPr/>
            <p:nvPr/>
          </p:nvSpPr>
          <p:spPr>
            <a:xfrm flipH="false" flipV="false" rot="0">
              <a:off x="0" y="0"/>
              <a:ext cx="2458960" cy="244110"/>
            </a:xfrm>
            <a:custGeom>
              <a:avLst/>
              <a:gdLst/>
              <a:ahLst/>
              <a:cxnLst/>
              <a:rect r="r" b="b" t="t" l="l"/>
              <a:pathLst>
                <a:path h="244110" w="2458960">
                  <a:moveTo>
                    <a:pt x="0" y="0"/>
                  </a:moveTo>
                  <a:lnTo>
                    <a:pt x="2458960" y="0"/>
                  </a:lnTo>
                  <a:lnTo>
                    <a:pt x="2458960" y="244110"/>
                  </a:lnTo>
                  <a:lnTo>
                    <a:pt x="0" y="244110"/>
                  </a:lnTo>
                  <a:close/>
                </a:path>
              </a:pathLst>
            </a:custGeom>
            <a:solidFill>
              <a:srgbClr val="E8DEC9"/>
            </a:solidFill>
          </p:spPr>
        </p:sp>
        <p:sp>
          <p:nvSpPr>
            <p:cNvPr name="TextBox 5" id="5"/>
            <p:cNvSpPr txBox="true"/>
            <p:nvPr/>
          </p:nvSpPr>
          <p:spPr>
            <a:xfrm>
              <a:off x="0" y="-47625"/>
              <a:ext cx="2458960" cy="29173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3701136" y="7906358"/>
            <a:ext cx="3858864" cy="2785642"/>
            <a:chOff x="0" y="0"/>
            <a:chExt cx="1382930" cy="998311"/>
          </a:xfrm>
        </p:grpSpPr>
        <p:sp>
          <p:nvSpPr>
            <p:cNvPr name="Freeform 7" id="7"/>
            <p:cNvSpPr/>
            <p:nvPr/>
          </p:nvSpPr>
          <p:spPr>
            <a:xfrm flipH="false" flipV="false" rot="0">
              <a:off x="0" y="0"/>
              <a:ext cx="1382930" cy="998311"/>
            </a:xfrm>
            <a:custGeom>
              <a:avLst/>
              <a:gdLst/>
              <a:ahLst/>
              <a:cxnLst/>
              <a:rect r="r" b="b" t="t" l="l"/>
              <a:pathLst>
                <a:path h="998311" w="1382930">
                  <a:moveTo>
                    <a:pt x="0" y="0"/>
                  </a:moveTo>
                  <a:lnTo>
                    <a:pt x="1382930" y="0"/>
                  </a:lnTo>
                  <a:lnTo>
                    <a:pt x="1382930" y="998311"/>
                  </a:lnTo>
                  <a:lnTo>
                    <a:pt x="0" y="998311"/>
                  </a:lnTo>
                  <a:close/>
                </a:path>
              </a:pathLst>
            </a:custGeom>
            <a:solidFill>
              <a:srgbClr val="E8DEC9"/>
            </a:solidFill>
          </p:spPr>
        </p:sp>
        <p:sp>
          <p:nvSpPr>
            <p:cNvPr name="TextBox 8" id="8"/>
            <p:cNvSpPr txBox="true"/>
            <p:nvPr/>
          </p:nvSpPr>
          <p:spPr>
            <a:xfrm>
              <a:off x="0" y="-47625"/>
              <a:ext cx="1382930" cy="1045936"/>
            </a:xfrm>
            <a:prstGeom prst="rect">
              <a:avLst/>
            </a:prstGeom>
          </p:spPr>
          <p:txBody>
            <a:bodyPr anchor="ctr" rtlCol="false" tIns="50800" lIns="50800" bIns="50800" rIns="50800"/>
            <a:lstStyle/>
            <a:p>
              <a:pPr algn="ctr">
                <a:lnSpc>
                  <a:spcPts val="2239"/>
                </a:lnSpc>
              </a:pPr>
            </a:p>
          </p:txBody>
        </p:sp>
      </p:grpSp>
      <p:grpSp>
        <p:nvGrpSpPr>
          <p:cNvPr name="Group 9" id="9"/>
          <p:cNvGrpSpPr/>
          <p:nvPr/>
        </p:nvGrpSpPr>
        <p:grpSpPr>
          <a:xfrm rot="0">
            <a:off x="3912468" y="8304308"/>
            <a:ext cx="1166659" cy="1750256"/>
            <a:chOff x="0" y="0"/>
            <a:chExt cx="611511" cy="917407"/>
          </a:xfrm>
        </p:grpSpPr>
        <p:sp>
          <p:nvSpPr>
            <p:cNvPr name="Freeform 10" id="10"/>
            <p:cNvSpPr/>
            <p:nvPr/>
          </p:nvSpPr>
          <p:spPr>
            <a:xfrm flipH="false" flipV="false" rot="0">
              <a:off x="0" y="0"/>
              <a:ext cx="611511" cy="917407"/>
            </a:xfrm>
            <a:custGeom>
              <a:avLst/>
              <a:gdLst/>
              <a:ahLst/>
              <a:cxnLst/>
              <a:rect r="r" b="b" t="t" l="l"/>
              <a:pathLst>
                <a:path h="917407" w="611511">
                  <a:moveTo>
                    <a:pt x="0" y="0"/>
                  </a:moveTo>
                  <a:lnTo>
                    <a:pt x="611511" y="0"/>
                  </a:lnTo>
                  <a:lnTo>
                    <a:pt x="611511" y="917407"/>
                  </a:lnTo>
                  <a:lnTo>
                    <a:pt x="0" y="917407"/>
                  </a:lnTo>
                  <a:close/>
                </a:path>
              </a:pathLst>
            </a:custGeom>
            <a:blipFill>
              <a:blip r:embed="rId2"/>
              <a:stretch>
                <a:fillRect l="0" t="-1472" r="0" b="-1472"/>
              </a:stretch>
            </a:blipFill>
          </p:spPr>
        </p:sp>
      </p:grpSp>
      <p:grpSp>
        <p:nvGrpSpPr>
          <p:cNvPr name="Group 11" id="11"/>
          <p:cNvGrpSpPr/>
          <p:nvPr/>
        </p:nvGrpSpPr>
        <p:grpSpPr>
          <a:xfrm rot="0">
            <a:off x="4423798" y="1889392"/>
            <a:ext cx="2786886" cy="2288532"/>
            <a:chOff x="0" y="0"/>
            <a:chExt cx="1140348" cy="936430"/>
          </a:xfrm>
        </p:grpSpPr>
        <p:sp>
          <p:nvSpPr>
            <p:cNvPr name="Freeform 12" id="12"/>
            <p:cNvSpPr/>
            <p:nvPr/>
          </p:nvSpPr>
          <p:spPr>
            <a:xfrm flipH="false" flipV="false" rot="0">
              <a:off x="0" y="0"/>
              <a:ext cx="1140348" cy="936430"/>
            </a:xfrm>
            <a:custGeom>
              <a:avLst/>
              <a:gdLst/>
              <a:ahLst/>
              <a:cxnLst/>
              <a:rect r="r" b="b" t="t" l="l"/>
              <a:pathLst>
                <a:path h="936430" w="1140348">
                  <a:moveTo>
                    <a:pt x="0" y="0"/>
                  </a:moveTo>
                  <a:lnTo>
                    <a:pt x="1140348" y="0"/>
                  </a:lnTo>
                  <a:lnTo>
                    <a:pt x="1140348" y="936430"/>
                  </a:lnTo>
                  <a:lnTo>
                    <a:pt x="0" y="936430"/>
                  </a:lnTo>
                  <a:close/>
                </a:path>
              </a:pathLst>
            </a:custGeom>
            <a:blipFill>
              <a:blip r:embed="rId3"/>
              <a:stretch>
                <a:fillRect l="-11626" t="0" r="-11626" b="0"/>
              </a:stretch>
            </a:blipFill>
          </p:spPr>
        </p:sp>
      </p:grpSp>
      <p:sp>
        <p:nvSpPr>
          <p:cNvPr name="TextBox 13" id="13"/>
          <p:cNvSpPr txBox="true"/>
          <p:nvPr/>
        </p:nvSpPr>
        <p:spPr>
          <a:xfrm rot="0">
            <a:off x="349316" y="7965608"/>
            <a:ext cx="2941621" cy="428625"/>
          </a:xfrm>
          <a:prstGeom prst="rect">
            <a:avLst/>
          </a:prstGeom>
        </p:spPr>
        <p:txBody>
          <a:bodyPr anchor="t" rtlCol="false" tIns="0" lIns="0" bIns="0" rIns="0">
            <a:spAutoFit/>
          </a:bodyPr>
          <a:lstStyle/>
          <a:p>
            <a:pPr algn="l">
              <a:lnSpc>
                <a:spcPts val="3335"/>
              </a:lnSpc>
            </a:pPr>
            <a:r>
              <a:rPr lang="en-US" sz="2779" b="true">
                <a:solidFill>
                  <a:srgbClr val="702B37"/>
                </a:solidFill>
                <a:latin typeface="Big Shoulders Display Bold"/>
                <a:ea typeface="Big Shoulders Display Bold"/>
                <a:cs typeface="Big Shoulders Display Bold"/>
                <a:sym typeface="Big Shoulders Display Bold"/>
              </a:rPr>
              <a:t>Conditions to Know</a:t>
            </a:r>
          </a:p>
        </p:txBody>
      </p:sp>
      <p:sp>
        <p:nvSpPr>
          <p:cNvPr name="TextBox 14" id="14"/>
          <p:cNvSpPr txBox="true"/>
          <p:nvPr/>
        </p:nvSpPr>
        <p:spPr>
          <a:xfrm rot="0">
            <a:off x="5251095" y="8258783"/>
            <a:ext cx="2175589" cy="361950"/>
          </a:xfrm>
          <a:prstGeom prst="rect">
            <a:avLst/>
          </a:prstGeom>
        </p:spPr>
        <p:txBody>
          <a:bodyPr anchor="t" rtlCol="false" tIns="0" lIns="0" bIns="0" rIns="0">
            <a:spAutoFit/>
          </a:bodyPr>
          <a:lstStyle/>
          <a:p>
            <a:pPr algn="l">
              <a:lnSpc>
                <a:spcPts val="2879"/>
              </a:lnSpc>
            </a:pPr>
            <a:r>
              <a:rPr lang="en-US" sz="2399" b="true">
                <a:solidFill>
                  <a:srgbClr val="000000"/>
                </a:solidFill>
                <a:latin typeface="Big Shoulders Display Bold"/>
                <a:ea typeface="Big Shoulders Display Bold"/>
                <a:cs typeface="Big Shoulders Display Bold"/>
                <a:sym typeface="Big Shoulders Display Bold"/>
              </a:rPr>
              <a:t>IMPORTANT BLEEPS</a:t>
            </a:r>
          </a:p>
        </p:txBody>
      </p:sp>
      <p:sp>
        <p:nvSpPr>
          <p:cNvPr name="TextBox 15" id="15"/>
          <p:cNvSpPr txBox="true"/>
          <p:nvPr/>
        </p:nvSpPr>
        <p:spPr>
          <a:xfrm rot="0">
            <a:off x="349316" y="1735868"/>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What is your responsibility?</a:t>
            </a:r>
          </a:p>
        </p:txBody>
      </p:sp>
      <p:sp>
        <p:nvSpPr>
          <p:cNvPr name="TextBox 16" id="16"/>
          <p:cNvSpPr txBox="true"/>
          <p:nvPr/>
        </p:nvSpPr>
        <p:spPr>
          <a:xfrm rot="0">
            <a:off x="349316" y="77459"/>
            <a:ext cx="6861368" cy="805084"/>
          </a:xfrm>
          <a:prstGeom prst="rect">
            <a:avLst/>
          </a:prstGeom>
        </p:spPr>
        <p:txBody>
          <a:bodyPr anchor="t" rtlCol="false" tIns="0" lIns="0" bIns="0" rIns="0">
            <a:spAutoFit/>
          </a:bodyPr>
          <a:lstStyle/>
          <a:p>
            <a:pPr algn="ctr">
              <a:lnSpc>
                <a:spcPts val="6550"/>
              </a:lnSpc>
              <a:spcBef>
                <a:spcPct val="0"/>
              </a:spcBef>
            </a:pPr>
            <a:r>
              <a:rPr lang="en-US" b="true" sz="4678">
                <a:solidFill>
                  <a:srgbClr val="702B37"/>
                </a:solidFill>
                <a:latin typeface="Big Shoulders Display Bold"/>
                <a:ea typeface="Big Shoulders Display Bold"/>
                <a:cs typeface="Big Shoulders Display Bold"/>
                <a:sym typeface="Big Shoulders Display Bold"/>
              </a:rPr>
              <a:t>ENDOCRINOLOGY</a:t>
            </a:r>
          </a:p>
        </p:txBody>
      </p:sp>
      <p:sp>
        <p:nvSpPr>
          <p:cNvPr name="TextBox 17" id="17"/>
          <p:cNvSpPr txBox="true"/>
          <p:nvPr/>
        </p:nvSpPr>
        <p:spPr>
          <a:xfrm rot="0">
            <a:off x="349316" y="391736"/>
            <a:ext cx="1074823" cy="217170"/>
          </a:xfrm>
          <a:prstGeom prst="rect">
            <a:avLst/>
          </a:prstGeom>
        </p:spPr>
        <p:txBody>
          <a:bodyPr anchor="t" rtlCol="false" tIns="0" lIns="0" bIns="0" rIns="0">
            <a:spAutoFit/>
          </a:bodyPr>
          <a:lstStyle/>
          <a:p>
            <a:pPr algn="l">
              <a:lnSpc>
                <a:spcPts val="1680"/>
              </a:lnSpc>
              <a:spcBef>
                <a:spcPct val="0"/>
              </a:spcBef>
            </a:pPr>
            <a:r>
              <a:rPr lang="en-US" sz="1200">
                <a:solidFill>
                  <a:srgbClr val="000000"/>
                </a:solidFill>
                <a:latin typeface="Telegraf"/>
                <a:ea typeface="Telegraf"/>
                <a:cs typeface="Telegraf"/>
                <a:sym typeface="Telegraf"/>
              </a:rPr>
              <a:t>Glan Clwyd</a:t>
            </a:r>
          </a:p>
        </p:txBody>
      </p:sp>
      <p:sp>
        <p:nvSpPr>
          <p:cNvPr name="TextBox 18" id="18"/>
          <p:cNvSpPr txBox="true"/>
          <p:nvPr/>
        </p:nvSpPr>
        <p:spPr>
          <a:xfrm rot="0">
            <a:off x="6135861" y="391736"/>
            <a:ext cx="1074823" cy="217170"/>
          </a:xfrm>
          <a:prstGeom prst="rect">
            <a:avLst/>
          </a:prstGeom>
        </p:spPr>
        <p:txBody>
          <a:bodyPr anchor="t" rtlCol="false" tIns="0" lIns="0" bIns="0" rIns="0">
            <a:spAutoFit/>
          </a:bodyPr>
          <a:lstStyle/>
          <a:p>
            <a:pPr algn="r">
              <a:lnSpc>
                <a:spcPts val="1680"/>
              </a:lnSpc>
              <a:spcBef>
                <a:spcPct val="0"/>
              </a:spcBef>
            </a:pPr>
            <a:r>
              <a:rPr lang="en-US" sz="1200">
                <a:solidFill>
                  <a:srgbClr val="000000"/>
                </a:solidFill>
                <a:latin typeface="Telegraf"/>
                <a:ea typeface="Telegraf"/>
                <a:cs typeface="Telegraf"/>
                <a:sym typeface="Telegraf"/>
              </a:rPr>
              <a:t>Pay Band 1B</a:t>
            </a:r>
          </a:p>
        </p:txBody>
      </p:sp>
      <p:sp>
        <p:nvSpPr>
          <p:cNvPr name="TextBox 19" id="19"/>
          <p:cNvSpPr txBox="true"/>
          <p:nvPr/>
        </p:nvSpPr>
        <p:spPr>
          <a:xfrm rot="0">
            <a:off x="612616" y="1079579"/>
            <a:ext cx="6334769" cy="434341"/>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Telegraf"/>
                <a:ea typeface="Telegraf"/>
                <a:cs typeface="Telegraf"/>
                <a:sym typeface="Telegraf"/>
              </a:rPr>
              <a:t>9AM-5PM                                                   WARD 10</a:t>
            </a:r>
          </a:p>
        </p:txBody>
      </p:sp>
      <p:sp>
        <p:nvSpPr>
          <p:cNvPr name="TextBox 20" id="20"/>
          <p:cNvSpPr txBox="true"/>
          <p:nvPr/>
        </p:nvSpPr>
        <p:spPr>
          <a:xfrm rot="0">
            <a:off x="5251095" y="8681777"/>
            <a:ext cx="2175589" cy="1343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Diabetes Nurse -  4912</a:t>
            </a:r>
          </a:p>
          <a:p>
            <a:pPr algn="just">
              <a:lnSpc>
                <a:spcPts val="1540"/>
              </a:lnSpc>
            </a:pPr>
          </a:p>
          <a:p>
            <a:pPr algn="just">
              <a:lnSpc>
                <a:spcPts val="1540"/>
              </a:lnSpc>
            </a:pPr>
            <a:r>
              <a:rPr lang="en-US" sz="1100">
                <a:solidFill>
                  <a:srgbClr val="000000"/>
                </a:solidFill>
                <a:latin typeface="Telegraf"/>
                <a:ea typeface="Telegraf"/>
                <a:cs typeface="Telegraf"/>
                <a:sym typeface="Telegraf"/>
              </a:rPr>
              <a:t>ECG - 4423</a:t>
            </a:r>
          </a:p>
          <a:p>
            <a:pPr algn="just">
              <a:lnSpc>
                <a:spcPts val="1540"/>
              </a:lnSpc>
            </a:pPr>
          </a:p>
          <a:p>
            <a:pPr algn="just">
              <a:lnSpc>
                <a:spcPts val="1540"/>
              </a:lnSpc>
            </a:pPr>
            <a:r>
              <a:rPr lang="en-US" sz="1100">
                <a:solidFill>
                  <a:srgbClr val="000000"/>
                </a:solidFill>
                <a:latin typeface="Telegraf"/>
                <a:ea typeface="Telegraf"/>
                <a:cs typeface="Telegraf"/>
                <a:sym typeface="Telegraf"/>
              </a:rPr>
              <a:t>Echo - 846 500</a:t>
            </a:r>
          </a:p>
          <a:p>
            <a:pPr algn="just">
              <a:lnSpc>
                <a:spcPts val="1540"/>
              </a:lnSpc>
            </a:pPr>
          </a:p>
          <a:p>
            <a:pPr algn="just">
              <a:lnSpc>
                <a:spcPts val="1540"/>
              </a:lnSpc>
              <a:spcBef>
                <a:spcPct val="0"/>
              </a:spcBef>
            </a:pPr>
            <a:r>
              <a:rPr lang="en-US" sz="1100">
                <a:solidFill>
                  <a:srgbClr val="000000"/>
                </a:solidFill>
                <a:latin typeface="Telegraf"/>
                <a:ea typeface="Telegraf"/>
                <a:cs typeface="Telegraf"/>
                <a:sym typeface="Telegraf"/>
              </a:rPr>
              <a:t>Dietician - 4265 / 4267</a:t>
            </a:r>
          </a:p>
        </p:txBody>
      </p:sp>
      <p:sp>
        <p:nvSpPr>
          <p:cNvPr name="TextBox 21" id="21"/>
          <p:cNvSpPr txBox="true"/>
          <p:nvPr/>
        </p:nvSpPr>
        <p:spPr>
          <a:xfrm rot="0">
            <a:off x="349316" y="8453093"/>
            <a:ext cx="3180370" cy="2105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Endocrinology has many conditions: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DKA</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T1DM and how to adjust insulin</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T2DM and what to stop in infection/AKI</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Hyper/Hypothyroidism</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Addisons / Pituitary Insufficiency and how to adjust steroids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Pituitary Tumours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Hyperaldosteronism</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Interpreting osmolality &amp; sodium</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Hypercalcaemia</a:t>
            </a:r>
          </a:p>
        </p:txBody>
      </p:sp>
      <p:sp>
        <p:nvSpPr>
          <p:cNvPr name="TextBox 22" id="22"/>
          <p:cNvSpPr txBox="true"/>
          <p:nvPr/>
        </p:nvSpPr>
        <p:spPr>
          <a:xfrm rot="0">
            <a:off x="336344" y="2137823"/>
            <a:ext cx="3835518" cy="1343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As an FY1 you will have a lot of jobs! Your most common responsibilities will be:</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Reviewing patients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Rewriting drug charts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Cannulating</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Taking bloods</a:t>
            </a:r>
          </a:p>
          <a:p>
            <a:pPr algn="just" marL="237492" indent="-118746" lvl="1">
              <a:lnSpc>
                <a:spcPts val="1540"/>
              </a:lnSpc>
              <a:buFont typeface="Arial"/>
              <a:buChar char="•"/>
            </a:pPr>
            <a:r>
              <a:rPr lang="en-US" sz="1100">
                <a:solidFill>
                  <a:srgbClr val="000000"/>
                </a:solidFill>
                <a:latin typeface="Telegraf"/>
                <a:ea typeface="Telegraf"/>
                <a:cs typeface="Telegraf"/>
                <a:sym typeface="Telegraf"/>
              </a:rPr>
              <a:t>Making referrals</a:t>
            </a:r>
          </a:p>
        </p:txBody>
      </p:sp>
      <p:sp>
        <p:nvSpPr>
          <p:cNvPr name="AutoShape 23" id="23"/>
          <p:cNvSpPr/>
          <p:nvPr/>
        </p:nvSpPr>
        <p:spPr>
          <a:xfrm>
            <a:off x="349316" y="7906358"/>
            <a:ext cx="3102483" cy="0"/>
          </a:xfrm>
          <a:prstGeom prst="line">
            <a:avLst/>
          </a:prstGeom>
          <a:ln cap="flat" w="19050">
            <a:solidFill>
              <a:srgbClr val="702B37"/>
            </a:solidFill>
            <a:prstDash val="solid"/>
            <a:headEnd type="none" len="sm" w="sm"/>
            <a:tailEnd type="none" len="sm" w="sm"/>
          </a:ln>
        </p:spPr>
      </p:sp>
      <p:sp>
        <p:nvSpPr>
          <p:cNvPr name="TextBox 24" id="24"/>
          <p:cNvSpPr txBox="true"/>
          <p:nvPr/>
        </p:nvSpPr>
        <p:spPr>
          <a:xfrm rot="0">
            <a:off x="349316" y="3619595"/>
            <a:ext cx="3430684" cy="344805"/>
          </a:xfrm>
          <a:prstGeom prst="rect">
            <a:avLst/>
          </a:prstGeom>
        </p:spPr>
        <p:txBody>
          <a:bodyPr anchor="t" rtlCol="false" tIns="0" lIns="0" bIns="0" rIns="0">
            <a:spAutoFit/>
          </a:bodyPr>
          <a:lstStyle/>
          <a:p>
            <a:pPr algn="l">
              <a:lnSpc>
                <a:spcPts val="2729"/>
              </a:lnSpc>
            </a:pPr>
            <a:r>
              <a:rPr lang="en-US" sz="2099" b="true">
                <a:solidFill>
                  <a:srgbClr val="000000"/>
                </a:solidFill>
                <a:latin typeface="Big Shoulders Display Bold"/>
                <a:ea typeface="Big Shoulders Display Bold"/>
                <a:cs typeface="Big Shoulders Display Bold"/>
                <a:sym typeface="Big Shoulders Display Bold"/>
              </a:rPr>
              <a:t>How does ward round work?</a:t>
            </a:r>
          </a:p>
        </p:txBody>
      </p:sp>
      <p:sp>
        <p:nvSpPr>
          <p:cNvPr name="TextBox 25" id="25"/>
          <p:cNvSpPr txBox="true"/>
          <p:nvPr/>
        </p:nvSpPr>
        <p:spPr>
          <a:xfrm rot="0">
            <a:off x="4423798" y="4254124"/>
            <a:ext cx="2786886" cy="38201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Don’t discharge anyone home without a more senior opinion first!</a:t>
            </a:r>
          </a:p>
          <a:p>
            <a:pPr algn="just">
              <a:lnSpc>
                <a:spcPts val="1540"/>
              </a:lnSpc>
            </a:pPr>
          </a:p>
          <a:p>
            <a:pPr algn="just">
              <a:lnSpc>
                <a:spcPts val="1540"/>
              </a:lnSpc>
            </a:pPr>
            <a:r>
              <a:rPr lang="en-US" sz="1100">
                <a:solidFill>
                  <a:srgbClr val="000000"/>
                </a:solidFill>
                <a:latin typeface="Telegraf"/>
                <a:ea typeface="Telegraf"/>
                <a:cs typeface="Telegraf"/>
                <a:sym typeface="Telegraf"/>
              </a:rPr>
              <a:t>Depending on how many staff members are in that day you will see between 5-10 patients. If you are the only doctor on the ward I advise you call the medical rota coordinator to send for support/locum. </a:t>
            </a:r>
          </a:p>
          <a:p>
            <a:pPr algn="just">
              <a:lnSpc>
                <a:spcPts val="1540"/>
              </a:lnSpc>
            </a:pPr>
          </a:p>
          <a:p>
            <a:pPr algn="just">
              <a:lnSpc>
                <a:spcPts val="1540"/>
              </a:lnSpc>
            </a:pPr>
            <a:r>
              <a:rPr lang="en-US" sz="1100">
                <a:solidFill>
                  <a:srgbClr val="000000"/>
                </a:solidFill>
                <a:latin typeface="Telegraf"/>
                <a:ea typeface="Telegraf"/>
                <a:cs typeface="Telegraf"/>
                <a:sym typeface="Telegraf"/>
              </a:rPr>
              <a:t>When it comes to annual leave, it’s easiest to agree it with the team and the consultant and let the rota coordinator know. If a patient is unresponsive but breathing and has a pulse, or high NEWS score, put out a met call and start your AtoE. If a patient is unresponsive and not breathing put out a crash call and start your ALS, unless they have a DNACPR.</a:t>
            </a:r>
          </a:p>
          <a:p>
            <a:pPr algn="just">
              <a:lnSpc>
                <a:spcPts val="1540"/>
              </a:lnSpc>
            </a:pPr>
            <a:r>
              <a:rPr lang="en-US" sz="1100">
                <a:solidFill>
                  <a:srgbClr val="000000"/>
                </a:solidFill>
                <a:latin typeface="Telegraf"/>
                <a:ea typeface="Telegraf"/>
                <a:cs typeface="Telegraf"/>
                <a:sym typeface="Telegraf"/>
              </a:rPr>
              <a:t> </a:t>
            </a:r>
          </a:p>
          <a:p>
            <a:pPr algn="just">
              <a:lnSpc>
                <a:spcPts val="1540"/>
              </a:lnSpc>
            </a:pPr>
            <a:r>
              <a:rPr lang="en-US" sz="1100">
                <a:solidFill>
                  <a:srgbClr val="000000"/>
                </a:solidFill>
                <a:latin typeface="Telegraf"/>
                <a:ea typeface="Telegraf"/>
                <a:cs typeface="Telegraf"/>
                <a:sym typeface="Telegraf"/>
              </a:rPr>
              <a:t> </a:t>
            </a:r>
          </a:p>
        </p:txBody>
      </p:sp>
      <p:sp>
        <p:nvSpPr>
          <p:cNvPr name="TextBox 26" id="26"/>
          <p:cNvSpPr txBox="true"/>
          <p:nvPr/>
        </p:nvSpPr>
        <p:spPr>
          <a:xfrm rot="0">
            <a:off x="336344" y="4012025"/>
            <a:ext cx="3835518" cy="3629660"/>
          </a:xfrm>
          <a:prstGeom prst="rect">
            <a:avLst/>
          </a:prstGeom>
        </p:spPr>
        <p:txBody>
          <a:bodyPr anchor="t" rtlCol="false" tIns="0" lIns="0" bIns="0" rIns="0">
            <a:spAutoFit/>
          </a:bodyPr>
          <a:lstStyle/>
          <a:p>
            <a:pPr algn="just">
              <a:lnSpc>
                <a:spcPts val="1540"/>
              </a:lnSpc>
            </a:pPr>
            <a:r>
              <a:rPr lang="en-US" sz="1100">
                <a:solidFill>
                  <a:srgbClr val="000000"/>
                </a:solidFill>
                <a:latin typeface="Telegraf"/>
                <a:ea typeface="Telegraf"/>
                <a:cs typeface="Telegraf"/>
                <a:sym typeface="Telegraf"/>
              </a:rPr>
              <a:t>On some days you will see your patients independently and on other days you will see them with the consultant. The consultants have not been consistently the same on this ward but there should be 2 or 3 consultants. </a:t>
            </a:r>
          </a:p>
          <a:p>
            <a:pPr algn="just">
              <a:lnSpc>
                <a:spcPts val="1540"/>
              </a:lnSpc>
            </a:pPr>
          </a:p>
          <a:p>
            <a:pPr algn="just">
              <a:lnSpc>
                <a:spcPts val="1540"/>
              </a:lnSpc>
            </a:pPr>
            <a:r>
              <a:rPr lang="en-US" sz="1100">
                <a:solidFill>
                  <a:srgbClr val="000000"/>
                </a:solidFill>
                <a:latin typeface="Telegraf"/>
                <a:ea typeface="Telegraf"/>
                <a:cs typeface="Telegraf"/>
                <a:sym typeface="Telegraf"/>
              </a:rPr>
              <a:t>There are also outlier patients on other wards when a consultant has done an on call shift beforehand which need to be seen. There are some respiratory patients on this ward but they are seen by the respiratory team. </a:t>
            </a:r>
          </a:p>
          <a:p>
            <a:pPr algn="just">
              <a:lnSpc>
                <a:spcPts val="1540"/>
              </a:lnSpc>
            </a:pPr>
          </a:p>
          <a:p>
            <a:pPr algn="just">
              <a:lnSpc>
                <a:spcPts val="1540"/>
              </a:lnSpc>
            </a:pPr>
            <a:r>
              <a:rPr lang="en-US" sz="1100">
                <a:solidFill>
                  <a:srgbClr val="000000"/>
                </a:solidFill>
                <a:latin typeface="Telegraf"/>
                <a:ea typeface="Telegraf"/>
                <a:cs typeface="Telegraf"/>
                <a:sym typeface="Telegraf"/>
              </a:rPr>
              <a:t>When seeing patients independently it’s useful to always use a thorough structure to make sure you don’t miss anything (eg NEWS, glucose chart, fluid chart, bloods, scans, previous referral input, previous plans, any outstanding jobs, always examine the patient, send relevant swabs/cultures etc), and if you have any concerns you can escalate to the most senior person available (usually SHO or registrar, if consultant available then the consultant). </a:t>
            </a:r>
          </a:p>
        </p:txBody>
      </p:sp>
      <p:sp>
        <p:nvSpPr>
          <p:cNvPr name="TextBox 27" id="27"/>
          <p:cNvSpPr txBox="true"/>
          <p:nvPr/>
        </p:nvSpPr>
        <p:spPr>
          <a:xfrm rot="0">
            <a:off x="7340066" y="10369293"/>
            <a:ext cx="86618" cy="200660"/>
          </a:xfrm>
          <a:prstGeom prst="rect">
            <a:avLst/>
          </a:prstGeom>
        </p:spPr>
        <p:txBody>
          <a:bodyPr anchor="t" rtlCol="false" tIns="0" lIns="0" bIns="0" rIns="0">
            <a:spAutoFit/>
          </a:bodyPr>
          <a:lstStyle/>
          <a:p>
            <a:pPr algn="r">
              <a:lnSpc>
                <a:spcPts val="1540"/>
              </a:lnSpc>
            </a:pPr>
            <a:r>
              <a:rPr lang="en-US" sz="1100">
                <a:solidFill>
                  <a:srgbClr val="000000"/>
                </a:solidFill>
                <a:latin typeface="Telegraf"/>
                <a:ea typeface="Telegraf"/>
                <a:cs typeface="Telegraf"/>
                <a:sym typeface="Telegraf"/>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1D9BBF78070343825AC322C150D363" ma:contentTypeVersion="17" ma:contentTypeDescription="Create a new document." ma:contentTypeScope="" ma:versionID="1e1b25a2e4f2651b5fcd43fc96f609a4">
  <xsd:schema xmlns:xsd="http://www.w3.org/2001/XMLSchema" xmlns:xs="http://www.w3.org/2001/XMLSchema" xmlns:p="http://schemas.microsoft.com/office/2006/metadata/properties" xmlns:ns1="http://schemas.microsoft.com/sharepoint/v3" xmlns:ns2="7eacf8fe-a9ce-4374-92f5-581b210b570f" xmlns:ns3="93534921-1956-43a9-9498-463b2729836f" targetNamespace="http://schemas.microsoft.com/office/2006/metadata/properties" ma:root="true" ma:fieldsID="1872565ce9771109f7d01edecef26bb7" ns1:_="" ns2:_="" ns3:_="">
    <xsd:import namespace="http://schemas.microsoft.com/sharepoint/v3"/>
    <xsd:import namespace="7eacf8fe-a9ce-4374-92f5-581b210b570f"/>
    <xsd:import namespace="93534921-1956-43a9-9498-463b2729836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acf8fe-a9ce-4374-92f5-581b210b57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34921-1956-43a9-9498-463b2729836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0d981bf-af7a-4709-ab7e-e3b14146c9a6}" ma:internalName="TaxCatchAll" ma:showField="CatchAllData" ma:web="93534921-1956-43a9-9498-463b2729836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3534921-1956-43a9-9498-463b2729836f" xsi:nil="true"/>
    <lcf76f155ced4ddcb4097134ff3c332f xmlns="7eacf8fe-a9ce-4374-92f5-581b210b570f">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E6612409-1B5A-4AF4-A324-C15D4624C28A}"/>
</file>

<file path=customXml/itemProps2.xml><?xml version="1.0" encoding="utf-8"?>
<ds:datastoreItem xmlns:ds="http://schemas.openxmlformats.org/officeDocument/2006/customXml" ds:itemID="{41EE2444-C478-4B7B-881C-D77CEF9296D4}"/>
</file>

<file path=customXml/itemProps3.xml><?xml version="1.0" encoding="utf-8"?>
<ds:datastoreItem xmlns:ds="http://schemas.openxmlformats.org/officeDocument/2006/customXml" ds:itemID="{241687AF-9FA6-4233-8008-B71F20EA3A23}"/>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Rotation Guide 2025</dc:title>
  <cp:revision>1</cp:revision>
  <dcterms:created xsi:type="dcterms:W3CDTF">2006-08-16T00:00:00Z</dcterms:created>
  <dcterms:modified xsi:type="dcterms:W3CDTF">2011-08-01T06:04:30Z</dcterms:modified>
  <dc:identifier>DAGg_ey2pUo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0x010100AB1D9BBF78070343825AC322C150D363</vt:lpwstr>
  </property>
</Properties>
</file>