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5"/>
  </p:notesMasterIdLst>
  <p:sldIdLst>
    <p:sldId id="256" r:id="rId5"/>
    <p:sldId id="267" r:id="rId6"/>
    <p:sldId id="291" r:id="rId7"/>
    <p:sldId id="270" r:id="rId8"/>
    <p:sldId id="306" r:id="rId9"/>
    <p:sldId id="268" r:id="rId10"/>
    <p:sldId id="269" r:id="rId11"/>
    <p:sldId id="271" r:id="rId12"/>
    <p:sldId id="272" r:id="rId13"/>
    <p:sldId id="274" r:id="rId14"/>
    <p:sldId id="305" r:id="rId15"/>
    <p:sldId id="278" r:id="rId16"/>
    <p:sldId id="276" r:id="rId17"/>
    <p:sldId id="277" r:id="rId18"/>
    <p:sldId id="282" r:id="rId19"/>
    <p:sldId id="295" r:id="rId20"/>
    <p:sldId id="307" r:id="rId21"/>
    <p:sldId id="289" r:id="rId22"/>
    <p:sldId id="294" r:id="rId23"/>
    <p:sldId id="279" r:id="rId24"/>
    <p:sldId id="284" r:id="rId25"/>
    <p:sldId id="285" r:id="rId26"/>
    <p:sldId id="290" r:id="rId27"/>
    <p:sldId id="288" r:id="rId28"/>
    <p:sldId id="280" r:id="rId29"/>
    <p:sldId id="283" r:id="rId30"/>
    <p:sldId id="281" r:id="rId31"/>
    <p:sldId id="287" r:id="rId32"/>
    <p:sldId id="303" r:id="rId33"/>
    <p:sldId id="304"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19C3AC22-2B53-AF1F-FAE4-668E09A866D3}" name="Sarah Sanders (HEIW)" initials="SS" userId="S::Sarah.Sanders@wales.nhs.uk::b4adbe8b-1ae7-4683-92f6-541748d1328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Joanne Huish (HEIW)" initials="JH(" lastIdx="1" clrIdx="0">
    <p:extLst>
      <p:ext uri="{19B8F6BF-5375-455C-9EA6-DF929625EA0E}">
        <p15:presenceInfo xmlns:p15="http://schemas.microsoft.com/office/powerpoint/2012/main" userId="S::Joanne.Huish@wales.nhs.uk::d96f6fa0-375c-48fb-9df1-a28086525f0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489CC9"/>
    <a:srgbClr val="FF0066"/>
    <a:srgbClr val="575756"/>
    <a:srgbClr val="325083"/>
    <a:srgbClr val="EBEBF3"/>
    <a:srgbClr val="304E82"/>
    <a:srgbClr val="5A468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8603FDC-E32A-4AB5-989C-0864C3EAD2B8}" styleName="Themed Style 2 - Acc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3" d="100"/>
          <a:sy n="73" d="100"/>
        </p:scale>
        <p:origin x="1222" y="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F26E3D-4AB0-4563-BE49-BB17024BDD8C}" type="datetimeFigureOut">
              <a:rPr lang="en-GB"/>
              <a:t>12/11/2025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794A4D-F1E9-47DE-9ABE-B2477A91A319}" type="slidenum">
              <a:rPr lang="en-GB"/>
              <a:t>‹#›</a:t>
            </a:fld>
            <a:endParaRPr lang="en-GB"/>
          </a:p>
        </p:txBody>
      </p:sp>
    </p:spTree>
    <p:extLst>
      <p:ext uri="{BB962C8B-B14F-4D97-AF65-F5344CB8AC3E}">
        <p14:creationId xmlns:p14="http://schemas.microsoft.com/office/powerpoint/2010/main" val="2317267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10" name="Picture 9" descr="A picture containing drawing&#10;&#10;Description automatically generated">
            <a:extLst>
              <a:ext uri="{FF2B5EF4-FFF2-40B4-BE49-F238E27FC236}">
                <a16:creationId xmlns:a16="http://schemas.microsoft.com/office/drawing/2014/main" id="{F8E32DC2-C944-4604-ACE2-1F2DA79069B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1020"/>
            <a:ext cx="12192000" cy="6835960"/>
          </a:xfrm>
          <a:prstGeom prst="rect">
            <a:avLst/>
          </a:prstGeom>
        </p:spPr>
      </p:pic>
      <p:sp>
        <p:nvSpPr>
          <p:cNvPr id="2" name="Title 1">
            <a:extLst>
              <a:ext uri="{FF2B5EF4-FFF2-40B4-BE49-F238E27FC236}">
                <a16:creationId xmlns:a16="http://schemas.microsoft.com/office/drawing/2014/main" id="{7B31F7F8-43DE-43B4-A96D-FA89EBA9AFB1}"/>
              </a:ext>
            </a:extLst>
          </p:cNvPr>
          <p:cNvSpPr>
            <a:spLocks noGrp="1"/>
          </p:cNvSpPr>
          <p:nvPr>
            <p:ph type="ctrTitle" hasCustomPrompt="1"/>
          </p:nvPr>
        </p:nvSpPr>
        <p:spPr>
          <a:xfrm>
            <a:off x="1524000" y="1122363"/>
            <a:ext cx="9144000" cy="2387600"/>
          </a:xfrm>
        </p:spPr>
        <p:txBody>
          <a:bodyPr anchor="b">
            <a:normAutofit/>
          </a:bodyPr>
          <a:lstStyle>
            <a:lvl1pPr algn="ctr">
              <a:defRPr sz="4000" b="1">
                <a:solidFill>
                  <a:srgbClr val="304E82"/>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Subtitle 2">
            <a:extLst>
              <a:ext uri="{FF2B5EF4-FFF2-40B4-BE49-F238E27FC236}">
                <a16:creationId xmlns:a16="http://schemas.microsoft.com/office/drawing/2014/main" id="{02408E44-15D1-4F19-B6CB-076F80914C20}"/>
              </a:ext>
            </a:extLst>
          </p:cNvPr>
          <p:cNvSpPr>
            <a:spLocks noGrp="1"/>
          </p:cNvSpPr>
          <p:nvPr>
            <p:ph type="subTitle" idx="1" hasCustomPrompt="1"/>
          </p:nvPr>
        </p:nvSpPr>
        <p:spPr>
          <a:xfrm>
            <a:off x="1524000" y="3602038"/>
            <a:ext cx="9144000" cy="1655762"/>
          </a:xfrm>
        </p:spPr>
        <p:txBody>
          <a:bodyPr>
            <a:normAutofit/>
          </a:bodyPr>
          <a:lstStyle>
            <a:lvl1pPr marL="0" indent="0" algn="ctr">
              <a:buNone/>
              <a:defRPr sz="2000" b="0">
                <a:solidFill>
                  <a:srgbClr val="325083"/>
                </a:solidFill>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add subtitle</a:t>
            </a:r>
            <a:endParaRPr lang="en-GB"/>
          </a:p>
        </p:txBody>
      </p:sp>
      <p:sp>
        <p:nvSpPr>
          <p:cNvPr id="4" name="Date Placeholder 3">
            <a:extLst>
              <a:ext uri="{FF2B5EF4-FFF2-40B4-BE49-F238E27FC236}">
                <a16:creationId xmlns:a16="http://schemas.microsoft.com/office/drawing/2014/main" id="{08C904C1-82DB-44CD-900F-9493917F6453}"/>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7EFB92AE-0C98-46FE-B51E-E167567212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4F2F9C5-8B5C-4553-A9D6-94EE7F91852D}"/>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10279231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2120E6-7325-491B-B923-5E75D51C010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027F2E34-6E14-4B15-9A8B-10C471AF4B6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6692AD6-CC2F-49A3-8055-4AA70F71C9AE}"/>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F055601D-1440-481B-BC97-634F788C9EB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DC2DD3-9AC0-4C43-B9E3-378E9CDBF52E}"/>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3626715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87BAD0-D80B-47EA-BA49-41E892980F5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9A5986B0-5E7B-4A53-ADF3-FAD6BBA75867}"/>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BEDCAA9-07B0-4878-8BFF-8E036FE6C669}"/>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1ABEEA0D-3086-4A6C-A705-6ECD24FD97A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3B824BE-81CB-477F-9C28-50DD37E593D0}"/>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2164630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3B1E-294A-4D08-BFC3-6B157B138996}"/>
              </a:ext>
            </a:extLst>
          </p:cNvPr>
          <p:cNvSpPr>
            <a:spLocks noGrp="1"/>
          </p:cNvSpPr>
          <p:nvPr>
            <p:ph type="title" hasCustomPrompt="1"/>
          </p:nvPr>
        </p:nvSpPr>
        <p:spPr>
          <a:xfrm>
            <a:off x="838200" y="274568"/>
            <a:ext cx="10515600" cy="1325563"/>
          </a:xfrm>
        </p:spPr>
        <p:txBody>
          <a:bodyPr>
            <a:normAutofit/>
          </a:bodyPr>
          <a:lstStyle>
            <a:lvl1pPr>
              <a:defRPr sz="3200" b="1">
                <a:solidFill>
                  <a:srgbClr val="325083"/>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E1CD332-D40C-4825-BAA1-656431146C3B}"/>
              </a:ext>
            </a:extLst>
          </p:cNvPr>
          <p:cNvSpPr>
            <a:spLocks noGrp="1"/>
          </p:cNvSpPr>
          <p:nvPr>
            <p:ph idx="1" hasCustomPrompt="1"/>
          </p:nvPr>
        </p:nvSpPr>
        <p:spPr>
          <a:xfrm>
            <a:off x="838200" y="1739700"/>
            <a:ext cx="10515600" cy="4351338"/>
          </a:xfrm>
        </p:spPr>
        <p:txBody>
          <a:bodyPr>
            <a:normAutofit/>
          </a:bodyPr>
          <a:lstStyle>
            <a:lvl1pPr marL="0" indent="0">
              <a:buNone/>
              <a:defRPr sz="1800">
                <a:solidFill>
                  <a:srgbClr val="575756"/>
                </a:solidFill>
                <a:latin typeface="Arial" panose="020B0604020202020204" pitchFamily="34" charset="0"/>
                <a:cs typeface="Arial" panose="020B0604020202020204" pitchFamily="34" charset="0"/>
              </a:defRPr>
            </a:lvl1pPr>
          </a:lstStyle>
          <a:p>
            <a:pPr lvl="0"/>
            <a:r>
              <a:rPr lang="en-GB"/>
              <a:t>Click to add text</a:t>
            </a:r>
          </a:p>
        </p:txBody>
      </p:sp>
      <p:sp>
        <p:nvSpPr>
          <p:cNvPr id="7" name="Rectangle 6">
            <a:extLst>
              <a:ext uri="{FF2B5EF4-FFF2-40B4-BE49-F238E27FC236}">
                <a16:creationId xmlns:a16="http://schemas.microsoft.com/office/drawing/2014/main" id="{F03A78AE-C5FE-4227-A074-E06D8FFE11A9}"/>
              </a:ext>
            </a:extLst>
          </p:cNvPr>
          <p:cNvSpPr/>
          <p:nvPr userDrawn="1"/>
        </p:nvSpPr>
        <p:spPr>
          <a:xfrm>
            <a:off x="0" y="5764697"/>
            <a:ext cx="12192000" cy="1093304"/>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pic>
        <p:nvPicPr>
          <p:cNvPr id="14" name="Picture 13" descr="A close up of a logo&#10;&#10;Description automatically generated">
            <a:extLst>
              <a:ext uri="{FF2B5EF4-FFF2-40B4-BE49-F238E27FC236}">
                <a16:creationId xmlns:a16="http://schemas.microsoft.com/office/drawing/2014/main" id="{D373CFAB-D521-4C54-872F-7A58F70A39AD}"/>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75616" t="64493"/>
          <a:stretch/>
        </p:blipFill>
        <p:spPr>
          <a:xfrm>
            <a:off x="8804596" y="4422912"/>
            <a:ext cx="3387404" cy="2435087"/>
          </a:xfrm>
          <a:prstGeom prst="rect">
            <a:avLst/>
          </a:prstGeom>
        </p:spPr>
      </p:pic>
      <p:sp>
        <p:nvSpPr>
          <p:cNvPr id="4" name="Date Placeholder 3">
            <a:extLst>
              <a:ext uri="{FF2B5EF4-FFF2-40B4-BE49-F238E27FC236}">
                <a16:creationId xmlns:a16="http://schemas.microsoft.com/office/drawing/2014/main" id="{3AE6920D-F071-4F97-B450-D54F376BDD35}"/>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6B9FE6E1-1F0E-461E-AB49-F2AB16E82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859BA-F265-4AF6-A21A-C52C78B2AC7A}"/>
              </a:ext>
            </a:extLst>
          </p:cNvPr>
          <p:cNvSpPr>
            <a:spLocks noGrp="1"/>
          </p:cNvSpPr>
          <p:nvPr>
            <p:ph type="sldNum" sz="quarter" idx="12"/>
          </p:nvPr>
        </p:nvSpPr>
        <p:spPr/>
        <p:txBody>
          <a:bodyPr/>
          <a:lstStyle/>
          <a:p>
            <a:fld id="{F040BFEC-67D1-46E0-8C1F-9D9E4B199DEE}" type="slidenum">
              <a:rPr lang="en-GB" smtClean="0"/>
              <a:t>‹#›</a:t>
            </a:fld>
            <a:endParaRPr lang="en-GB"/>
          </a:p>
        </p:txBody>
      </p:sp>
      <p:pic>
        <p:nvPicPr>
          <p:cNvPr id="9" name="Picture 8" descr="A close up of a sign&#10;&#10;Description automatically generated">
            <a:extLst>
              <a:ext uri="{FF2B5EF4-FFF2-40B4-BE49-F238E27FC236}">
                <a16:creationId xmlns:a16="http://schemas.microsoft.com/office/drawing/2014/main" id="{78356A96-8EE4-47D0-BF3F-E944DAA3F01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5954620"/>
            <a:ext cx="2937195" cy="694658"/>
          </a:xfrm>
          <a:prstGeom prst="rect">
            <a:avLst/>
          </a:prstGeom>
        </p:spPr>
      </p:pic>
      <p:sp>
        <p:nvSpPr>
          <p:cNvPr id="10" name="TextBox 9">
            <a:extLst>
              <a:ext uri="{FF2B5EF4-FFF2-40B4-BE49-F238E27FC236}">
                <a16:creationId xmlns:a16="http://schemas.microsoft.com/office/drawing/2014/main" id="{439E7111-B296-4916-8800-43A75E07984E}"/>
              </a:ext>
            </a:extLst>
          </p:cNvPr>
          <p:cNvSpPr txBox="1"/>
          <p:nvPr userDrawn="1"/>
        </p:nvSpPr>
        <p:spPr>
          <a:xfrm>
            <a:off x="3775395" y="6060212"/>
            <a:ext cx="4572001" cy="523220"/>
          </a:xfrm>
          <a:prstGeom prst="rect">
            <a:avLst/>
          </a:prstGeom>
          <a:noFill/>
        </p:spPr>
        <p:txBody>
          <a:bodyPr wrap="square" rtlCol="0">
            <a:spAutoFit/>
          </a:bodyPr>
          <a:lstStyle/>
          <a:p>
            <a:r>
              <a:rPr lang="en-GB" sz="1400" b="1" err="1">
                <a:solidFill>
                  <a:srgbClr val="325083"/>
                </a:solidFill>
                <a:latin typeface="Arial" panose="020B0604020202020204" pitchFamily="34" charset="0"/>
                <a:cs typeface="Arial" panose="020B0604020202020204" pitchFamily="34" charset="0"/>
              </a:rPr>
              <a:t>Trawsnewid</a:t>
            </a:r>
            <a:r>
              <a:rPr lang="en-GB" sz="1400" b="1">
                <a:solidFill>
                  <a:srgbClr val="325083"/>
                </a:solidFill>
                <a:latin typeface="Arial" panose="020B0604020202020204" pitchFamily="34" charset="0"/>
                <a:cs typeface="Arial" panose="020B0604020202020204" pitchFamily="34" charset="0"/>
              </a:rPr>
              <a:t> y </a:t>
            </a:r>
            <a:r>
              <a:rPr lang="en-GB" sz="1400" b="1" err="1">
                <a:solidFill>
                  <a:srgbClr val="325083"/>
                </a:solidFill>
                <a:latin typeface="Arial" panose="020B0604020202020204" pitchFamily="34" charset="0"/>
                <a:cs typeface="Arial" panose="020B0604020202020204" pitchFamily="34" charset="0"/>
              </a:rPr>
              <a:t>gweithlu</a:t>
            </a:r>
            <a:r>
              <a:rPr lang="en-GB" sz="1400" b="1">
                <a:solidFill>
                  <a:srgbClr val="325083"/>
                </a:solidFill>
                <a:latin typeface="Arial" panose="020B0604020202020204" pitchFamily="34" charset="0"/>
                <a:cs typeface="Arial" panose="020B0604020202020204" pitchFamily="34" charset="0"/>
              </a:rPr>
              <a:t> </a:t>
            </a:r>
            <a:r>
              <a:rPr lang="en-GB" sz="1400" b="1" err="1">
                <a:solidFill>
                  <a:srgbClr val="325083"/>
                </a:solidFill>
                <a:latin typeface="Arial" panose="020B0604020202020204" pitchFamily="34" charset="0"/>
                <a:cs typeface="Arial" panose="020B0604020202020204" pitchFamily="34" charset="0"/>
              </a:rPr>
              <a:t>ar</a:t>
            </a:r>
            <a:r>
              <a:rPr lang="en-GB" sz="1400" b="1">
                <a:solidFill>
                  <a:srgbClr val="325083"/>
                </a:solidFill>
                <a:latin typeface="Arial" panose="020B0604020202020204" pitchFamily="34" charset="0"/>
                <a:cs typeface="Arial" panose="020B0604020202020204" pitchFamily="34" charset="0"/>
              </a:rPr>
              <a:t> </a:t>
            </a:r>
            <a:r>
              <a:rPr lang="en-GB" sz="1400" b="1" err="1">
                <a:solidFill>
                  <a:srgbClr val="325083"/>
                </a:solidFill>
                <a:latin typeface="Arial" panose="020B0604020202020204" pitchFamily="34" charset="0"/>
                <a:cs typeface="Arial" panose="020B0604020202020204" pitchFamily="34" charset="0"/>
              </a:rPr>
              <a:t>gyfer</a:t>
            </a:r>
            <a:r>
              <a:rPr lang="en-GB" sz="1400" b="1">
                <a:solidFill>
                  <a:srgbClr val="325083"/>
                </a:solidFill>
                <a:latin typeface="Arial" panose="020B0604020202020204" pitchFamily="34" charset="0"/>
                <a:cs typeface="Arial" panose="020B0604020202020204" pitchFamily="34" charset="0"/>
              </a:rPr>
              <a:t> Cymru </a:t>
            </a:r>
            <a:r>
              <a:rPr lang="en-GB" sz="1400" b="1" err="1">
                <a:solidFill>
                  <a:srgbClr val="325083"/>
                </a:solidFill>
                <a:latin typeface="Arial" panose="020B0604020202020204" pitchFamily="34" charset="0"/>
                <a:cs typeface="Arial" panose="020B0604020202020204" pitchFamily="34" charset="0"/>
              </a:rPr>
              <a:t>iachach</a:t>
            </a:r>
            <a:endParaRPr lang="en-GB" sz="1400" b="1">
              <a:solidFill>
                <a:srgbClr val="325083"/>
              </a:solidFill>
              <a:latin typeface="Arial" panose="020B0604020202020204" pitchFamily="34" charset="0"/>
              <a:cs typeface="Arial" panose="020B0604020202020204" pitchFamily="34" charset="0"/>
            </a:endParaRPr>
          </a:p>
          <a:p>
            <a:r>
              <a:rPr lang="en-GB" sz="1400" b="1">
                <a:solidFill>
                  <a:srgbClr val="489CC9"/>
                </a:solidFill>
                <a:latin typeface="Arial" panose="020B0604020202020204" pitchFamily="34" charset="0"/>
                <a:cs typeface="Arial" panose="020B0604020202020204" pitchFamily="34" charset="0"/>
              </a:rPr>
              <a:t>Transforming the workforce for a healthier Wales</a:t>
            </a:r>
          </a:p>
        </p:txBody>
      </p:sp>
    </p:spTree>
    <p:extLst>
      <p:ext uri="{BB962C8B-B14F-4D97-AF65-F5344CB8AC3E}">
        <p14:creationId xmlns:p14="http://schemas.microsoft.com/office/powerpoint/2010/main" val="12033329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A63B1E-294A-4D08-BFC3-6B157B138996}"/>
              </a:ext>
            </a:extLst>
          </p:cNvPr>
          <p:cNvSpPr>
            <a:spLocks noGrp="1"/>
          </p:cNvSpPr>
          <p:nvPr>
            <p:ph type="title" hasCustomPrompt="1"/>
          </p:nvPr>
        </p:nvSpPr>
        <p:spPr>
          <a:xfrm>
            <a:off x="838200" y="274568"/>
            <a:ext cx="10515600" cy="1325563"/>
          </a:xfrm>
        </p:spPr>
        <p:txBody>
          <a:bodyPr>
            <a:normAutofit/>
          </a:bodyPr>
          <a:lstStyle>
            <a:lvl1pPr>
              <a:defRPr sz="3200" b="1">
                <a:solidFill>
                  <a:srgbClr val="325083"/>
                </a:solidFill>
                <a:latin typeface="Arial" panose="020B0604020202020204" pitchFamily="34" charset="0"/>
                <a:cs typeface="Arial" panose="020B0604020202020204" pitchFamily="34" charset="0"/>
              </a:defRPr>
            </a:lvl1pPr>
          </a:lstStyle>
          <a:p>
            <a:r>
              <a:rPr lang="en-US"/>
              <a:t>Click to add title</a:t>
            </a:r>
            <a:endParaRPr lang="en-GB"/>
          </a:p>
        </p:txBody>
      </p:sp>
      <p:sp>
        <p:nvSpPr>
          <p:cNvPr id="3" name="Content Placeholder 2">
            <a:extLst>
              <a:ext uri="{FF2B5EF4-FFF2-40B4-BE49-F238E27FC236}">
                <a16:creationId xmlns:a16="http://schemas.microsoft.com/office/drawing/2014/main" id="{BE1CD332-D40C-4825-BAA1-656431146C3B}"/>
              </a:ext>
            </a:extLst>
          </p:cNvPr>
          <p:cNvSpPr>
            <a:spLocks noGrp="1"/>
          </p:cNvSpPr>
          <p:nvPr>
            <p:ph idx="1" hasCustomPrompt="1"/>
          </p:nvPr>
        </p:nvSpPr>
        <p:spPr>
          <a:xfrm>
            <a:off x="838200" y="1739700"/>
            <a:ext cx="10515600" cy="4351338"/>
          </a:xfrm>
        </p:spPr>
        <p:txBody>
          <a:bodyPr>
            <a:normAutofit/>
          </a:bodyPr>
          <a:lstStyle>
            <a:lvl1pPr marL="0" indent="0">
              <a:buNone/>
              <a:defRPr sz="1800">
                <a:solidFill>
                  <a:srgbClr val="575756"/>
                </a:solidFill>
                <a:latin typeface="Arial" panose="020B0604020202020204" pitchFamily="34" charset="0"/>
                <a:cs typeface="Arial" panose="020B0604020202020204" pitchFamily="34" charset="0"/>
              </a:defRPr>
            </a:lvl1pPr>
          </a:lstStyle>
          <a:p>
            <a:pPr lvl="0"/>
            <a:r>
              <a:rPr lang="en-GB"/>
              <a:t>Click to add text</a:t>
            </a:r>
          </a:p>
        </p:txBody>
      </p:sp>
      <p:sp>
        <p:nvSpPr>
          <p:cNvPr id="7" name="Rectangle 6">
            <a:extLst>
              <a:ext uri="{FF2B5EF4-FFF2-40B4-BE49-F238E27FC236}">
                <a16:creationId xmlns:a16="http://schemas.microsoft.com/office/drawing/2014/main" id="{F03A78AE-C5FE-4227-A074-E06D8FFE11A9}"/>
              </a:ext>
            </a:extLst>
          </p:cNvPr>
          <p:cNvSpPr/>
          <p:nvPr userDrawn="1"/>
        </p:nvSpPr>
        <p:spPr>
          <a:xfrm>
            <a:off x="0" y="5764697"/>
            <a:ext cx="12192000" cy="1093304"/>
          </a:xfrm>
          <a:prstGeom prst="rect">
            <a:avLst/>
          </a:prstGeom>
          <a:solidFill>
            <a:srgbClr val="EBEB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800"/>
          </a:p>
        </p:txBody>
      </p:sp>
      <p:sp>
        <p:nvSpPr>
          <p:cNvPr id="4" name="Date Placeholder 3">
            <a:extLst>
              <a:ext uri="{FF2B5EF4-FFF2-40B4-BE49-F238E27FC236}">
                <a16:creationId xmlns:a16="http://schemas.microsoft.com/office/drawing/2014/main" id="{3AE6920D-F071-4F97-B450-D54F376BDD35}"/>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6B9FE6E1-1F0E-461E-AB49-F2AB16E82FF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92859BA-F265-4AF6-A21A-C52C78B2AC7A}"/>
              </a:ext>
            </a:extLst>
          </p:cNvPr>
          <p:cNvSpPr>
            <a:spLocks noGrp="1"/>
          </p:cNvSpPr>
          <p:nvPr>
            <p:ph type="sldNum" sz="quarter" idx="12"/>
          </p:nvPr>
        </p:nvSpPr>
        <p:spPr/>
        <p:txBody>
          <a:bodyPr/>
          <a:lstStyle/>
          <a:p>
            <a:fld id="{F040BFEC-67D1-46E0-8C1F-9D9E4B199DEE}" type="slidenum">
              <a:rPr lang="en-GB" smtClean="0"/>
              <a:t>‹#›</a:t>
            </a:fld>
            <a:endParaRPr lang="en-GB"/>
          </a:p>
        </p:txBody>
      </p:sp>
      <p:pic>
        <p:nvPicPr>
          <p:cNvPr id="9" name="Picture 8" descr="A close up of a sign&#10;&#10;Description automatically generated">
            <a:extLst>
              <a:ext uri="{FF2B5EF4-FFF2-40B4-BE49-F238E27FC236}">
                <a16:creationId xmlns:a16="http://schemas.microsoft.com/office/drawing/2014/main" id="{78356A96-8EE4-47D0-BF3F-E944DAA3F01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1000" y="5954620"/>
            <a:ext cx="2937195" cy="694658"/>
          </a:xfrm>
          <a:prstGeom prst="rect">
            <a:avLst/>
          </a:prstGeom>
        </p:spPr>
      </p:pic>
      <p:sp>
        <p:nvSpPr>
          <p:cNvPr id="10" name="TextBox 9">
            <a:extLst>
              <a:ext uri="{FF2B5EF4-FFF2-40B4-BE49-F238E27FC236}">
                <a16:creationId xmlns:a16="http://schemas.microsoft.com/office/drawing/2014/main" id="{439E7111-B296-4916-8800-43A75E07984E}"/>
              </a:ext>
            </a:extLst>
          </p:cNvPr>
          <p:cNvSpPr txBox="1"/>
          <p:nvPr userDrawn="1"/>
        </p:nvSpPr>
        <p:spPr>
          <a:xfrm>
            <a:off x="3775395" y="6060212"/>
            <a:ext cx="4572001" cy="523220"/>
          </a:xfrm>
          <a:prstGeom prst="rect">
            <a:avLst/>
          </a:prstGeom>
          <a:noFill/>
        </p:spPr>
        <p:txBody>
          <a:bodyPr wrap="square" rtlCol="0">
            <a:spAutoFit/>
          </a:bodyPr>
          <a:lstStyle/>
          <a:p>
            <a:r>
              <a:rPr lang="en-GB" sz="1400" b="1" err="1">
                <a:solidFill>
                  <a:srgbClr val="325083"/>
                </a:solidFill>
                <a:latin typeface="Arial" panose="020B0604020202020204" pitchFamily="34" charset="0"/>
                <a:cs typeface="Arial" panose="020B0604020202020204" pitchFamily="34" charset="0"/>
              </a:rPr>
              <a:t>Trawsnewid</a:t>
            </a:r>
            <a:r>
              <a:rPr lang="en-GB" sz="1400" b="1">
                <a:solidFill>
                  <a:srgbClr val="325083"/>
                </a:solidFill>
                <a:latin typeface="Arial" panose="020B0604020202020204" pitchFamily="34" charset="0"/>
                <a:cs typeface="Arial" panose="020B0604020202020204" pitchFamily="34" charset="0"/>
              </a:rPr>
              <a:t> y </a:t>
            </a:r>
            <a:r>
              <a:rPr lang="en-GB" sz="1400" b="1" err="1">
                <a:solidFill>
                  <a:srgbClr val="325083"/>
                </a:solidFill>
                <a:latin typeface="Arial" panose="020B0604020202020204" pitchFamily="34" charset="0"/>
                <a:cs typeface="Arial" panose="020B0604020202020204" pitchFamily="34" charset="0"/>
              </a:rPr>
              <a:t>gweithlu</a:t>
            </a:r>
            <a:r>
              <a:rPr lang="en-GB" sz="1400" b="1">
                <a:solidFill>
                  <a:srgbClr val="325083"/>
                </a:solidFill>
                <a:latin typeface="Arial" panose="020B0604020202020204" pitchFamily="34" charset="0"/>
                <a:cs typeface="Arial" panose="020B0604020202020204" pitchFamily="34" charset="0"/>
              </a:rPr>
              <a:t> </a:t>
            </a:r>
            <a:r>
              <a:rPr lang="en-GB" sz="1400" b="1" err="1">
                <a:solidFill>
                  <a:srgbClr val="325083"/>
                </a:solidFill>
                <a:latin typeface="Arial" panose="020B0604020202020204" pitchFamily="34" charset="0"/>
                <a:cs typeface="Arial" panose="020B0604020202020204" pitchFamily="34" charset="0"/>
              </a:rPr>
              <a:t>ar</a:t>
            </a:r>
            <a:r>
              <a:rPr lang="en-GB" sz="1400" b="1">
                <a:solidFill>
                  <a:srgbClr val="325083"/>
                </a:solidFill>
                <a:latin typeface="Arial" panose="020B0604020202020204" pitchFamily="34" charset="0"/>
                <a:cs typeface="Arial" panose="020B0604020202020204" pitchFamily="34" charset="0"/>
              </a:rPr>
              <a:t> </a:t>
            </a:r>
            <a:r>
              <a:rPr lang="en-GB" sz="1400" b="1" err="1">
                <a:solidFill>
                  <a:srgbClr val="325083"/>
                </a:solidFill>
                <a:latin typeface="Arial" panose="020B0604020202020204" pitchFamily="34" charset="0"/>
                <a:cs typeface="Arial" panose="020B0604020202020204" pitchFamily="34" charset="0"/>
              </a:rPr>
              <a:t>gyfer</a:t>
            </a:r>
            <a:r>
              <a:rPr lang="en-GB" sz="1400" b="1">
                <a:solidFill>
                  <a:srgbClr val="325083"/>
                </a:solidFill>
                <a:latin typeface="Arial" panose="020B0604020202020204" pitchFamily="34" charset="0"/>
                <a:cs typeface="Arial" panose="020B0604020202020204" pitchFamily="34" charset="0"/>
              </a:rPr>
              <a:t> Cymru </a:t>
            </a:r>
            <a:r>
              <a:rPr lang="en-GB" sz="1400" b="1" err="1">
                <a:solidFill>
                  <a:srgbClr val="325083"/>
                </a:solidFill>
                <a:latin typeface="Arial" panose="020B0604020202020204" pitchFamily="34" charset="0"/>
                <a:cs typeface="Arial" panose="020B0604020202020204" pitchFamily="34" charset="0"/>
              </a:rPr>
              <a:t>iachach</a:t>
            </a:r>
            <a:endParaRPr lang="en-GB" sz="1400" b="1">
              <a:solidFill>
                <a:srgbClr val="325083"/>
              </a:solidFill>
              <a:latin typeface="Arial" panose="020B0604020202020204" pitchFamily="34" charset="0"/>
              <a:cs typeface="Arial" panose="020B0604020202020204" pitchFamily="34" charset="0"/>
            </a:endParaRPr>
          </a:p>
          <a:p>
            <a:r>
              <a:rPr lang="en-GB" sz="1400" b="1">
                <a:solidFill>
                  <a:srgbClr val="489CC9"/>
                </a:solidFill>
                <a:latin typeface="Arial" panose="020B0604020202020204" pitchFamily="34" charset="0"/>
                <a:cs typeface="Arial" panose="020B0604020202020204" pitchFamily="34" charset="0"/>
              </a:rPr>
              <a:t>Transforming the workforce for a healthier Wales</a:t>
            </a:r>
          </a:p>
        </p:txBody>
      </p:sp>
      <p:pic>
        <p:nvPicPr>
          <p:cNvPr id="11" name="Picture 10" descr="A close up of a piece of paper&#10;&#10;Description automatically generated">
            <a:extLst>
              <a:ext uri="{FF2B5EF4-FFF2-40B4-BE49-F238E27FC236}">
                <a16:creationId xmlns:a16="http://schemas.microsoft.com/office/drawing/2014/main" id="{779BA8D9-4E95-4CD4-B948-83DD8A5DD5BA}"/>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l="67941" t="62708"/>
          <a:stretch/>
        </p:blipFill>
        <p:spPr>
          <a:xfrm>
            <a:off x="8073294" y="4026567"/>
            <a:ext cx="4118705" cy="2694907"/>
          </a:xfrm>
          <a:prstGeom prst="rect">
            <a:avLst/>
          </a:prstGeom>
        </p:spPr>
      </p:pic>
    </p:spTree>
    <p:extLst>
      <p:ext uri="{BB962C8B-B14F-4D97-AF65-F5344CB8AC3E}">
        <p14:creationId xmlns:p14="http://schemas.microsoft.com/office/powerpoint/2010/main" val="10802585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D06C27-12D0-489A-B710-85A6D86D560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776B8879-40A0-4BD5-B514-F023CEE5A2A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B63E19F-E381-49B6-B141-D930516181C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CB83AD7F-6BAD-40C2-8400-C0AE21FED759}"/>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6" name="Footer Placeholder 5">
            <a:extLst>
              <a:ext uri="{FF2B5EF4-FFF2-40B4-BE49-F238E27FC236}">
                <a16:creationId xmlns:a16="http://schemas.microsoft.com/office/drawing/2014/main" id="{C45DA710-4297-479F-A039-43D385F4792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FBCF6FF-3E0D-4D97-92BD-F8E125661DC3}"/>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30118746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7DE9B-4657-486E-ABFE-F9979DD5905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FF695A95-8E0D-45E6-B654-C468C4D0702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CDDED45-70FF-4CA9-9B52-F3638F3F2A5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B0ED3022-305C-43F6-B8F9-D9447004540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A8286AB-C1E2-4EBF-B2FD-226F88D17A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D26B2DC-D23A-48A6-9DA5-22B5B92905EB}"/>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8" name="Footer Placeholder 7">
            <a:extLst>
              <a:ext uri="{FF2B5EF4-FFF2-40B4-BE49-F238E27FC236}">
                <a16:creationId xmlns:a16="http://schemas.microsoft.com/office/drawing/2014/main" id="{70C09B37-45BB-4DC9-B525-420EC6FB44DE}"/>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C165A6D-2AEB-4484-B9DC-044E082E6BBE}"/>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17420229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8B1784-2444-46CD-A909-1F945BD3ABE2}"/>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25F7DA4-D042-4218-8893-684A13B46FCE}"/>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4" name="Footer Placeholder 3">
            <a:extLst>
              <a:ext uri="{FF2B5EF4-FFF2-40B4-BE49-F238E27FC236}">
                <a16:creationId xmlns:a16="http://schemas.microsoft.com/office/drawing/2014/main" id="{1EFFC1F5-6168-4C21-8361-2692E581D84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E084B6E5-4DA5-49BD-994B-F4D9746A373C}"/>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38543898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EB3F62D-ECA7-4F09-917E-ED857890F75D}"/>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3" name="Footer Placeholder 2">
            <a:extLst>
              <a:ext uri="{FF2B5EF4-FFF2-40B4-BE49-F238E27FC236}">
                <a16:creationId xmlns:a16="http://schemas.microsoft.com/office/drawing/2014/main" id="{E7EC23DC-5641-469B-B510-5281708FCB00}"/>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A7D17590-67B1-4EC4-A929-65C2569491D2}"/>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2279136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A6F6AD-2976-47A0-A263-686CB97B6B6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B7C0D6EC-A1AA-45ED-8906-F04A6A76EFD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0B155DDD-7C10-40CB-9BFD-714120773BD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B6F921E-F75D-4CE0-98AD-D2C8BB9E1663}"/>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6" name="Footer Placeholder 5">
            <a:extLst>
              <a:ext uri="{FF2B5EF4-FFF2-40B4-BE49-F238E27FC236}">
                <a16:creationId xmlns:a16="http://schemas.microsoft.com/office/drawing/2014/main" id="{0855822D-7234-4196-907D-F38FD09519A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C6F37577-5C3C-4083-B3DF-A72C16566BBE}"/>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9909260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2B309F-7C81-4D0E-AFF5-D818231B61B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18BA84B-062E-4670-8C70-7BC9EF5E1FC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A2B437D9-39F9-4832-913F-CDD99A05C69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6C267F8-19A0-48EE-9FBA-2DB80155BC4C}"/>
              </a:ext>
            </a:extLst>
          </p:cNvPr>
          <p:cNvSpPr>
            <a:spLocks noGrp="1"/>
          </p:cNvSpPr>
          <p:nvPr>
            <p:ph type="dt" sz="half" idx="10"/>
          </p:nvPr>
        </p:nvSpPr>
        <p:spPr/>
        <p:txBody>
          <a:bodyPr/>
          <a:lstStyle/>
          <a:p>
            <a:fld id="{475F6F32-9A2F-4B78-A2F5-DE63303F8CA4}" type="datetimeFigureOut">
              <a:rPr lang="en-GB" smtClean="0"/>
              <a:t>12/11/2025</a:t>
            </a:fld>
            <a:endParaRPr lang="en-GB"/>
          </a:p>
        </p:txBody>
      </p:sp>
      <p:sp>
        <p:nvSpPr>
          <p:cNvPr id="6" name="Footer Placeholder 5">
            <a:extLst>
              <a:ext uri="{FF2B5EF4-FFF2-40B4-BE49-F238E27FC236}">
                <a16:creationId xmlns:a16="http://schemas.microsoft.com/office/drawing/2014/main" id="{6E251069-76D9-4C4A-A116-139C32EA8CD5}"/>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9363CFDA-DE76-4595-BE6F-CC869DC2EE56}"/>
              </a:ext>
            </a:extLst>
          </p:cNvPr>
          <p:cNvSpPr>
            <a:spLocks noGrp="1"/>
          </p:cNvSpPr>
          <p:nvPr>
            <p:ph type="sldNum" sz="quarter" idx="12"/>
          </p:nvPr>
        </p:nvSpPr>
        <p:spPr/>
        <p:txBody>
          <a:bodyPr/>
          <a:lstStyle/>
          <a:p>
            <a:fld id="{F040BFEC-67D1-46E0-8C1F-9D9E4B199DEE}" type="slidenum">
              <a:rPr lang="en-GB" smtClean="0"/>
              <a:t>‹#›</a:t>
            </a:fld>
            <a:endParaRPr lang="en-GB"/>
          </a:p>
        </p:txBody>
      </p:sp>
    </p:spTree>
    <p:extLst>
      <p:ext uri="{BB962C8B-B14F-4D97-AF65-F5344CB8AC3E}">
        <p14:creationId xmlns:p14="http://schemas.microsoft.com/office/powerpoint/2010/main" val="11930766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8373A45-7DE3-41B8-848D-62645E14FA8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AD23E814-DDCC-498A-B5EC-ACBC4EF03D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5D534BE-D942-4DEB-B22C-90E1C91AA46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5F6F32-9A2F-4B78-A2F5-DE63303F8CA4}" type="datetimeFigureOut">
              <a:rPr lang="en-GB" smtClean="0"/>
              <a:t>12/11/2025</a:t>
            </a:fld>
            <a:endParaRPr lang="en-GB"/>
          </a:p>
        </p:txBody>
      </p:sp>
      <p:sp>
        <p:nvSpPr>
          <p:cNvPr id="5" name="Footer Placeholder 4">
            <a:extLst>
              <a:ext uri="{FF2B5EF4-FFF2-40B4-BE49-F238E27FC236}">
                <a16:creationId xmlns:a16="http://schemas.microsoft.com/office/drawing/2014/main" id="{15BDE46C-5AB6-45E5-9561-C4D852F597A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B2C67A35-F799-46A2-9B99-FEE8277DE53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40BFEC-67D1-46E0-8C1F-9D9E4B199DEE}" type="slidenum">
              <a:rPr lang="en-GB" smtClean="0"/>
              <a:t>‹#›</a:t>
            </a:fld>
            <a:endParaRPr lang="en-GB"/>
          </a:p>
        </p:txBody>
      </p:sp>
    </p:spTree>
    <p:extLst>
      <p:ext uri="{BB962C8B-B14F-4D97-AF65-F5344CB8AC3E}">
        <p14:creationId xmlns:p14="http://schemas.microsoft.com/office/powerpoint/2010/main" val="81061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foundationprogramme.nhs.uk/curriculum/uk-fp-curriculum/" TargetMode="External"/><Relationship Id="rId2" Type="http://schemas.openxmlformats.org/officeDocument/2006/relationships/hyperlink" Target="https://foundationprogramme.nhs.uk/wp-content/uploads/sites/2/2024/11/UKFP-Curriculum-2021_Oct22-update_Link-updated-Nov24.pdf" TargetMode="Externa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hyperlink" Target="https://www.scotlanddeanery.nhs.scot/trainee-information/scottish-foundation-school/foundation-teaching-f1-and-f2/turas-portfolio/" TargetMode="External"/><Relationship Id="rId2" Type="http://schemas.openxmlformats.org/officeDocument/2006/relationships/hyperlink" Target="https://turasportfoliowales.nes.digital/"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www.e-lfh.org.uk/home/" TargetMode="External"/><Relationship Id="rId2" Type="http://schemas.openxmlformats.org/officeDocument/2006/relationships/hyperlink" Target="http://portal.e-lfh.org.uk/register" TargetMode="External"/><Relationship Id="rId1" Type="http://schemas.openxmlformats.org/officeDocument/2006/relationships/slideLayout" Target="../slideLayouts/slideLayout2.xml"/><Relationship Id="rId4" Type="http://schemas.openxmlformats.org/officeDocument/2006/relationships/hyperlink" Target="https://support.e-lfh.org.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hyperlink" Target="https://foundationprogramme.nhs.uk/resources/national-foundation-doctors-presentation-day-nfdpd/previous-event-highlights/" TargetMode="External"/><Relationship Id="rId2" Type="http://schemas.openxmlformats.org/officeDocument/2006/relationships/hyperlink" Target="https://foundationprogramme.nhs.uk/resources/national-foundation-doctors-presentation-day-nfdpd"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hyperlink" Target="https://foundationprogramme.nhs.uk/curriculum/annual-review-of-competence-progression-arcp/"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foundationprogramme.nhs.uk/curriculum/annual-review-of-competence-progression-arcp/arcp-checklist/"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mailto:HEIW.FoundationSchool@wales.nhs.uk" TargetMode="External"/><Relationship Id="rId2" Type="http://schemas.openxmlformats.org/officeDocument/2006/relationships/hyperlink" Target="https://heiw.nhs.wales/education-and-training/foundation/"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w.youtube.com/@ukfoundationprogramme" TargetMode="External"/><Relationship Id="rId2" Type="http://schemas.openxmlformats.org/officeDocument/2006/relationships/hyperlink" Target="https://foundationprogramme.nhs.uk/curriculum/uk-fp-curriculum/"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www.gmc-uk.org/education/standards-guidance-and-curricula/position-statements/absences-from-training-in-the-foundation-programme" TargetMode="External"/><Relationship Id="rId2" Type="http://schemas.openxmlformats.org/officeDocument/2006/relationships/hyperlink" Target="https://nhswales365.sharepoint.com/sites/SSP_Intranet_POD/SitePages/Single-Lead-Employer---Trainee-Hub.aspx?csf=1&amp;web=1&amp;e=6a2Etq&amp;cid=449cc831-26b8-498e-8b43-accd9d408194&amp;OR=Teams-HL&amp;CT=1686155773320"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hyperlink" Target="https://heiw.nhs.wales/support/ltft/"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hyperlink" Target="https://foundationprogramme.nhs.uk/curriculum/assessments/"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s://foundationprogramme.nhs.uk/curriculum/assessments/"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foundationprogramme.nhs.uk/curriculum/supervised-learning-events/sle-types/"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foundationprogramme.nhs.uk/curriculum/uk-fp-curriculum/" TargetMode="External"/><Relationship Id="rId2" Type="http://schemas.openxmlformats.org/officeDocument/2006/relationships/hyperlink" Target="https://foundationprogramme.nhs.uk/resources/reflection/" TargetMode="External"/><Relationship Id="rId1" Type="http://schemas.openxmlformats.org/officeDocument/2006/relationships/slideLayout" Target="../slideLayouts/slideLayout2.xml"/><Relationship Id="rId4" Type="http://schemas.openxmlformats.org/officeDocument/2006/relationships/hyperlink" Target="https://foundationprogramme.nhs.uk/curriculum/curriculum-resource/" TargetMode="External"/></Relationships>
</file>

<file path=ppt/slides/_rels/slide27.xml.rels><?xml version="1.0" encoding="UTF-8" standalone="yes"?>
<Relationships xmlns="http://schemas.openxmlformats.org/package/2006/relationships"><Relationship Id="rId2" Type="http://schemas.openxmlformats.org/officeDocument/2006/relationships/hyperlink" Target="https://foundationprogramme.nhs.uk/curriculum/personal-learning-log/"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hyperlink" Target="https://heiw.nhs.wales/education-and-training/foundation/further-information/"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foundationprogramme.nhs.uk/"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cid:image003.jpg@01D39C32.3C335010"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1.jpeg"/><Relationship Id="rId2" Type="http://schemas.openxmlformats.org/officeDocument/2006/relationships/image" Target="../media/image7.pn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mailto:heiw.foundationschool@wales.nhs.uk" TargetMode="Externa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hyperlink" Target="http://www.sel-expenses.com/" TargetMode="External"/><Relationship Id="rId2" Type="http://schemas.openxmlformats.org/officeDocument/2006/relationships/hyperlink" Target="mailto:NWSSPSLE.Foundation@wales.nhs.uk" TargetMode="External"/><Relationship Id="rId1" Type="http://schemas.openxmlformats.org/officeDocument/2006/relationships/slideLayout" Target="../slideLayouts/slideLayout2.xml"/><Relationship Id="rId5" Type="http://schemas.openxmlformats.org/officeDocument/2006/relationships/hyperlink" Target="https://nwssp.nhs.wales/ourservices/employment-services/all-wales-relocation/" TargetMode="External"/><Relationship Id="rId4" Type="http://schemas.openxmlformats.org/officeDocument/2006/relationships/hyperlink" Target="mailto:NWSSP.TrainingGradeExpenses@wales.nhs.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2522884-CEE8-46C7-8878-F9A7D6142292}"/>
              </a:ext>
            </a:extLst>
          </p:cNvPr>
          <p:cNvSpPr>
            <a:spLocks noGrp="1"/>
          </p:cNvSpPr>
          <p:nvPr>
            <p:ph type="ctrTitle"/>
          </p:nvPr>
        </p:nvSpPr>
        <p:spPr>
          <a:xfrm>
            <a:off x="3503725" y="2029533"/>
            <a:ext cx="5427212" cy="2715303"/>
          </a:xfrm>
        </p:spPr>
        <p:txBody>
          <a:bodyPr>
            <a:normAutofit fontScale="90000"/>
          </a:bodyPr>
          <a:lstStyle/>
          <a:p>
            <a:r>
              <a:rPr lang="en-US" sz="2700" err="1">
                <a:latin typeface="Verdana"/>
                <a:ea typeface="Verdana"/>
                <a:cs typeface="Arial"/>
              </a:rPr>
              <a:t>Canllaw</a:t>
            </a:r>
            <a:r>
              <a:rPr lang="en-US" sz="2700" b="1">
                <a:effectLst/>
                <a:latin typeface="Verdana"/>
                <a:ea typeface="Times New Roman" panose="02020603050405020304" pitchFamily="18" charset="0"/>
                <a:cs typeface="Arial"/>
              </a:rPr>
              <a:t> </a:t>
            </a:r>
            <a:r>
              <a:rPr lang="en-US" sz="2700" b="1" dirty="0">
                <a:effectLst/>
                <a:latin typeface="Verdana"/>
                <a:ea typeface="Times New Roman" panose="02020603050405020304" pitchFamily="18" charset="0"/>
                <a:cs typeface="Arial"/>
              </a:rPr>
              <a:t>i</a:t>
            </a:r>
            <a:r>
              <a:rPr lang="en-US" sz="2700" b="1">
                <a:effectLst/>
                <a:latin typeface="Verdana"/>
                <a:ea typeface="Times New Roman" panose="02020603050405020304" pitchFamily="18" charset="0"/>
                <a:cs typeface="Arial"/>
              </a:rPr>
              <a:t> </a:t>
            </a:r>
            <a:r>
              <a:rPr lang="en-US" sz="2700" b="1" err="1">
                <a:effectLst/>
                <a:latin typeface="Verdana"/>
                <a:ea typeface="Times New Roman" panose="02020603050405020304" pitchFamily="18" charset="0"/>
                <a:cs typeface="Arial"/>
              </a:rPr>
              <a:t>Feddygon</a:t>
            </a:r>
            <a:r>
              <a:rPr lang="en-US" sz="2700" b="1">
                <a:effectLst/>
                <a:latin typeface="Verdana"/>
                <a:ea typeface="Times New Roman" panose="02020603050405020304" pitchFamily="18" charset="0"/>
                <a:cs typeface="Arial"/>
              </a:rPr>
              <a:t> Sylfaen </a:t>
            </a:r>
            <a:r>
              <a:rPr lang="en-US" sz="2700" b="1" err="1">
                <a:effectLst/>
                <a:latin typeface="Verdana"/>
                <a:ea typeface="Times New Roman" panose="02020603050405020304" pitchFamily="18" charset="0"/>
                <a:cs typeface="Arial"/>
              </a:rPr>
              <a:t>sy’n</a:t>
            </a:r>
            <a:r>
              <a:rPr lang="en-US" sz="2700" b="1">
                <a:effectLst/>
                <a:latin typeface="Verdana"/>
                <a:ea typeface="Times New Roman" panose="02020603050405020304" pitchFamily="18" charset="0"/>
                <a:cs typeface="Arial"/>
              </a:rPr>
              <a:t> </a:t>
            </a:r>
            <a:r>
              <a:rPr lang="en-US" sz="2700" err="1">
                <a:latin typeface="Verdana"/>
                <a:ea typeface="Times New Roman" panose="02020603050405020304" pitchFamily="18" charset="0"/>
                <a:cs typeface="Arial"/>
              </a:rPr>
              <a:t>Dechrau</a:t>
            </a:r>
            <a:r>
              <a:rPr lang="en-US" sz="2700" b="1">
                <a:effectLst/>
                <a:latin typeface="Verdana"/>
                <a:ea typeface="Times New Roman" panose="02020603050405020304" pitchFamily="18" charset="0"/>
                <a:cs typeface="Arial"/>
              </a:rPr>
              <a:t> </a:t>
            </a:r>
            <a:br>
              <a:rPr lang="en-US" sz="2700">
                <a:latin typeface="Verdana"/>
                <a:ea typeface="Times New Roman" panose="02020603050405020304" pitchFamily="18" charset="0"/>
                <a:cs typeface="Arial"/>
              </a:rPr>
            </a:br>
            <a:r>
              <a:rPr lang="en-US" sz="2700" b="1" err="1">
                <a:effectLst/>
                <a:latin typeface="Verdana"/>
                <a:ea typeface="Times New Roman" panose="02020603050405020304" pitchFamily="18" charset="0"/>
                <a:cs typeface="Arial"/>
              </a:rPr>
              <a:t>ym</a:t>
            </a:r>
            <a:r>
              <a:rPr lang="en-US" sz="2700" b="1">
                <a:effectLst/>
                <a:latin typeface="Verdana"/>
                <a:ea typeface="Times New Roman" panose="02020603050405020304" pitchFamily="18" charset="0"/>
                <a:cs typeface="Arial"/>
              </a:rPr>
              <a:t> mis Awst </a:t>
            </a:r>
            <a:r>
              <a:rPr lang="en-US" sz="2700">
                <a:latin typeface="Verdana"/>
                <a:ea typeface="Times New Roman" panose="02020603050405020304" pitchFamily="18" charset="0"/>
                <a:cs typeface="Arial"/>
              </a:rPr>
              <a:t>2025</a:t>
            </a:r>
            <a:br>
              <a:rPr lang="en-US" sz="2800" b="1">
                <a:effectLst/>
                <a:latin typeface="Verdana" panose="020B0604030504040204" pitchFamily="34" charset="0"/>
                <a:ea typeface="Times New Roman" panose="02020603050405020304" pitchFamily="18" charset="0"/>
                <a:cs typeface="Arial" panose="020B0604020202020204" pitchFamily="34" charset="0"/>
              </a:rPr>
            </a:br>
            <a:br>
              <a:rPr lang="en-US" sz="2800" b="1">
                <a:effectLst/>
                <a:latin typeface="Verdana" panose="020B0604030504040204" pitchFamily="34" charset="0"/>
                <a:ea typeface="Times New Roman" panose="02020603050405020304" pitchFamily="18" charset="0"/>
                <a:cs typeface="Arial" panose="020B0604020202020204" pitchFamily="34" charset="0"/>
              </a:rPr>
            </a:br>
            <a:r>
              <a:rPr lang="en-US" sz="2800" b="1">
                <a:solidFill>
                  <a:schemeClr val="accent5"/>
                </a:solidFill>
                <a:effectLst/>
                <a:latin typeface="Verdana"/>
                <a:ea typeface="Times New Roman" panose="02020603050405020304" pitchFamily="18" charset="0"/>
                <a:cs typeface="Arial"/>
              </a:rPr>
              <a:t>A </a:t>
            </a:r>
            <a:r>
              <a:rPr lang="en-US" sz="2800">
                <a:solidFill>
                  <a:schemeClr val="accent5"/>
                </a:solidFill>
                <a:latin typeface="Verdana"/>
                <a:ea typeface="Times New Roman" panose="02020603050405020304" pitchFamily="18" charset="0"/>
                <a:cs typeface="Arial"/>
              </a:rPr>
              <a:t>Guide</a:t>
            </a:r>
            <a:r>
              <a:rPr lang="en-US" sz="2800" b="1">
                <a:solidFill>
                  <a:schemeClr val="accent5"/>
                </a:solidFill>
                <a:effectLst/>
                <a:latin typeface="Verdana"/>
                <a:ea typeface="Times New Roman" panose="02020603050405020304" pitchFamily="18" charset="0"/>
                <a:cs typeface="Arial"/>
              </a:rPr>
              <a:t> for Foundation Doctors</a:t>
            </a:r>
            <a:br>
              <a:rPr lang="en-US" sz="2800">
                <a:latin typeface="Verdana"/>
                <a:ea typeface="Times New Roman" panose="02020603050405020304" pitchFamily="18" charset="0"/>
                <a:cs typeface="Arial"/>
              </a:rPr>
            </a:br>
            <a:r>
              <a:rPr lang="en-US" sz="2800">
                <a:solidFill>
                  <a:schemeClr val="accent5"/>
                </a:solidFill>
                <a:latin typeface="Verdana"/>
                <a:ea typeface="Times New Roman" panose="02020603050405020304" pitchFamily="18" charset="0"/>
                <a:cs typeface="Arial"/>
              </a:rPr>
              <a:t>Commencing</a:t>
            </a:r>
            <a:r>
              <a:rPr lang="en-US" sz="2800" b="1">
                <a:solidFill>
                  <a:schemeClr val="accent5"/>
                </a:solidFill>
                <a:effectLst/>
                <a:latin typeface="Verdana"/>
                <a:ea typeface="Times New Roman" panose="02020603050405020304" pitchFamily="18" charset="0"/>
                <a:cs typeface="Arial"/>
              </a:rPr>
              <a:t> August </a:t>
            </a:r>
            <a:r>
              <a:rPr lang="en-US" sz="2800">
                <a:solidFill>
                  <a:schemeClr val="accent5"/>
                </a:solidFill>
                <a:latin typeface="Verdana"/>
                <a:ea typeface="Times New Roman" panose="02020603050405020304" pitchFamily="18" charset="0"/>
                <a:cs typeface="Arial"/>
              </a:rPr>
              <a:t>2025</a:t>
            </a:r>
            <a:br>
              <a:rPr lang="en-GB" sz="3600">
                <a:effectLst/>
                <a:latin typeface="Calibri" panose="020F0502020204030204" pitchFamily="34" charset="0"/>
                <a:ea typeface="Times New Roman" panose="02020603050405020304" pitchFamily="18" charset="0"/>
                <a:cs typeface="Times New Roman" panose="02020603050405020304" pitchFamily="18" charset="0"/>
              </a:rPr>
            </a:br>
            <a:endParaRPr lang="en-US" sz="3600"/>
          </a:p>
        </p:txBody>
      </p:sp>
    </p:spTree>
    <p:extLst>
      <p:ext uri="{BB962C8B-B14F-4D97-AF65-F5344CB8AC3E}">
        <p14:creationId xmlns:p14="http://schemas.microsoft.com/office/powerpoint/2010/main" val="30062609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986BEF-F6F9-4263-9AE1-E03E37CFF8C3}"/>
              </a:ext>
            </a:extLst>
          </p:cNvPr>
          <p:cNvSpPr>
            <a:spLocks noGrp="1"/>
          </p:cNvSpPr>
          <p:nvPr>
            <p:ph type="title"/>
          </p:nvPr>
        </p:nvSpPr>
        <p:spPr>
          <a:xfrm>
            <a:off x="-8432" y="-11901"/>
            <a:ext cx="12201993" cy="1269202"/>
          </a:xfrm>
        </p:spPr>
        <p:txBody>
          <a:bodyPr>
            <a:noAutofit/>
          </a:bodyPr>
          <a:lstStyle/>
          <a:p>
            <a:pPr algn="ctr"/>
            <a:r>
              <a:rPr lang="en-US" sz="2800" b="1" err="1">
                <a:effectLst/>
                <a:latin typeface="Verdana"/>
                <a:ea typeface="Times New Roman" panose="02020603050405020304" pitchFamily="18" charset="0"/>
                <a:cs typeface="Times New Roman"/>
              </a:rPr>
              <a:t>Goruchwyliaeth</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Addysgol</a:t>
            </a:r>
            <a:r>
              <a:rPr lang="en-US" sz="2800" b="1">
                <a:effectLst/>
                <a:latin typeface="Verdana"/>
                <a:ea typeface="Times New Roman" panose="02020603050405020304" pitchFamily="18" charset="0"/>
                <a:cs typeface="Times New Roman"/>
              </a:rPr>
              <a:t> a </a:t>
            </a:r>
            <a:r>
              <a:rPr lang="en-US" sz="2800" b="1" err="1">
                <a:effectLst/>
                <a:latin typeface="Verdana"/>
                <a:ea typeface="Times New Roman" panose="02020603050405020304" pitchFamily="18" charset="0"/>
                <a:cs typeface="Times New Roman"/>
              </a:rPr>
              <a:t>Chlinigol</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Educational and Clinical Supervision</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2AE52FB5-B3EF-4060-98FC-5D5740533CD1}"/>
              </a:ext>
            </a:extLst>
          </p:cNvPr>
          <p:cNvSpPr>
            <a:spLocks noGrp="1"/>
          </p:cNvSpPr>
          <p:nvPr>
            <p:ph idx="1"/>
          </p:nvPr>
        </p:nvSpPr>
        <p:spPr>
          <a:xfrm>
            <a:off x="628650" y="977699"/>
            <a:ext cx="10703746" cy="5186795"/>
          </a:xfrm>
        </p:spPr>
        <p:txBody>
          <a:bodyPr vert="horz" lIns="91440" tIns="45720" rIns="91440" bIns="45720" rtlCol="0" anchor="t">
            <a:normAutofit fontScale="25000" lnSpcReduction="20000"/>
          </a:bodyPr>
          <a:lstStyle/>
          <a:p>
            <a:pPr>
              <a:lnSpc>
                <a:spcPct val="115000"/>
              </a:lnSpc>
              <a:spcAft>
                <a:spcPts val="1000"/>
              </a:spcAft>
            </a:pPr>
            <a:r>
              <a:rPr lang="en-US" sz="7200" dirty="0">
                <a:solidFill>
                  <a:schemeClr val="tx1"/>
                </a:solidFill>
                <a:latin typeface="Verdana"/>
                <a:ea typeface="Verdana"/>
                <a:cs typeface="Arial"/>
              </a:rPr>
              <a:t>You will be assigned to an Educational Supervisor (ES) at the start of your F1 and F2 year, which will be for the duration of that year. </a:t>
            </a:r>
            <a:endParaRPr lang="en-US" sz="7200" dirty="0">
              <a:solidFill>
                <a:schemeClr val="tx1"/>
              </a:solidFill>
              <a:latin typeface="Verdana" panose="020B0604030504040204" pitchFamily="34" charset="0"/>
            </a:endParaRPr>
          </a:p>
          <a:p>
            <a:pPr>
              <a:lnSpc>
                <a:spcPct val="115000"/>
              </a:lnSpc>
              <a:spcAft>
                <a:spcPts val="1000"/>
              </a:spcAft>
            </a:pPr>
            <a:r>
              <a:rPr lang="en-US" sz="7200" dirty="0">
                <a:solidFill>
                  <a:schemeClr val="tx1"/>
                </a:solidFill>
                <a:latin typeface="Verdana"/>
                <a:ea typeface="Verdana"/>
                <a:cs typeface="Arial"/>
              </a:rPr>
              <a:t>For most </a:t>
            </a:r>
            <a:r>
              <a:rPr lang="en-US" sz="7200" dirty="0" err="1">
                <a:solidFill>
                  <a:schemeClr val="tx1"/>
                </a:solidFill>
                <a:latin typeface="Verdana"/>
                <a:ea typeface="Verdana"/>
                <a:cs typeface="Arial"/>
              </a:rPr>
              <a:t>programmes</a:t>
            </a:r>
            <a:r>
              <a:rPr lang="en-US" sz="7200" dirty="0">
                <a:solidFill>
                  <a:schemeClr val="tx1"/>
                </a:solidFill>
                <a:latin typeface="Verdana"/>
                <a:ea typeface="Verdana"/>
                <a:cs typeface="Arial"/>
              </a:rPr>
              <a:t>, your ES will also be your Clinical Supervisor (nCS) for your first 4-month placement. However, for GP LIFTs, your GP Supervisor may instead be your ES. </a:t>
            </a:r>
            <a:endParaRPr lang="en-US" sz="7200" dirty="0">
              <a:solidFill>
                <a:schemeClr val="tx1"/>
              </a:solidFill>
              <a:latin typeface="Verdana" panose="020B0604030504040204" pitchFamily="34" charset="0"/>
              <a:ea typeface="Verdana"/>
            </a:endParaRPr>
          </a:p>
          <a:p>
            <a:pPr>
              <a:lnSpc>
                <a:spcPct val="115000"/>
              </a:lnSpc>
              <a:spcAft>
                <a:spcPts val="1000"/>
              </a:spcAft>
            </a:pPr>
            <a:r>
              <a:rPr lang="en-GB" sz="7200" dirty="0">
                <a:solidFill>
                  <a:schemeClr val="tx1"/>
                </a:solidFill>
                <a:latin typeface="Verdana"/>
                <a:ea typeface="Verdana"/>
                <a:cs typeface="Arial"/>
              </a:rPr>
              <a:t>For each of your placements (including LIFT) you will also have a nCS. </a:t>
            </a:r>
            <a:endParaRPr lang="en-GB" sz="7200" dirty="0">
              <a:solidFill>
                <a:schemeClr val="tx1"/>
              </a:solidFill>
              <a:latin typeface="Verdana" panose="020B0604030504040204" pitchFamily="34" charset="0"/>
              <a:ea typeface="Verdana"/>
            </a:endParaRPr>
          </a:p>
          <a:p>
            <a:pPr>
              <a:lnSpc>
                <a:spcPct val="115000"/>
              </a:lnSpc>
              <a:spcAft>
                <a:spcPts val="1000"/>
              </a:spcAft>
            </a:pPr>
            <a:r>
              <a:rPr lang="en-US" sz="7200" dirty="0">
                <a:solidFill>
                  <a:schemeClr val="tx1"/>
                </a:solidFill>
                <a:latin typeface="Verdana"/>
                <a:ea typeface="Verdana"/>
                <a:cs typeface="Arial"/>
              </a:rPr>
              <a:t>You should meet with your ES at the beginning of each year, and at the end of each placement, </a:t>
            </a:r>
            <a:r>
              <a:rPr lang="en-US" sz="7200" u="sng" dirty="0">
                <a:solidFill>
                  <a:schemeClr val="tx1"/>
                </a:solidFill>
                <a:latin typeface="Verdana"/>
                <a:ea typeface="Verdana"/>
                <a:cs typeface="Arial"/>
              </a:rPr>
              <a:t>as a minimum</a:t>
            </a:r>
            <a:r>
              <a:rPr lang="en-US" sz="7200" dirty="0">
                <a:solidFill>
                  <a:schemeClr val="tx1"/>
                </a:solidFill>
                <a:latin typeface="Verdana"/>
                <a:ea typeface="Verdana"/>
                <a:cs typeface="Arial"/>
              </a:rPr>
              <a:t>.  The meeting towards the end of your final placement of the year will be to complete the “End of Year Report” ready for ARCP. </a:t>
            </a:r>
            <a:r>
              <a:rPr lang="en-US" sz="7200" b="1" dirty="0">
                <a:solidFill>
                  <a:schemeClr val="tx1"/>
                </a:solidFill>
                <a:latin typeface="Verdana"/>
                <a:ea typeface="Verdana"/>
                <a:cs typeface="Arial"/>
              </a:rPr>
              <a:t>This should be done in May for the June ARCPs.</a:t>
            </a:r>
            <a:endParaRPr lang="en-GB" sz="7200" b="1" dirty="0">
              <a:solidFill>
                <a:schemeClr val="tx1"/>
              </a:solidFill>
              <a:latin typeface="Verdana" panose="020B0604030504040204" pitchFamily="34" charset="0"/>
              <a:ea typeface="Verdana"/>
            </a:endParaRPr>
          </a:p>
          <a:p>
            <a:pPr>
              <a:lnSpc>
                <a:spcPct val="115000"/>
              </a:lnSpc>
              <a:spcAft>
                <a:spcPts val="1000"/>
              </a:spcAft>
            </a:pPr>
            <a:r>
              <a:rPr lang="en-US" sz="7200" dirty="0">
                <a:solidFill>
                  <a:schemeClr val="tx1"/>
                </a:solidFill>
                <a:latin typeface="Verdana"/>
                <a:ea typeface="Verdana"/>
                <a:cs typeface="Arial"/>
              </a:rPr>
              <a:t>Your ES will liaise with your </a:t>
            </a:r>
            <a:r>
              <a:rPr lang="en-US" sz="7200" dirty="0" err="1">
                <a:solidFill>
                  <a:schemeClr val="tx1"/>
                </a:solidFill>
                <a:latin typeface="Verdana"/>
                <a:ea typeface="Verdana"/>
                <a:cs typeface="Arial"/>
              </a:rPr>
              <a:t>nCSs</a:t>
            </a:r>
            <a:r>
              <a:rPr lang="en-US" sz="7200" dirty="0">
                <a:solidFill>
                  <a:schemeClr val="tx1"/>
                </a:solidFill>
                <a:latin typeface="Verdana"/>
                <a:ea typeface="Verdana"/>
                <a:cs typeface="Arial"/>
              </a:rPr>
              <a:t> throughout the year to review your progress and both will complete summative assessments for your portfolio, </a:t>
            </a:r>
            <a:r>
              <a:rPr lang="en-GB" sz="7200" dirty="0">
                <a:solidFill>
                  <a:schemeClr val="tx1"/>
                </a:solidFill>
                <a:latin typeface="Verdana"/>
                <a:ea typeface="Verdana"/>
                <a:cs typeface="Arial"/>
              </a:rPr>
              <a:t>in the form of “End of Placement” Educational Supervisor, Clinical Supervisor or Combined Reports.</a:t>
            </a:r>
            <a:endParaRPr lang="en-GB" sz="7200" dirty="0">
              <a:solidFill>
                <a:schemeClr val="tx1"/>
              </a:solidFill>
              <a:latin typeface="Verdana" panose="020B0604030504040204" pitchFamily="34" charset="0"/>
            </a:endParaRPr>
          </a:p>
          <a:p>
            <a:pPr>
              <a:lnSpc>
                <a:spcPct val="115000"/>
              </a:lnSpc>
              <a:spcAft>
                <a:spcPts val="1000"/>
              </a:spcAft>
            </a:pP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15000"/>
              </a:lnSpc>
              <a:spcAft>
                <a:spcPts val="1000"/>
              </a:spcAft>
            </a:pPr>
            <a:br>
              <a:rPr lang="en-US" sz="1800" b="1" dirty="0">
                <a:effectLst/>
                <a:latin typeface="Verdana" panose="020B0604030504040204" pitchFamily="34" charset="0"/>
                <a:ea typeface="Times New Roman" panose="02020603050405020304" pitchFamily="18" charset="0"/>
                <a:cs typeface="Times New Roman" panose="02020603050405020304" pitchFamily="18" charset="0"/>
              </a:rPr>
            </a:br>
            <a:r>
              <a:rPr lang="en-US" sz="1800" b="1" dirty="0">
                <a:effectLst/>
                <a:latin typeface="Verdana"/>
                <a:ea typeface="Times New Roman" panose="02020603050405020304" pitchFamily="18" charset="0"/>
                <a:cs typeface="Times New Roman"/>
              </a:rPr>
              <a:t> </a:t>
            </a:r>
            <a:endParaRPr lang="en-GB" sz="1800" dirty="0">
              <a:effectLst/>
              <a:latin typeface="Verdana"/>
              <a:ea typeface="Times New Roman" panose="02020603050405020304" pitchFamily="18" charset="0"/>
              <a:cs typeface="Times New Roman"/>
            </a:endParaRPr>
          </a:p>
          <a:p>
            <a:endParaRPr lang="en-GB" dirty="0"/>
          </a:p>
        </p:txBody>
      </p:sp>
    </p:spTree>
    <p:extLst>
      <p:ext uri="{BB962C8B-B14F-4D97-AF65-F5344CB8AC3E}">
        <p14:creationId xmlns:p14="http://schemas.microsoft.com/office/powerpoint/2010/main" val="18905865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3C92-BCD8-434C-A87C-0B08C7602776}"/>
              </a:ext>
            </a:extLst>
          </p:cNvPr>
          <p:cNvSpPr>
            <a:spLocks noGrp="1"/>
          </p:cNvSpPr>
          <p:nvPr>
            <p:ph type="title"/>
          </p:nvPr>
        </p:nvSpPr>
        <p:spPr>
          <a:xfrm>
            <a:off x="1250" y="-24421"/>
            <a:ext cx="12177009" cy="1587890"/>
          </a:xfrm>
        </p:spPr>
        <p:txBody>
          <a:bodyPr>
            <a:normAutofit/>
          </a:bodyPr>
          <a:lstStyle/>
          <a:p>
            <a:pPr algn="ctr"/>
            <a:r>
              <a:rPr lang="en-GB" err="1">
                <a:latin typeface="Arial"/>
                <a:cs typeface="Arial"/>
              </a:rPr>
              <a:t>Absenoldeb</a:t>
            </a:r>
            <a:r>
              <a:rPr lang="en-GB">
                <a:latin typeface="Arial"/>
                <a:cs typeface="Arial"/>
              </a:rPr>
              <a:t> </a:t>
            </a:r>
            <a:r>
              <a:rPr lang="en-GB" err="1">
                <a:latin typeface="Arial"/>
                <a:cs typeface="Arial"/>
              </a:rPr>
              <a:t>Astudio</a:t>
            </a:r>
            <a:br>
              <a:rPr lang="en-GB"/>
            </a:br>
            <a:r>
              <a:rPr lang="en-GB">
                <a:solidFill>
                  <a:schemeClr val="accent5"/>
                </a:solidFill>
                <a:latin typeface="Arial"/>
                <a:cs typeface="Arial"/>
              </a:rPr>
              <a:t>Study Leave</a:t>
            </a:r>
            <a:endParaRPr lang="en-US">
              <a:solidFill>
                <a:schemeClr val="accent5"/>
              </a:solidFill>
              <a:latin typeface="Arial"/>
              <a:cs typeface="Arial"/>
            </a:endParaRPr>
          </a:p>
        </p:txBody>
      </p:sp>
      <p:sp>
        <p:nvSpPr>
          <p:cNvPr id="3" name="Content Placeholder 2">
            <a:extLst>
              <a:ext uri="{FF2B5EF4-FFF2-40B4-BE49-F238E27FC236}">
                <a16:creationId xmlns:a16="http://schemas.microsoft.com/office/drawing/2014/main" id="{80B52349-273F-405D-A977-527824DB0782}"/>
              </a:ext>
            </a:extLst>
          </p:cNvPr>
          <p:cNvSpPr>
            <a:spLocks noGrp="1"/>
          </p:cNvSpPr>
          <p:nvPr>
            <p:ph idx="1"/>
          </p:nvPr>
        </p:nvSpPr>
        <p:spPr>
          <a:xfrm>
            <a:off x="351020" y="3352025"/>
            <a:ext cx="11477468" cy="2340652"/>
          </a:xfrm>
        </p:spPr>
        <p:txBody>
          <a:bodyPr vert="horz" lIns="91440" tIns="45720" rIns="91440" bIns="45720" rtlCol="0" anchor="t">
            <a:normAutofit/>
          </a:bodyPr>
          <a:lstStyle/>
          <a:p>
            <a:r>
              <a:rPr lang="en-US" sz="1800" dirty="0">
                <a:solidFill>
                  <a:schemeClr val="tx1"/>
                </a:solidFill>
                <a:latin typeface="Verdana"/>
                <a:ea typeface="Verdana"/>
                <a:cs typeface="Times New Roman"/>
              </a:rPr>
              <a:t>Study Leave entitlement is split between your F1 and F2 year, with recommendations for what the leave can be used for. </a:t>
            </a:r>
          </a:p>
          <a:p>
            <a:r>
              <a:rPr lang="en-US" dirty="0">
                <a:solidFill>
                  <a:schemeClr val="tx1"/>
                </a:solidFill>
                <a:latin typeface="Verdana"/>
                <a:ea typeface="Verdana"/>
                <a:cs typeface="Times New Roman"/>
              </a:rPr>
              <a:t>Please note in F1 your ALS course will be arranged for you, and in F2 the Study Days and Generic Teaching will also be pre-determined. </a:t>
            </a:r>
          </a:p>
          <a:p>
            <a:r>
              <a:rPr lang="en-US" dirty="0">
                <a:solidFill>
                  <a:schemeClr val="tx1"/>
                </a:solidFill>
                <a:latin typeface="Verdana"/>
                <a:ea typeface="Verdana"/>
                <a:cs typeface="Arial"/>
              </a:rPr>
              <a:t>All other leave can be taken at the approval of your supervisor; however, we ask that the </a:t>
            </a:r>
          </a:p>
          <a:p>
            <a:r>
              <a:rPr lang="en-US" dirty="0">
                <a:solidFill>
                  <a:schemeClr val="tx1"/>
                </a:solidFill>
                <a:latin typeface="Verdana"/>
                <a:ea typeface="Verdana"/>
                <a:cs typeface="Arial"/>
              </a:rPr>
              <a:t>days are spread equally across placements when possible.</a:t>
            </a:r>
            <a:endParaRPr lang="en-US"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GB" dirty="0"/>
          </a:p>
        </p:txBody>
      </p:sp>
      <p:sp>
        <p:nvSpPr>
          <p:cNvPr id="10" name="TextBox 9">
            <a:extLst>
              <a:ext uri="{FF2B5EF4-FFF2-40B4-BE49-F238E27FC236}">
                <a16:creationId xmlns:a16="http://schemas.microsoft.com/office/drawing/2014/main" id="{2D764828-6971-EDFC-4B2D-ED493DBAA019}"/>
              </a:ext>
            </a:extLst>
          </p:cNvPr>
          <p:cNvSpPr txBox="1"/>
          <p:nvPr/>
        </p:nvSpPr>
        <p:spPr>
          <a:xfrm>
            <a:off x="6847987" y="1396194"/>
            <a:ext cx="4828746" cy="1477328"/>
          </a:xfrm>
          <a:prstGeom prst="rect">
            <a:avLst/>
          </a:prstGeom>
          <a:noFill/>
        </p:spPr>
        <p:txBody>
          <a:bodyPr wrap="square" lIns="91440" tIns="45720" rIns="91440" bIns="45720" rtlCol="0" anchor="t">
            <a:spAutoFit/>
          </a:bodyPr>
          <a:lstStyle/>
          <a:p>
            <a:r>
              <a:rPr lang="en-GB" dirty="0">
                <a:latin typeface="Verdana"/>
                <a:ea typeface="Verdana"/>
              </a:rPr>
              <a:t>Study Budget Entitlement:</a:t>
            </a:r>
          </a:p>
          <a:p>
            <a:endParaRPr lang="en-GB" dirty="0">
              <a:latin typeface="Verdana"/>
              <a:ea typeface="Verdana"/>
            </a:endParaRPr>
          </a:p>
          <a:p>
            <a:r>
              <a:rPr lang="en-GB" b="1" dirty="0">
                <a:latin typeface="Verdana"/>
                <a:ea typeface="Verdana"/>
              </a:rPr>
              <a:t>£250 for </a:t>
            </a:r>
            <a:r>
              <a:rPr lang="en-GB" b="1" u="sng" dirty="0">
                <a:latin typeface="Verdana"/>
                <a:ea typeface="Verdana"/>
              </a:rPr>
              <a:t>specialised F1s only</a:t>
            </a:r>
          </a:p>
          <a:p>
            <a:endParaRPr lang="en-GB" b="1" u="sng" dirty="0">
              <a:latin typeface="Verdana"/>
              <a:ea typeface="Verdana"/>
              <a:cs typeface="Calibri"/>
            </a:endParaRPr>
          </a:p>
          <a:p>
            <a:r>
              <a:rPr lang="en-GB" b="1" dirty="0">
                <a:latin typeface="Verdana"/>
                <a:ea typeface="Verdana"/>
              </a:rPr>
              <a:t>£480 for F2s</a:t>
            </a:r>
            <a:endParaRPr lang="en-GB" b="1" dirty="0">
              <a:latin typeface="Verdana"/>
              <a:ea typeface="Verdana"/>
              <a:cs typeface="Calibri" panose="020F0502020204030204"/>
            </a:endParaRPr>
          </a:p>
        </p:txBody>
      </p:sp>
      <p:pic>
        <p:nvPicPr>
          <p:cNvPr id="6" name="Picture 5">
            <a:extLst>
              <a:ext uri="{FF2B5EF4-FFF2-40B4-BE49-F238E27FC236}">
                <a16:creationId xmlns:a16="http://schemas.microsoft.com/office/drawing/2014/main" id="{7DF018F7-AA4B-874F-FE01-F010387FF220}"/>
              </a:ext>
            </a:extLst>
          </p:cNvPr>
          <p:cNvPicPr>
            <a:picLocks noChangeAspect="1"/>
          </p:cNvPicPr>
          <p:nvPr/>
        </p:nvPicPr>
        <p:blipFill>
          <a:blip r:embed="rId2"/>
          <a:stretch>
            <a:fillRect/>
          </a:stretch>
        </p:blipFill>
        <p:spPr>
          <a:xfrm>
            <a:off x="979724" y="1383909"/>
            <a:ext cx="5663542" cy="1824919"/>
          </a:xfrm>
          <a:prstGeom prst="rect">
            <a:avLst/>
          </a:prstGeom>
        </p:spPr>
      </p:pic>
    </p:spTree>
    <p:extLst>
      <p:ext uri="{BB962C8B-B14F-4D97-AF65-F5344CB8AC3E}">
        <p14:creationId xmlns:p14="http://schemas.microsoft.com/office/powerpoint/2010/main" val="30277269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6AAA-0C7B-4E5A-ADFB-F063AA3E992E}"/>
              </a:ext>
            </a:extLst>
          </p:cNvPr>
          <p:cNvSpPr>
            <a:spLocks noGrp="1"/>
          </p:cNvSpPr>
          <p:nvPr>
            <p:ph type="title"/>
          </p:nvPr>
        </p:nvSpPr>
        <p:spPr>
          <a:xfrm>
            <a:off x="2263515" y="0"/>
            <a:ext cx="9928485" cy="1578434"/>
          </a:xfrm>
        </p:spPr>
        <p:txBody>
          <a:bodyPr/>
          <a:lstStyle/>
          <a:p>
            <a:pPr algn="ctr"/>
            <a:r>
              <a:rPr lang="en-US" sz="2800" b="1" err="1">
                <a:effectLst/>
                <a:latin typeface="Verdana"/>
                <a:ea typeface="Times New Roman" panose="02020603050405020304" pitchFamily="18" charset="0"/>
                <a:cs typeface="Times New Roman"/>
              </a:rPr>
              <a:t>Cwricwlwm</a:t>
            </a:r>
            <a:r>
              <a:rPr lang="en-US" sz="2800" b="1">
                <a:effectLst/>
                <a:latin typeface="Verdana"/>
                <a:ea typeface="Times New Roman" panose="02020603050405020304" pitchFamily="18" charset="0"/>
                <a:cs typeface="Times New Roman"/>
              </a:rPr>
              <a:t> Sylfaen</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Foundation Curriculum</a:t>
            </a:r>
            <a:br>
              <a:rPr lang="en-GB" sz="3200">
                <a:effectLst/>
                <a:latin typeface="Verdana"/>
                <a:ea typeface="Times New Roman" panose="02020603050405020304" pitchFamily="18" charset="0"/>
                <a:cs typeface="Times New Roman" panose="02020603050405020304" pitchFamily="18" charset="0"/>
              </a:rPr>
            </a:br>
            <a:endParaRPr lang="en-GB">
              <a:latin typeface="Verdana"/>
              <a:ea typeface="Verdana"/>
            </a:endParaRPr>
          </a:p>
        </p:txBody>
      </p:sp>
      <p:sp>
        <p:nvSpPr>
          <p:cNvPr id="3" name="Content Placeholder 2">
            <a:extLst>
              <a:ext uri="{FF2B5EF4-FFF2-40B4-BE49-F238E27FC236}">
                <a16:creationId xmlns:a16="http://schemas.microsoft.com/office/drawing/2014/main" id="{8F838174-2FA4-438D-B28F-40E333DE732A}"/>
              </a:ext>
            </a:extLst>
          </p:cNvPr>
          <p:cNvSpPr>
            <a:spLocks noGrp="1"/>
          </p:cNvSpPr>
          <p:nvPr>
            <p:ph idx="1"/>
          </p:nvPr>
        </p:nvSpPr>
        <p:spPr>
          <a:xfrm>
            <a:off x="4713445" y="1201862"/>
            <a:ext cx="6485878" cy="4709913"/>
          </a:xfrm>
        </p:spPr>
        <p:txBody>
          <a:bodyPr vert="horz" lIns="91440" tIns="45720" rIns="91440" bIns="45720" rtlCol="0" anchor="t">
            <a:normAutofit/>
          </a:bodyPr>
          <a:lstStyle/>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All Foundation Doctors will follow the 2021 Foundatio</a:t>
            </a:r>
            <a:r>
              <a:rPr lang="en-US" dirty="0">
                <a:solidFill>
                  <a:schemeClr val="tx1"/>
                </a:solidFill>
                <a:latin typeface="Verdana"/>
                <a:ea typeface="Times New Roman" panose="02020603050405020304" pitchFamily="18" charset="0"/>
                <a:cs typeface="Arial"/>
              </a:rPr>
              <a:t>n Curriculum. The curriculum is made up of 3 Higher Learning Outcomes (HLOs), which must be demonstrated by meeting each of the 13 Foundation Professional Capabilities (FPCs).</a:t>
            </a: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An interactive copy of the </a:t>
            </a:r>
            <a:r>
              <a:rPr lang="en-US" sz="1800" dirty="0">
                <a:solidFill>
                  <a:srgbClr val="0000FF"/>
                </a:solidFill>
                <a:effectLst/>
                <a:latin typeface="Verdana"/>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Curriculum</a:t>
            </a:r>
            <a:r>
              <a:rPr lang="en-US" sz="1800" dirty="0">
                <a:effectLst/>
                <a:latin typeface="Verdana"/>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 </a:t>
            </a:r>
            <a:r>
              <a:rPr lang="en-US" sz="1800" dirty="0">
                <a:solidFill>
                  <a:schemeClr val="tx1"/>
                </a:solidFill>
                <a:effectLst/>
                <a:latin typeface="Verdana"/>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can be found on the UKFPO website.</a:t>
            </a:r>
            <a:r>
              <a:rPr lang="en-US" sz="1800" dirty="0">
                <a:solidFill>
                  <a:schemeClr val="tx1"/>
                </a:solidFill>
                <a:effectLst/>
                <a:latin typeface="Verdana"/>
                <a:ea typeface="Times New Roman" panose="02020603050405020304" pitchFamily="18" charset="0"/>
                <a:cs typeface="Arial"/>
              </a:rPr>
              <a:t> </a:t>
            </a: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In addition to the Curriculum a number of resources, including a series of YouTube videos, podcasts and factsheets can be found </a:t>
            </a:r>
            <a:r>
              <a:rPr lang="en-US" sz="1800" dirty="0">
                <a:solidFill>
                  <a:schemeClr val="accent5"/>
                </a:solidFill>
                <a:effectLst/>
                <a:latin typeface="Verdana"/>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on the UKFPO website</a:t>
            </a:r>
            <a:r>
              <a:rPr lang="en-US" sz="1800" dirty="0">
                <a:solidFill>
                  <a:schemeClr val="accent5"/>
                </a:solidFill>
                <a:effectLst/>
                <a:latin typeface="Verdana"/>
                <a:ea typeface="Times New Roman" panose="02020603050405020304" pitchFamily="18" charset="0"/>
                <a:cs typeface="Arial"/>
              </a:rPr>
              <a:t>. </a:t>
            </a:r>
          </a:p>
          <a:p>
            <a:endParaRPr lang="en-GB" dirty="0"/>
          </a:p>
        </p:txBody>
      </p:sp>
      <p:pic>
        <p:nvPicPr>
          <p:cNvPr id="6" name="Picture 5">
            <a:extLst>
              <a:ext uri="{FF2B5EF4-FFF2-40B4-BE49-F238E27FC236}">
                <a16:creationId xmlns:a16="http://schemas.microsoft.com/office/drawing/2014/main" id="{8EE8957C-6FF6-0F67-C9DE-6A59500F2478}"/>
              </a:ext>
            </a:extLst>
          </p:cNvPr>
          <p:cNvPicPr>
            <a:picLocks noChangeAspect="1"/>
          </p:cNvPicPr>
          <p:nvPr/>
        </p:nvPicPr>
        <p:blipFill>
          <a:blip r:embed="rId4"/>
          <a:srcRect t="9690" r="1923" b="2617"/>
          <a:stretch>
            <a:fillRect/>
          </a:stretch>
        </p:blipFill>
        <p:spPr>
          <a:xfrm>
            <a:off x="98322" y="86026"/>
            <a:ext cx="4487319" cy="5622131"/>
          </a:xfrm>
          <a:prstGeom prst="rect">
            <a:avLst/>
          </a:prstGeom>
        </p:spPr>
      </p:pic>
    </p:spTree>
    <p:extLst>
      <p:ext uri="{BB962C8B-B14F-4D97-AF65-F5344CB8AC3E}">
        <p14:creationId xmlns:p14="http://schemas.microsoft.com/office/powerpoint/2010/main" val="222944550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280E7-93E4-4064-9E2D-A2246C25CBE0}"/>
              </a:ext>
            </a:extLst>
          </p:cNvPr>
          <p:cNvSpPr>
            <a:spLocks noGrp="1"/>
          </p:cNvSpPr>
          <p:nvPr>
            <p:ph type="title"/>
          </p:nvPr>
        </p:nvSpPr>
        <p:spPr/>
        <p:txBody>
          <a:bodyPr>
            <a:normAutofit/>
          </a:bodyPr>
          <a:lstStyle/>
          <a:p>
            <a:pPr algn="ctr"/>
            <a:r>
              <a:rPr lang="en-US" sz="2800" b="1" err="1">
                <a:effectLst/>
                <a:latin typeface="Verdana"/>
                <a:ea typeface="Times New Roman" panose="02020603050405020304" pitchFamily="18" charset="0"/>
                <a:cs typeface="Times New Roman"/>
              </a:rPr>
              <a:t>eBortffolio</a:t>
            </a:r>
            <a:r>
              <a:rPr lang="en-US" sz="2800" b="1">
                <a:effectLst/>
                <a:latin typeface="Verdana"/>
                <a:ea typeface="Times New Roman" panose="02020603050405020304" pitchFamily="18" charset="0"/>
                <a:cs typeface="Times New Roman"/>
              </a:rPr>
              <a:t> </a:t>
            </a:r>
            <a:r>
              <a:rPr lang="en-US" sz="2800" b="1" dirty="0">
                <a:effectLst/>
                <a:latin typeface="Verdana"/>
                <a:ea typeface="Times New Roman" panose="02020603050405020304" pitchFamily="18" charset="0"/>
                <a:cs typeface="Times New Roman"/>
              </a:rPr>
              <a:t>Dysgu</a:t>
            </a:r>
            <a:r>
              <a:rPr lang="en-US" sz="2800" b="1">
                <a:effectLst/>
                <a:latin typeface="Verdana"/>
                <a:ea typeface="Times New Roman" panose="02020603050405020304" pitchFamily="18" charset="0"/>
                <a:cs typeface="Times New Roman"/>
              </a:rPr>
              <a:t> Sylfaen (Turas)</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Foundation Learning </a:t>
            </a:r>
            <a:r>
              <a:rPr lang="en-US" sz="2800" b="1" dirty="0">
                <a:solidFill>
                  <a:schemeClr val="accent5"/>
                </a:solidFill>
                <a:effectLst/>
                <a:latin typeface="Verdana"/>
                <a:ea typeface="Times New Roman" panose="02020603050405020304" pitchFamily="18" charset="0"/>
                <a:cs typeface="Times New Roman"/>
              </a:rPr>
              <a:t>ePortfolio</a:t>
            </a:r>
            <a:r>
              <a:rPr lang="en-US" sz="2800" b="1">
                <a:solidFill>
                  <a:schemeClr val="accent5"/>
                </a:solidFill>
                <a:effectLst/>
                <a:latin typeface="Verdana"/>
                <a:ea typeface="Times New Roman" panose="02020603050405020304" pitchFamily="18" charset="0"/>
                <a:cs typeface="Times New Roman"/>
              </a:rPr>
              <a:t> (Turas)</a:t>
            </a:r>
            <a:br>
              <a:rPr lang="en-GB" sz="2800">
                <a:effectLst/>
                <a:latin typeface="Verdana"/>
                <a:ea typeface="Times New Roman" panose="02020603050405020304" pitchFamily="18" charset="0"/>
                <a:cs typeface="Times New Roman" panose="02020603050405020304" pitchFamily="18" charset="0"/>
              </a:rPr>
            </a:br>
            <a:endParaRPr lang="en-GB" sz="2800">
              <a:latin typeface="Verdana"/>
              <a:ea typeface="Verdana"/>
            </a:endParaRPr>
          </a:p>
        </p:txBody>
      </p:sp>
      <p:sp>
        <p:nvSpPr>
          <p:cNvPr id="3" name="Content Placeholder 2">
            <a:extLst>
              <a:ext uri="{FF2B5EF4-FFF2-40B4-BE49-F238E27FC236}">
                <a16:creationId xmlns:a16="http://schemas.microsoft.com/office/drawing/2014/main" id="{2D4976DE-263C-4580-B6AA-4FF9CC9F28E2}"/>
              </a:ext>
            </a:extLst>
          </p:cNvPr>
          <p:cNvSpPr>
            <a:spLocks noGrp="1"/>
          </p:cNvSpPr>
          <p:nvPr>
            <p:ph idx="1"/>
          </p:nvPr>
        </p:nvSpPr>
        <p:spPr>
          <a:xfrm>
            <a:off x="745733" y="1253331"/>
            <a:ext cx="10515600" cy="4351338"/>
          </a:xfrm>
        </p:spPr>
        <p:txBody>
          <a:bodyPr vert="horz" lIns="91440" tIns="45720" rIns="91440" bIns="45720" rtlCol="0" anchor="t">
            <a:normAutofit lnSpcReduction="10000"/>
          </a:bodyPr>
          <a:lstStyle/>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To record evidence to satisfy the ARCP panel, you will use an electronic portfolio called Turas.</a:t>
            </a:r>
            <a:r>
              <a:rPr lang="en-US" dirty="0">
                <a:solidFill>
                  <a:schemeClr val="tx1"/>
                </a:solidFill>
                <a:latin typeface="Verdana"/>
                <a:ea typeface="Times New Roman" panose="02020603050405020304" pitchFamily="18" charset="0"/>
                <a:cs typeface="Arial"/>
              </a:rPr>
              <a:t>  </a:t>
            </a:r>
            <a:endParaRPr lang="en-US" sz="180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Turas can be accessed at: </a:t>
            </a:r>
            <a:r>
              <a:rPr lang="en-US" sz="1800" u="sng" dirty="0">
                <a:solidFill>
                  <a:schemeClr val="accent5"/>
                </a:solidFill>
                <a:effectLst/>
                <a:latin typeface="Verdana"/>
                <a:ea typeface="Times New Roman" panose="02020603050405020304" pitchFamily="18" charset="0"/>
                <a:cs typeface="Times New Roman"/>
                <a:hlinkClick r:id="rId2">
                  <a:extLst>
                    <a:ext uri="{A12FA001-AC4F-418D-AE19-62706E023703}">
                      <ahyp:hlinkClr xmlns:ahyp="http://schemas.microsoft.com/office/drawing/2018/hyperlinkcolor" val="tx"/>
                    </a:ext>
                  </a:extLst>
                </a:hlinkClick>
              </a:rPr>
              <a:t>https://turasportfoliowales.nes.digital/</a:t>
            </a:r>
            <a:r>
              <a:rPr lang="en-US" dirty="0">
                <a:solidFill>
                  <a:schemeClr val="accent5"/>
                </a:solidFill>
                <a:latin typeface="Verdana"/>
                <a:ea typeface="Times New Roman" panose="02020603050405020304" pitchFamily="18" charset="0"/>
                <a:cs typeface="Times New Roman"/>
              </a:rPr>
              <a:t> </a:t>
            </a:r>
            <a:r>
              <a:rPr lang="en-US" sz="1800" dirty="0">
                <a:solidFill>
                  <a:schemeClr val="accent5"/>
                </a:solidFill>
                <a:effectLst/>
                <a:latin typeface="Verdana"/>
                <a:ea typeface="Times New Roman" panose="02020603050405020304" pitchFamily="18" charset="0"/>
                <a:cs typeface="Times New Roman"/>
              </a:rPr>
              <a:t> </a:t>
            </a:r>
            <a:r>
              <a:rPr lang="en-US" sz="1800" dirty="0">
                <a:solidFill>
                  <a:schemeClr val="tx1"/>
                </a:solidFill>
                <a:effectLst/>
                <a:latin typeface="Verdana"/>
                <a:ea typeface="Times New Roman" panose="02020603050405020304" pitchFamily="18" charset="0"/>
                <a:cs typeface="Times New Roman"/>
              </a:rPr>
              <a:t>and you </a:t>
            </a:r>
            <a:r>
              <a:rPr lang="en-US" dirty="0">
                <a:solidFill>
                  <a:schemeClr val="tx1"/>
                </a:solidFill>
                <a:latin typeface="Verdana"/>
                <a:ea typeface="Times New Roman" panose="02020603050405020304" pitchFamily="18" charset="0"/>
                <a:cs typeface="Arial"/>
              </a:rPr>
              <a:t>should have already received</a:t>
            </a:r>
            <a:r>
              <a:rPr lang="en-US" sz="1800" dirty="0">
                <a:solidFill>
                  <a:schemeClr val="tx1"/>
                </a:solidFill>
                <a:effectLst/>
                <a:latin typeface="Verdana"/>
                <a:ea typeface="Times New Roman" panose="02020603050405020304" pitchFamily="18" charset="0"/>
                <a:cs typeface="Arial"/>
              </a:rPr>
              <a:t> an email with your login details so that you may access </a:t>
            </a:r>
            <a:r>
              <a:rPr lang="en-US" dirty="0">
                <a:solidFill>
                  <a:schemeClr val="tx1"/>
                </a:solidFill>
                <a:latin typeface="Verdana"/>
                <a:ea typeface="Times New Roman" panose="02020603050405020304" pitchFamily="18" charset="0"/>
                <a:cs typeface="Arial"/>
              </a:rPr>
              <a:t>your account</a:t>
            </a:r>
            <a:r>
              <a:rPr lang="en-US" sz="1800" dirty="0">
                <a:solidFill>
                  <a:schemeClr val="tx1"/>
                </a:solidFill>
                <a:effectLst/>
                <a:latin typeface="Verdana"/>
                <a:ea typeface="Times New Roman" panose="02020603050405020304" pitchFamily="18" charset="0"/>
                <a:cs typeface="Arial"/>
              </a:rPr>
              <a:t> prior to commencement.</a:t>
            </a:r>
            <a:r>
              <a:rPr lang="en-US" dirty="0">
                <a:solidFill>
                  <a:schemeClr val="tx1"/>
                </a:solidFill>
                <a:latin typeface="Verdana"/>
                <a:ea typeface="Times New Roman" panose="02020603050405020304" pitchFamily="18" charset="0"/>
                <a:cs typeface="Arial"/>
              </a:rPr>
              <a:t> </a:t>
            </a:r>
            <a:endParaRPr lang="en-US" sz="180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GB" sz="1800" dirty="0">
                <a:solidFill>
                  <a:schemeClr val="accent5"/>
                </a:solidFill>
                <a:effectLst/>
                <a:latin typeface="Verdana"/>
                <a:ea typeface="Times New Roman" panose="02020603050405020304" pitchFamily="18" charset="0"/>
                <a:cs typeface="Times New Roman"/>
                <a:hlinkClick r:id="rId3">
                  <a:extLst>
                    <a:ext uri="{A12FA001-AC4F-418D-AE19-62706E023703}">
                      <ahyp:hlinkClr xmlns:ahyp="http://schemas.microsoft.com/office/drawing/2018/hyperlinkcolor" val="tx"/>
                    </a:ext>
                  </a:extLst>
                </a:hlinkClick>
              </a:rPr>
              <a:t>There is also some guidance available on the Scotland Foundation School website</a:t>
            </a:r>
            <a:r>
              <a:rPr lang="en-GB" sz="1800" dirty="0">
                <a:solidFill>
                  <a:schemeClr val="accent5"/>
                </a:solidFill>
                <a:effectLst/>
                <a:latin typeface="Verdana"/>
                <a:ea typeface="Times New Roman" panose="02020603050405020304" pitchFamily="18" charset="0"/>
                <a:cs typeface="Times New Roman"/>
              </a:rPr>
              <a:t>.</a:t>
            </a:r>
            <a:r>
              <a:rPr lang="en-GB" dirty="0">
                <a:solidFill>
                  <a:schemeClr val="accent5"/>
                </a:solidFill>
                <a:latin typeface="Verdana"/>
                <a:ea typeface="Times New Roman" panose="02020603050405020304" pitchFamily="18" charset="0"/>
                <a:cs typeface="Times New Roman"/>
              </a:rPr>
              <a:t> </a:t>
            </a:r>
            <a:endParaRPr lang="en-GB" sz="1800" dirty="0">
              <a:solidFill>
                <a:schemeClr val="accent5"/>
              </a:solidFill>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Should you experience any difficulties accessing or using the system, advice can be sought from your local </a:t>
            </a:r>
            <a:r>
              <a:rPr lang="en-US" dirty="0">
                <a:solidFill>
                  <a:schemeClr val="tx1"/>
                </a:solidFill>
                <a:latin typeface="Verdana"/>
                <a:ea typeface="Times New Roman" panose="02020603050405020304" pitchFamily="18" charset="0"/>
                <a:cs typeface="Arial"/>
              </a:rPr>
              <a:t>FA</a:t>
            </a:r>
            <a:r>
              <a:rPr lang="en-US" sz="1800" dirty="0">
                <a:solidFill>
                  <a:schemeClr val="tx1"/>
                </a:solidFill>
                <a:effectLst/>
                <a:latin typeface="Verdana"/>
                <a:ea typeface="Times New Roman" panose="02020603050405020304" pitchFamily="18" charset="0"/>
                <a:cs typeface="Arial"/>
              </a:rPr>
              <a:t> in the first instance</a:t>
            </a:r>
            <a:r>
              <a:rPr lang="en-US" dirty="0">
                <a:solidFill>
                  <a:schemeClr val="tx1"/>
                </a:solidFill>
                <a:latin typeface="Verdana"/>
                <a:ea typeface="Times New Roman" panose="02020603050405020304" pitchFamily="18" charset="0"/>
                <a:cs typeface="Arial"/>
              </a:rPr>
              <a:t>.</a:t>
            </a:r>
            <a:endParaRPr lang="en-GB" sz="1800" dirty="0">
              <a:solidFill>
                <a:schemeClr val="tx1"/>
              </a:solidFill>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1800" b="1" dirty="0">
                <a:solidFill>
                  <a:schemeClr val="tx1"/>
                </a:solidFill>
                <a:effectLst/>
                <a:latin typeface="Verdana"/>
                <a:ea typeface="Times New Roman" panose="02020603050405020304" pitchFamily="18" charset="0"/>
                <a:cs typeface="Arial"/>
              </a:rPr>
              <a:t>Please remember, it is your responsibility to maintain and develop your ePortfolio as a record of your professional development.</a:t>
            </a:r>
            <a:r>
              <a:rPr lang="en-US" dirty="0">
                <a:solidFill>
                  <a:schemeClr val="tx1"/>
                </a:solidFill>
                <a:latin typeface="Verdana"/>
                <a:ea typeface="Times New Roman" panose="02020603050405020304" pitchFamily="18" charset="0"/>
                <a:cs typeface="Arial"/>
              </a:rPr>
              <a:t>  </a:t>
            </a:r>
            <a:endParaRPr lang="en-GB"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0284332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B7A820-E2AE-42C2-8F00-40AE78ED0125}"/>
              </a:ext>
            </a:extLst>
          </p:cNvPr>
          <p:cNvSpPr>
            <a:spLocks noGrp="1"/>
          </p:cNvSpPr>
          <p:nvPr>
            <p:ph type="title"/>
          </p:nvPr>
        </p:nvSpPr>
        <p:spPr>
          <a:xfrm>
            <a:off x="852326" y="436171"/>
            <a:ext cx="10487348" cy="512095"/>
          </a:xfrm>
        </p:spPr>
        <p:txBody>
          <a:bodyPr>
            <a:noAutofit/>
          </a:bodyPr>
          <a:lstStyle/>
          <a:p>
            <a:pPr algn="ctr"/>
            <a:r>
              <a:rPr lang="en-US" sz="2800" b="1">
                <a:effectLst/>
                <a:latin typeface="Verdana"/>
                <a:ea typeface="Times New Roman" panose="02020603050405020304" pitchFamily="18" charset="0"/>
                <a:cs typeface="Times New Roman"/>
              </a:rPr>
              <a:t>e-</a:t>
            </a:r>
            <a:r>
              <a:rPr lang="en-US" sz="2800" b="1" err="1">
                <a:effectLst/>
                <a:latin typeface="Verdana"/>
                <a:ea typeface="Times New Roman" panose="02020603050405020304" pitchFamily="18" charset="0"/>
                <a:cs typeface="Times New Roman"/>
              </a:rPr>
              <a:t>Ddysgu</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ar</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gyfer</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Gofal</a:t>
            </a:r>
            <a:r>
              <a:rPr lang="en-US" sz="2800" b="1">
                <a:effectLst/>
                <a:latin typeface="Verdana"/>
                <a:ea typeface="Times New Roman" panose="02020603050405020304" pitchFamily="18" charset="0"/>
                <a:cs typeface="Times New Roman"/>
              </a:rPr>
              <a:t> Iechyd (</a:t>
            </a:r>
            <a:r>
              <a:rPr lang="en-US" sz="2800" b="1" err="1">
                <a:effectLst/>
                <a:latin typeface="Verdana"/>
                <a:ea typeface="Times New Roman" panose="02020603050405020304" pitchFamily="18" charset="0"/>
                <a:cs typeface="Times New Roman"/>
              </a:rPr>
              <a:t>eLfH</a:t>
            </a:r>
            <a:r>
              <a:rPr lang="en-US" sz="2800" b="1">
                <a:effectLst/>
                <a:latin typeface="Verdana"/>
                <a:ea typeface="Times New Roman" panose="02020603050405020304" pitchFamily="18" charset="0"/>
                <a:cs typeface="Times New Roman"/>
              </a:rPr>
              <a:t>)</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e-Learning for Healthcare (</a:t>
            </a:r>
            <a:r>
              <a:rPr lang="en-US" sz="2800" b="1" err="1">
                <a:solidFill>
                  <a:schemeClr val="accent5"/>
                </a:solidFill>
                <a:effectLst/>
                <a:latin typeface="Verdana"/>
                <a:ea typeface="Times New Roman" panose="02020603050405020304" pitchFamily="18" charset="0"/>
                <a:cs typeface="Times New Roman"/>
              </a:rPr>
              <a:t>eLfH</a:t>
            </a:r>
            <a:r>
              <a:rPr lang="en-US" sz="2800" b="1">
                <a:solidFill>
                  <a:schemeClr val="accent5"/>
                </a:solidFill>
                <a:effectLst/>
                <a:latin typeface="Verdana"/>
                <a:ea typeface="Times New Roman" panose="02020603050405020304" pitchFamily="18" charset="0"/>
                <a:cs typeface="Times New Roman"/>
              </a:rPr>
              <a:t>)</a:t>
            </a:r>
            <a:endParaRPr lang="en-GB" sz="2800">
              <a:solidFill>
                <a:schemeClr val="accent5"/>
              </a:solidFill>
              <a:latin typeface="Times New Roman"/>
              <a:ea typeface="Verdana"/>
              <a:cs typeface="Times New Roman"/>
            </a:endParaRPr>
          </a:p>
        </p:txBody>
      </p:sp>
      <p:sp>
        <p:nvSpPr>
          <p:cNvPr id="3" name="Content Placeholder 2">
            <a:extLst>
              <a:ext uri="{FF2B5EF4-FFF2-40B4-BE49-F238E27FC236}">
                <a16:creationId xmlns:a16="http://schemas.microsoft.com/office/drawing/2014/main" id="{5F733EBE-63CD-489C-99B4-2EF3FD8328EA}"/>
              </a:ext>
            </a:extLst>
          </p:cNvPr>
          <p:cNvSpPr>
            <a:spLocks noGrp="1"/>
          </p:cNvSpPr>
          <p:nvPr>
            <p:ph idx="1"/>
          </p:nvPr>
        </p:nvSpPr>
        <p:spPr>
          <a:xfrm>
            <a:off x="734557" y="1288841"/>
            <a:ext cx="10605117" cy="4632566"/>
          </a:xfrm>
        </p:spPr>
        <p:txBody>
          <a:bodyPr vert="horz" lIns="91440" tIns="45720" rIns="91440" bIns="45720" rtlCol="0" anchor="t">
            <a:normAutofit fontScale="70000" lnSpcReduction="20000"/>
          </a:bodyPr>
          <a:lstStyle/>
          <a:p>
            <a:pPr>
              <a:lnSpc>
                <a:spcPct val="115000"/>
              </a:lnSpc>
              <a:spcAft>
                <a:spcPts val="1000"/>
              </a:spcAft>
            </a:pPr>
            <a:r>
              <a:rPr lang="en-US" sz="2600" dirty="0">
                <a:solidFill>
                  <a:schemeClr val="tx1"/>
                </a:solidFill>
                <a:effectLst/>
                <a:latin typeface="Verdana"/>
                <a:ea typeface="Times New Roman" panose="02020603050405020304" pitchFamily="18" charset="0"/>
                <a:cs typeface="Arial"/>
              </a:rPr>
              <a:t>In addition to Turas, you will also have access to the e-Learning for Healthcare (</a:t>
            </a:r>
            <a:r>
              <a:rPr lang="en-US" sz="2600" dirty="0" err="1">
                <a:solidFill>
                  <a:schemeClr val="tx1"/>
                </a:solidFill>
                <a:effectLst/>
                <a:latin typeface="Verdana"/>
                <a:ea typeface="Times New Roman" panose="02020603050405020304" pitchFamily="18" charset="0"/>
                <a:cs typeface="Arial"/>
              </a:rPr>
              <a:t>eLfH</a:t>
            </a:r>
            <a:r>
              <a:rPr lang="en-US" sz="2600" dirty="0">
                <a:solidFill>
                  <a:schemeClr val="tx1"/>
                </a:solidFill>
                <a:effectLst/>
                <a:latin typeface="Verdana"/>
                <a:ea typeface="Times New Roman" panose="02020603050405020304" pitchFamily="18" charset="0"/>
                <a:cs typeface="Arial"/>
              </a:rPr>
              <a:t>) portal.</a:t>
            </a:r>
            <a:r>
              <a:rPr lang="en-US" sz="2600" dirty="0">
                <a:solidFill>
                  <a:schemeClr val="tx1"/>
                </a:solidFill>
                <a:latin typeface="Verdana"/>
                <a:ea typeface="Times New Roman" panose="02020603050405020304" pitchFamily="18" charset="0"/>
                <a:cs typeface="Arial"/>
              </a:rPr>
              <a:t>  </a:t>
            </a:r>
            <a:endParaRPr lang="en-US" sz="2600" dirty="0">
              <a:solidFill>
                <a:schemeClr val="tx1"/>
              </a:solidFill>
              <a:effectLst/>
              <a:latin typeface="Verdana" panose="020B0604030504040204" pitchFamily="34" charset="0"/>
              <a:ea typeface="Times New Roman" panose="02020603050405020304" pitchFamily="18" charset="0"/>
              <a:cs typeface="Arial" panose="020B0604020202020204" pitchFamily="34" charset="0"/>
            </a:endParaRPr>
          </a:p>
          <a:p>
            <a:pPr>
              <a:lnSpc>
                <a:spcPct val="115000"/>
              </a:lnSpc>
              <a:spcAft>
                <a:spcPts val="1000"/>
              </a:spcAft>
            </a:pPr>
            <a:r>
              <a:rPr lang="en-US" sz="2600" dirty="0" err="1">
                <a:solidFill>
                  <a:schemeClr val="tx1"/>
                </a:solidFill>
                <a:latin typeface="Verdana"/>
                <a:ea typeface="Times New Roman" panose="02020603050405020304" pitchFamily="18" charset="0"/>
                <a:cs typeface="Arial"/>
              </a:rPr>
              <a:t>eL</a:t>
            </a:r>
            <a:r>
              <a:rPr lang="en-US" sz="2600" dirty="0" err="1">
                <a:solidFill>
                  <a:schemeClr val="tx1"/>
                </a:solidFill>
                <a:effectLst/>
                <a:latin typeface="Verdana"/>
                <a:ea typeface="Times New Roman" panose="02020603050405020304" pitchFamily="18" charset="0"/>
                <a:cs typeface="Arial"/>
              </a:rPr>
              <a:t>fH</a:t>
            </a:r>
            <a:r>
              <a:rPr lang="en-US" sz="2600" dirty="0">
                <a:solidFill>
                  <a:schemeClr val="tx1"/>
                </a:solidFill>
                <a:effectLst/>
                <a:latin typeface="Verdana"/>
                <a:ea typeface="Times New Roman" panose="02020603050405020304" pitchFamily="18" charset="0"/>
                <a:cs typeface="Arial"/>
              </a:rPr>
              <a:t> is a Health Education England Programme in partnership with the NHS and Professional Bodies providing high quality content free of charge for the training of the NHS workforce across the UK.</a:t>
            </a:r>
            <a:endParaRPr lang="en-GB" sz="2600" dirty="0">
              <a:solidFill>
                <a:schemeClr val="tx1"/>
              </a:solidFill>
              <a:effectLst/>
              <a:latin typeface="Verdana"/>
              <a:ea typeface="Times New Roman" panose="02020603050405020304" pitchFamily="18" charset="0"/>
              <a:cs typeface="Arial"/>
            </a:endParaRPr>
          </a:p>
          <a:p>
            <a:pPr>
              <a:lnSpc>
                <a:spcPct val="115000"/>
              </a:lnSpc>
              <a:spcAft>
                <a:spcPts val="1000"/>
              </a:spcAft>
            </a:pPr>
            <a:r>
              <a:rPr lang="en-US" sz="2600" dirty="0">
                <a:solidFill>
                  <a:schemeClr val="tx1"/>
                </a:solidFill>
                <a:effectLst/>
                <a:latin typeface="Verdana"/>
                <a:ea typeface="Times New Roman" panose="02020603050405020304" pitchFamily="18" charset="0"/>
                <a:cs typeface="Arial"/>
              </a:rPr>
              <a:t>You will have been emailed your log in details for this directly from </a:t>
            </a:r>
            <a:r>
              <a:rPr lang="en-US" sz="2600" dirty="0" err="1">
                <a:solidFill>
                  <a:schemeClr val="tx1"/>
                </a:solidFill>
                <a:effectLst/>
                <a:latin typeface="Verdana"/>
                <a:ea typeface="Times New Roman" panose="02020603050405020304" pitchFamily="18" charset="0"/>
                <a:cs typeface="Arial"/>
              </a:rPr>
              <a:t>eLfH</a:t>
            </a:r>
            <a:r>
              <a:rPr lang="en-US" sz="2600" dirty="0">
                <a:solidFill>
                  <a:schemeClr val="tx1"/>
                </a:solidFill>
                <a:effectLst/>
                <a:latin typeface="Verdana"/>
                <a:ea typeface="Times New Roman" panose="02020603050405020304" pitchFamily="18" charset="0"/>
                <a:cs typeface="Arial"/>
              </a:rPr>
              <a:t>. The email used for the </a:t>
            </a:r>
            <a:r>
              <a:rPr lang="en-US" sz="2600" dirty="0" err="1">
                <a:solidFill>
                  <a:schemeClr val="tx1"/>
                </a:solidFill>
                <a:effectLst/>
                <a:latin typeface="Verdana"/>
                <a:ea typeface="Times New Roman" panose="02020603050405020304" pitchFamily="18" charset="0"/>
                <a:cs typeface="Arial"/>
              </a:rPr>
              <a:t>eLfh</a:t>
            </a:r>
            <a:r>
              <a:rPr lang="en-US" sz="2600" dirty="0">
                <a:solidFill>
                  <a:schemeClr val="tx1"/>
                </a:solidFill>
                <a:effectLst/>
                <a:latin typeface="Verdana"/>
                <a:ea typeface="Times New Roman" panose="02020603050405020304" pitchFamily="18" charset="0"/>
                <a:cs typeface="Arial"/>
              </a:rPr>
              <a:t> account is the same email that was used to register with the GMC.</a:t>
            </a:r>
            <a:endParaRPr lang="en-GB" sz="2600" dirty="0">
              <a:solidFill>
                <a:schemeClr val="tx1"/>
              </a:solidFill>
              <a:effectLst/>
              <a:latin typeface="Verdana"/>
              <a:ea typeface="Times New Roman" panose="02020603050405020304" pitchFamily="18" charset="0"/>
              <a:cs typeface="Arial"/>
            </a:endParaRPr>
          </a:p>
          <a:p>
            <a:pPr>
              <a:lnSpc>
                <a:spcPct val="115000"/>
              </a:lnSpc>
              <a:spcAft>
                <a:spcPts val="1000"/>
              </a:spcAft>
            </a:pPr>
            <a:r>
              <a:rPr lang="en-US" sz="2600" dirty="0">
                <a:solidFill>
                  <a:schemeClr val="tx1"/>
                </a:solidFill>
                <a:effectLst/>
                <a:latin typeface="Verdana"/>
                <a:ea typeface="Times New Roman" panose="02020603050405020304" pitchFamily="18" charset="0"/>
                <a:cs typeface="Arial"/>
              </a:rPr>
              <a:t>You can also register yourself at the following: </a:t>
            </a:r>
            <a:r>
              <a:rPr lang="en-US" sz="2600" u="sng" dirty="0">
                <a:solidFill>
                  <a:srgbClr val="0000FF"/>
                </a:solidFill>
                <a:effectLst/>
                <a:latin typeface="Verdana"/>
                <a:ea typeface="Times New Roman" panose="02020603050405020304" pitchFamily="18" charset="0"/>
                <a:cs typeface="Arial"/>
                <a:hlinkClick r:id="rId2"/>
              </a:rPr>
              <a:t>http://portal.e-lfh.org.uk/register</a:t>
            </a:r>
            <a:r>
              <a:rPr lang="en-US" sz="2600" dirty="0">
                <a:latin typeface="Verdana"/>
                <a:ea typeface="Times New Roman" panose="02020603050405020304" pitchFamily="18" charset="0"/>
                <a:cs typeface="Times New Roman"/>
              </a:rPr>
              <a:t> </a:t>
            </a:r>
            <a:endParaRPr lang="en-GB" sz="2600" dirty="0">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2600" dirty="0">
                <a:solidFill>
                  <a:schemeClr val="tx1"/>
                </a:solidFill>
                <a:effectLst/>
                <a:latin typeface="Verdana"/>
                <a:ea typeface="Times New Roman" panose="02020603050405020304" pitchFamily="18" charset="0"/>
                <a:cs typeface="Arial"/>
              </a:rPr>
              <a:t>Further information on this can be found using this link </a:t>
            </a:r>
            <a:r>
              <a:rPr lang="en-US" sz="2600" u="sng" dirty="0">
                <a:solidFill>
                  <a:srgbClr val="0000FF"/>
                </a:solidFill>
                <a:effectLst/>
                <a:latin typeface="Verdana"/>
                <a:ea typeface="Times New Roman" panose="02020603050405020304" pitchFamily="18" charset="0"/>
                <a:cs typeface="Arial"/>
                <a:hlinkClick r:id="rId3"/>
              </a:rPr>
              <a:t>http://www.e-lfh.org.uk/home/</a:t>
            </a:r>
            <a:r>
              <a:rPr lang="en-US" sz="2600" dirty="0">
                <a:latin typeface="Verdana"/>
                <a:ea typeface="Times New Roman" panose="02020603050405020304" pitchFamily="18" charset="0"/>
                <a:cs typeface="Arial"/>
              </a:rPr>
              <a:t> </a:t>
            </a:r>
            <a:endParaRPr lang="en-GB" sz="2600" dirty="0">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2600" dirty="0">
                <a:solidFill>
                  <a:schemeClr val="tx1"/>
                </a:solidFill>
                <a:effectLst/>
                <a:latin typeface="Verdana"/>
                <a:ea typeface="Times New Roman" panose="02020603050405020304" pitchFamily="18" charset="0"/>
                <a:cs typeface="Arial"/>
              </a:rPr>
              <a:t>Should you have any queries about access to your e-learning account, please </a:t>
            </a:r>
            <a:r>
              <a:rPr lang="en-US" sz="2600" dirty="0">
                <a:solidFill>
                  <a:schemeClr val="tx1"/>
                </a:solidFill>
                <a:latin typeface="Verdana"/>
                <a:ea typeface="Times New Roman" panose="02020603050405020304" pitchFamily="18" charset="0"/>
                <a:cs typeface="Arial"/>
              </a:rPr>
              <a:t>contact </a:t>
            </a:r>
            <a:r>
              <a:rPr lang="en-GB" sz="2600" dirty="0">
                <a:effectLst/>
                <a:latin typeface="Verdana"/>
                <a:ea typeface="Times New Roman" panose="02020603050405020304" pitchFamily="18" charset="0"/>
                <a:cs typeface="Times New Roman"/>
                <a:hlinkClick r:id="rId4"/>
              </a:rPr>
              <a:t>https://support.e-lfh.org.uk/</a:t>
            </a:r>
            <a:r>
              <a:rPr lang="en-GB" sz="2600" dirty="0">
                <a:effectLst/>
                <a:latin typeface="Verdana"/>
                <a:ea typeface="Times New Roman" panose="02020603050405020304" pitchFamily="18" charset="0"/>
                <a:cs typeface="Times New Roman"/>
              </a:rPr>
              <a:t> </a:t>
            </a:r>
            <a:endParaRPr lang="en-GB" dirty="0">
              <a:latin typeface="Verdana"/>
            </a:endParaRPr>
          </a:p>
        </p:txBody>
      </p:sp>
    </p:spTree>
    <p:extLst>
      <p:ext uri="{BB962C8B-B14F-4D97-AF65-F5344CB8AC3E}">
        <p14:creationId xmlns:p14="http://schemas.microsoft.com/office/powerpoint/2010/main" val="3796667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30E93-9852-4EE0-9601-4C15C7ECD7E3}"/>
              </a:ext>
            </a:extLst>
          </p:cNvPr>
          <p:cNvSpPr>
            <a:spLocks noGrp="1"/>
          </p:cNvSpPr>
          <p:nvPr>
            <p:ph type="title"/>
          </p:nvPr>
        </p:nvSpPr>
        <p:spPr>
          <a:xfrm>
            <a:off x="723900" y="254019"/>
            <a:ext cx="10515600" cy="1325563"/>
          </a:xfrm>
        </p:spPr>
        <p:txBody>
          <a:bodyPr/>
          <a:lstStyle/>
          <a:p>
            <a:pPr algn="ctr"/>
            <a:r>
              <a:rPr lang="en-US" sz="2800" b="1">
                <a:effectLst/>
                <a:latin typeface="Verdana"/>
                <a:ea typeface="Times New Roman" panose="02020603050405020304" pitchFamily="18" charset="0"/>
                <a:cs typeface="Times New Roman"/>
              </a:rPr>
              <a:t>Amser </a:t>
            </a:r>
            <a:r>
              <a:rPr lang="en-US" sz="2800" b="1" err="1">
                <a:effectLst/>
                <a:latin typeface="Verdana"/>
                <a:ea typeface="Times New Roman" panose="02020603050405020304" pitchFamily="18" charset="0"/>
                <a:cs typeface="Times New Roman"/>
              </a:rPr>
              <a:t>hunanddatblygu</a:t>
            </a:r>
            <a:r>
              <a:rPr lang="en-US" sz="2800" b="1">
                <a:effectLst/>
                <a:latin typeface="Verdana"/>
                <a:ea typeface="Times New Roman" panose="02020603050405020304" pitchFamily="18" charset="0"/>
                <a:cs typeface="Times New Roman"/>
              </a:rPr>
              <a:t> (SDT)</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Self-development time (SDT)</a:t>
            </a:r>
            <a:br>
              <a:rPr lang="en-GB" sz="3200">
                <a:effectLst/>
                <a:latin typeface="Verdana"/>
                <a:ea typeface="Times New Roman" panose="02020603050405020304" pitchFamily="18" charset="0"/>
                <a:cs typeface="Times New Roman" panose="02020603050405020304" pitchFamily="18" charset="0"/>
              </a:rPr>
            </a:br>
            <a:endParaRPr lang="en-GB">
              <a:latin typeface="Verdana"/>
              <a:ea typeface="Verdana"/>
            </a:endParaRPr>
          </a:p>
        </p:txBody>
      </p:sp>
      <p:sp>
        <p:nvSpPr>
          <p:cNvPr id="3" name="Content Placeholder 2">
            <a:extLst>
              <a:ext uri="{FF2B5EF4-FFF2-40B4-BE49-F238E27FC236}">
                <a16:creationId xmlns:a16="http://schemas.microsoft.com/office/drawing/2014/main" id="{E4A0FAC7-B4CF-4FD5-9533-1D0042327E4A}"/>
              </a:ext>
            </a:extLst>
          </p:cNvPr>
          <p:cNvSpPr>
            <a:spLocks noGrp="1"/>
          </p:cNvSpPr>
          <p:nvPr>
            <p:ph idx="1"/>
          </p:nvPr>
        </p:nvSpPr>
        <p:spPr>
          <a:xfrm>
            <a:off x="723900" y="1473093"/>
            <a:ext cx="10515600" cy="4603950"/>
          </a:xfrm>
        </p:spPr>
        <p:txBody>
          <a:bodyPr>
            <a:noAutofit/>
          </a:bodyPr>
          <a:lstStyle/>
          <a:p>
            <a:pPr>
              <a:lnSpc>
                <a:spcPct val="115000"/>
              </a:lnSpc>
              <a:spcAft>
                <a:spcPts val="1000"/>
              </a:spcAft>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This is time included within your job plan that should be used for non-clinical activities required to develop as a Foundation Doctor. Examples of this would be;</a:t>
            </a:r>
          </a:p>
          <a:p>
            <a:pPr marL="685800" indent="-685800">
              <a:lnSpc>
                <a:spcPct val="100000"/>
              </a:lnSpc>
              <a:spcAft>
                <a:spcPts val="1000"/>
              </a:spcAft>
              <a:buFontTx/>
              <a:buChar char="-"/>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Preparing or Delivering teaching</a:t>
            </a:r>
          </a:p>
          <a:p>
            <a:pPr marL="685800" indent="-685800">
              <a:lnSpc>
                <a:spcPct val="100000"/>
              </a:lnSpc>
              <a:spcAft>
                <a:spcPts val="1000"/>
              </a:spcAft>
              <a:buFontTx/>
              <a:buChar char="-"/>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Non-Core Learning</a:t>
            </a:r>
          </a:p>
          <a:p>
            <a:pPr marL="685800" indent="-685800">
              <a:lnSpc>
                <a:spcPct val="100000"/>
              </a:lnSpc>
              <a:spcAft>
                <a:spcPts val="1000"/>
              </a:spcAft>
              <a:buFontTx/>
              <a:buChar char="-"/>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Quality Improvemen</a:t>
            </a: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t activity</a:t>
            </a:r>
          </a:p>
          <a:p>
            <a:pPr marL="685800" indent="-685800">
              <a:lnSpc>
                <a:spcPct val="100000"/>
              </a:lnSpc>
              <a:spcAft>
                <a:spcPts val="1000"/>
              </a:spcAft>
              <a:buFontTx/>
              <a:buChar char="-"/>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Career exp</a:t>
            </a: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loration or research</a:t>
            </a:r>
          </a:p>
          <a:p>
            <a:pPr marL="685800" indent="-685800">
              <a:lnSpc>
                <a:spcPct val="100000"/>
              </a:lnSpc>
              <a:spcAft>
                <a:spcPts val="1000"/>
              </a:spcAft>
              <a:buFontTx/>
              <a:buChar char="-"/>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Applications</a:t>
            </a:r>
          </a:p>
          <a:p>
            <a:pPr marL="685800" indent="-685800">
              <a:lnSpc>
                <a:spcPct val="100000"/>
              </a:lnSpc>
              <a:spcAft>
                <a:spcPts val="1000"/>
              </a:spcAft>
              <a:buFontTx/>
              <a:buChar char="-"/>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Supervisor meetings or updating your ePortfolio</a:t>
            </a:r>
          </a:p>
          <a:p>
            <a:pPr>
              <a:lnSpc>
                <a:spcPct val="115000"/>
              </a:lnSpc>
              <a:spcAft>
                <a:spcPts val="1000"/>
              </a:spcAft>
            </a:pPr>
            <a:br>
              <a:rPr lang="en-US" sz="1400" b="1" dirty="0">
                <a:effectLst/>
                <a:latin typeface="Verdana" panose="020B0604030504040204" pitchFamily="34" charset="0"/>
                <a:ea typeface="Times New Roman" panose="02020603050405020304" pitchFamily="18" charset="0"/>
                <a:cs typeface="Calibri" panose="020F0502020204030204" pitchFamily="34" charset="0"/>
              </a:rPr>
            </a:br>
            <a:r>
              <a:rPr lang="en-US" sz="1400" b="1" dirty="0">
                <a:effectLst/>
                <a:latin typeface="Verdana" panose="020B0604030504040204" pitchFamily="34" charset="0"/>
                <a:ea typeface="Times New Roman" panose="02020603050405020304" pitchFamily="18" charset="0"/>
                <a:cs typeface="Calibri" panose="020F0502020204030204" pitchFamily="34" charset="0"/>
              </a:rPr>
              <a:t> </a:t>
            </a:r>
            <a:endParaRPr lang="en-GB" sz="14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1400" dirty="0"/>
          </a:p>
        </p:txBody>
      </p:sp>
      <p:graphicFrame>
        <p:nvGraphicFramePr>
          <p:cNvPr id="4" name="Table 4">
            <a:extLst>
              <a:ext uri="{FF2B5EF4-FFF2-40B4-BE49-F238E27FC236}">
                <a16:creationId xmlns:a16="http://schemas.microsoft.com/office/drawing/2014/main" id="{17411A7E-A30E-779C-51F5-1D73FD424D0C}"/>
              </a:ext>
            </a:extLst>
          </p:cNvPr>
          <p:cNvGraphicFramePr>
            <a:graphicFrameLocks noGrp="1"/>
          </p:cNvGraphicFramePr>
          <p:nvPr>
            <p:extLst>
              <p:ext uri="{D42A27DB-BD31-4B8C-83A1-F6EECF244321}">
                <p14:modId xmlns:p14="http://schemas.microsoft.com/office/powerpoint/2010/main" val="1944728184"/>
              </p:ext>
            </p:extLst>
          </p:nvPr>
        </p:nvGraphicFramePr>
        <p:xfrm>
          <a:off x="7140728" y="2652930"/>
          <a:ext cx="3414822" cy="1463040"/>
        </p:xfrm>
        <a:graphic>
          <a:graphicData uri="http://schemas.openxmlformats.org/drawingml/2006/table">
            <a:tbl>
              <a:tblPr firstRow="1" bandRow="1">
                <a:tableStyleId>{5C22544A-7EE6-4342-B048-85BDC9FD1C3A}</a:tableStyleId>
              </a:tblPr>
              <a:tblGrid>
                <a:gridCol w="1751860">
                  <a:extLst>
                    <a:ext uri="{9D8B030D-6E8A-4147-A177-3AD203B41FA5}">
                      <a16:colId xmlns:a16="http://schemas.microsoft.com/office/drawing/2014/main" val="539788999"/>
                    </a:ext>
                  </a:extLst>
                </a:gridCol>
                <a:gridCol w="1662962">
                  <a:extLst>
                    <a:ext uri="{9D8B030D-6E8A-4147-A177-3AD203B41FA5}">
                      <a16:colId xmlns:a16="http://schemas.microsoft.com/office/drawing/2014/main" val="1082295453"/>
                    </a:ext>
                  </a:extLst>
                </a:gridCol>
              </a:tblGrid>
              <a:tr h="286639">
                <a:tc>
                  <a:txBody>
                    <a:bodyPr/>
                    <a:lstStyle/>
                    <a:p>
                      <a:r>
                        <a:rPr lang="en-GB"/>
                        <a:t>Foundation Year</a:t>
                      </a:r>
                    </a:p>
                  </a:txBody>
                  <a:tcPr/>
                </a:tc>
                <a:tc>
                  <a:txBody>
                    <a:bodyPr/>
                    <a:lstStyle/>
                    <a:p>
                      <a:r>
                        <a:rPr lang="en-GB"/>
                        <a:t>SDT per week</a:t>
                      </a:r>
                    </a:p>
                  </a:txBody>
                  <a:tcPr/>
                </a:tc>
                <a:extLst>
                  <a:ext uri="{0D108BD9-81ED-4DB2-BD59-A6C34878D82A}">
                    <a16:rowId xmlns:a16="http://schemas.microsoft.com/office/drawing/2014/main" val="195193035"/>
                  </a:ext>
                </a:extLst>
              </a:tr>
              <a:tr h="286639">
                <a:tc>
                  <a:txBody>
                    <a:bodyPr/>
                    <a:lstStyle/>
                    <a:p>
                      <a:r>
                        <a:rPr lang="en-GB"/>
                        <a:t>F1</a:t>
                      </a:r>
                    </a:p>
                  </a:txBody>
                  <a:tcPr/>
                </a:tc>
                <a:tc>
                  <a:txBody>
                    <a:bodyPr/>
                    <a:lstStyle/>
                    <a:p>
                      <a:r>
                        <a:rPr lang="en-GB"/>
                        <a:t>1 hour</a:t>
                      </a:r>
                    </a:p>
                  </a:txBody>
                  <a:tcPr/>
                </a:tc>
                <a:extLst>
                  <a:ext uri="{0D108BD9-81ED-4DB2-BD59-A6C34878D82A}">
                    <a16:rowId xmlns:a16="http://schemas.microsoft.com/office/drawing/2014/main" val="3507033081"/>
                  </a:ext>
                </a:extLst>
              </a:tr>
              <a:tr h="286639">
                <a:tc>
                  <a:txBody>
                    <a:bodyPr/>
                    <a:lstStyle/>
                    <a:p>
                      <a:r>
                        <a:rPr lang="en-GB"/>
                        <a:t>F2</a:t>
                      </a:r>
                    </a:p>
                  </a:txBody>
                  <a:tcPr/>
                </a:tc>
                <a:tc>
                  <a:txBody>
                    <a:bodyPr/>
                    <a:lstStyle/>
                    <a:p>
                      <a:r>
                        <a:rPr lang="en-GB"/>
                        <a:t>3 hours</a:t>
                      </a:r>
                    </a:p>
                  </a:txBody>
                  <a:tcPr/>
                </a:tc>
                <a:extLst>
                  <a:ext uri="{0D108BD9-81ED-4DB2-BD59-A6C34878D82A}">
                    <a16:rowId xmlns:a16="http://schemas.microsoft.com/office/drawing/2014/main" val="4129931610"/>
                  </a:ext>
                </a:extLst>
              </a:tr>
              <a:tr h="286639">
                <a:tc gridSpan="2">
                  <a:txBody>
                    <a:bodyPr/>
                    <a:lstStyle/>
                    <a:p>
                      <a:r>
                        <a:rPr lang="en-GB" i="1"/>
                        <a:t>Pro-rata for LTFT trainees</a:t>
                      </a:r>
                    </a:p>
                  </a:txBody>
                  <a:tcPr/>
                </a:tc>
                <a:tc hMerge="1">
                  <a:txBody>
                    <a:bodyPr/>
                    <a:lstStyle/>
                    <a:p>
                      <a:endParaRPr lang="en-GB"/>
                    </a:p>
                  </a:txBody>
                  <a:tcPr/>
                </a:tc>
                <a:extLst>
                  <a:ext uri="{0D108BD9-81ED-4DB2-BD59-A6C34878D82A}">
                    <a16:rowId xmlns:a16="http://schemas.microsoft.com/office/drawing/2014/main" val="2280324035"/>
                  </a:ext>
                </a:extLst>
              </a:tr>
            </a:tbl>
          </a:graphicData>
        </a:graphic>
      </p:graphicFrame>
    </p:spTree>
    <p:extLst>
      <p:ext uri="{BB962C8B-B14F-4D97-AF65-F5344CB8AC3E}">
        <p14:creationId xmlns:p14="http://schemas.microsoft.com/office/powerpoint/2010/main" val="31387209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3E3C92-BCD8-434C-A87C-0B08C7602776}"/>
              </a:ext>
            </a:extLst>
          </p:cNvPr>
          <p:cNvSpPr>
            <a:spLocks noGrp="1"/>
          </p:cNvSpPr>
          <p:nvPr>
            <p:ph type="title"/>
          </p:nvPr>
        </p:nvSpPr>
        <p:spPr>
          <a:xfrm>
            <a:off x="838200" y="212923"/>
            <a:ext cx="10515600" cy="1325563"/>
          </a:xfrm>
        </p:spPr>
        <p:txBody>
          <a:bodyPr>
            <a:normAutofit/>
          </a:bodyPr>
          <a:lstStyle/>
          <a:p>
            <a:pPr algn="ctr"/>
            <a:r>
              <a:rPr lang="en-GB" dirty="0">
                <a:latin typeface="Verdana"/>
                <a:ea typeface="Verdana"/>
                <a:cs typeface="Arial"/>
              </a:rPr>
              <a:t>Amser </a:t>
            </a:r>
            <a:r>
              <a:rPr lang="en-GB" err="1">
                <a:latin typeface="Verdana"/>
                <a:ea typeface="Verdana"/>
                <a:cs typeface="Arial"/>
              </a:rPr>
              <a:t>hunanddatblygu</a:t>
            </a:r>
            <a:r>
              <a:rPr lang="en-GB" dirty="0">
                <a:latin typeface="Verdana"/>
                <a:ea typeface="Verdana"/>
                <a:cs typeface="Arial"/>
              </a:rPr>
              <a:t> (</a:t>
            </a:r>
            <a:r>
              <a:rPr lang="en-GB" err="1">
                <a:latin typeface="Verdana"/>
                <a:ea typeface="Verdana"/>
                <a:cs typeface="Arial"/>
              </a:rPr>
              <a:t>parhad</a:t>
            </a:r>
            <a:r>
              <a:rPr lang="en-GB" dirty="0">
                <a:latin typeface="Verdana"/>
                <a:ea typeface="Verdana"/>
                <a:cs typeface="Arial"/>
              </a:rPr>
              <a:t>)</a:t>
            </a:r>
            <a:br>
              <a:rPr lang="en-GB" dirty="0">
                <a:latin typeface="Verdana"/>
              </a:rPr>
            </a:br>
            <a:r>
              <a:rPr lang="en-GB" dirty="0">
                <a:solidFill>
                  <a:schemeClr val="accent5"/>
                </a:solidFill>
                <a:latin typeface="Verdana"/>
                <a:ea typeface="Verdana"/>
                <a:cs typeface="Arial"/>
              </a:rPr>
              <a:t>Self-development time (continued)</a:t>
            </a:r>
            <a:endParaRPr lang="en-US" dirty="0">
              <a:solidFill>
                <a:schemeClr val="accent5"/>
              </a:solidFill>
              <a:latin typeface="Verdana"/>
              <a:ea typeface="Verdana"/>
              <a:cs typeface="Arial"/>
            </a:endParaRPr>
          </a:p>
        </p:txBody>
      </p:sp>
      <p:sp>
        <p:nvSpPr>
          <p:cNvPr id="3" name="Content Placeholder 2">
            <a:extLst>
              <a:ext uri="{FF2B5EF4-FFF2-40B4-BE49-F238E27FC236}">
                <a16:creationId xmlns:a16="http://schemas.microsoft.com/office/drawing/2014/main" id="{80B52349-273F-405D-A977-527824DB0782}"/>
              </a:ext>
            </a:extLst>
          </p:cNvPr>
          <p:cNvSpPr>
            <a:spLocks noGrp="1"/>
          </p:cNvSpPr>
          <p:nvPr>
            <p:ph idx="1"/>
          </p:nvPr>
        </p:nvSpPr>
        <p:spPr>
          <a:xfrm>
            <a:off x="545387" y="1538486"/>
            <a:ext cx="10808413" cy="4827317"/>
          </a:xfrm>
        </p:spPr>
        <p:txBody>
          <a:bodyPr vert="horz" lIns="91440" tIns="45720" rIns="91440" bIns="45720" rtlCol="0" anchor="t">
            <a:normAutofit/>
          </a:bodyPr>
          <a:lstStyle/>
          <a:p>
            <a:pPr>
              <a:lnSpc>
                <a:spcPct val="100000"/>
              </a:lnSpc>
              <a:spcBef>
                <a:spcPts val="1800"/>
              </a:spcBef>
            </a:pPr>
            <a:r>
              <a:rPr lang="en-US" dirty="0">
                <a:solidFill>
                  <a:schemeClr val="tx1"/>
                </a:solidFill>
                <a:latin typeface="Verdana"/>
                <a:ea typeface="Verdana"/>
                <a:cs typeface="Times New Roman"/>
              </a:rPr>
              <a:t>This time is self-directed; however, areas of focus may be suggested by your supervisors and all SDT should take place </a:t>
            </a:r>
            <a:r>
              <a:rPr lang="en-US" b="1" dirty="0">
                <a:solidFill>
                  <a:schemeClr val="tx1"/>
                </a:solidFill>
                <a:latin typeface="Verdana"/>
                <a:ea typeface="Verdana"/>
                <a:cs typeface="Times New Roman"/>
              </a:rPr>
              <a:t>within the clinical setting</a:t>
            </a:r>
            <a:r>
              <a:rPr lang="en-US" dirty="0">
                <a:solidFill>
                  <a:schemeClr val="tx1"/>
                </a:solidFill>
                <a:latin typeface="Verdana"/>
                <a:ea typeface="Verdana"/>
                <a:cs typeface="Times New Roman"/>
              </a:rPr>
              <a:t>. </a:t>
            </a:r>
          </a:p>
          <a:p>
            <a:pPr>
              <a:lnSpc>
                <a:spcPct val="100000"/>
              </a:lnSpc>
              <a:spcBef>
                <a:spcPts val="1800"/>
              </a:spcBef>
            </a:pPr>
            <a:r>
              <a:rPr lang="en-US" dirty="0">
                <a:solidFill>
                  <a:schemeClr val="tx1"/>
                </a:solidFill>
                <a:effectLst/>
                <a:latin typeface="Verdana"/>
                <a:ea typeface="Verdana"/>
                <a:cs typeface="Times New Roman"/>
              </a:rPr>
              <a:t>This time is not intended to replace time already available in schedules </a:t>
            </a:r>
            <a:r>
              <a:rPr lang="en-US" dirty="0">
                <a:solidFill>
                  <a:schemeClr val="tx1"/>
                </a:solidFill>
                <a:latin typeface="Verdana"/>
                <a:ea typeface="Verdana"/>
                <a:cs typeface="Times New Roman"/>
              </a:rPr>
              <a:t>for</a:t>
            </a:r>
            <a:r>
              <a:rPr lang="en-US" dirty="0">
                <a:solidFill>
                  <a:schemeClr val="tx1"/>
                </a:solidFill>
                <a:effectLst/>
                <a:latin typeface="Verdana"/>
                <a:ea typeface="Verdana"/>
                <a:cs typeface="Times New Roman"/>
              </a:rPr>
              <a:t> non-clinical work, such as Study Leave or departmental meetings.</a:t>
            </a:r>
            <a:r>
              <a:rPr lang="en-US" dirty="0">
                <a:solidFill>
                  <a:schemeClr val="tx1"/>
                </a:solidFill>
                <a:latin typeface="Verdana"/>
                <a:ea typeface="Verdana"/>
                <a:cs typeface="Times New Roman"/>
              </a:rPr>
              <a:t> </a:t>
            </a: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1800"/>
              </a:spcBef>
              <a:spcAft>
                <a:spcPts val="1000"/>
              </a:spcAft>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There is an expectation that the commitment to SDT will be met by the local health boards however, there may be times when other duties take precedence. </a:t>
            </a: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1800"/>
              </a:spcBef>
            </a:pPr>
            <a:r>
              <a:rPr lang="en-US" dirty="0">
                <a:solidFill>
                  <a:schemeClr val="tx1"/>
                </a:solidFill>
                <a:effectLst/>
                <a:latin typeface="Verdana"/>
                <a:ea typeface="Verdana"/>
                <a:cs typeface="Times New Roman"/>
              </a:rPr>
              <a:t>SDT can be consolidated with the approval of your supervisor (e.g. an F1 taking 4 hours per month).</a:t>
            </a: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00000"/>
              </a:lnSpc>
              <a:spcBef>
                <a:spcPts val="1800"/>
              </a:spcBef>
            </a:pPr>
            <a:r>
              <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However, it is not envisaged that SDT missed due to annual leave or study leave will be carried forward.</a:t>
            </a:r>
            <a:endParaRPr lang="en-GB" dirty="0"/>
          </a:p>
        </p:txBody>
      </p:sp>
    </p:spTree>
    <p:extLst>
      <p:ext uri="{BB962C8B-B14F-4D97-AF65-F5344CB8AC3E}">
        <p14:creationId xmlns:p14="http://schemas.microsoft.com/office/powerpoint/2010/main" val="25351099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594C5-2E17-89FE-0687-37737FCB204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AA746DE-72B3-12D5-B420-1B0D1315542D}"/>
              </a:ext>
            </a:extLst>
          </p:cNvPr>
          <p:cNvSpPr>
            <a:spLocks noGrp="1"/>
          </p:cNvSpPr>
          <p:nvPr>
            <p:ph type="title"/>
          </p:nvPr>
        </p:nvSpPr>
        <p:spPr>
          <a:xfrm>
            <a:off x="838200" y="212923"/>
            <a:ext cx="10515600" cy="1325563"/>
          </a:xfrm>
        </p:spPr>
        <p:txBody>
          <a:bodyPr>
            <a:normAutofit fontScale="90000"/>
          </a:bodyPr>
          <a:lstStyle/>
          <a:p>
            <a:pPr algn="ctr"/>
            <a:r>
              <a:rPr lang="en-GB" sz="3100" err="1">
                <a:latin typeface="Verdana"/>
                <a:ea typeface="Verdana"/>
                <a:cs typeface="Arial"/>
              </a:rPr>
              <a:t>Diwrnod</a:t>
            </a:r>
            <a:r>
              <a:rPr lang="en-GB" sz="3100" dirty="0">
                <a:latin typeface="Verdana"/>
                <a:ea typeface="Verdana"/>
                <a:cs typeface="Arial"/>
              </a:rPr>
              <a:t> </a:t>
            </a:r>
            <a:r>
              <a:rPr lang="en-GB" sz="3100" err="1">
                <a:latin typeface="Verdana"/>
                <a:ea typeface="Verdana"/>
                <a:cs typeface="Arial"/>
              </a:rPr>
              <a:t>Cyflwyniadau</a:t>
            </a:r>
            <a:r>
              <a:rPr lang="en-GB" sz="3100" dirty="0">
                <a:latin typeface="Verdana"/>
                <a:ea typeface="Verdana"/>
                <a:cs typeface="Arial"/>
              </a:rPr>
              <a:t> </a:t>
            </a:r>
            <a:r>
              <a:rPr lang="en-GB" sz="3100" err="1">
                <a:latin typeface="Verdana"/>
                <a:ea typeface="Verdana"/>
                <a:cs typeface="Arial"/>
              </a:rPr>
              <a:t>Cenedlaethol</a:t>
            </a:r>
            <a:r>
              <a:rPr lang="en-GB" sz="3100" dirty="0">
                <a:latin typeface="Verdana"/>
                <a:ea typeface="Verdana"/>
                <a:cs typeface="Arial"/>
              </a:rPr>
              <a:t> </a:t>
            </a:r>
            <a:r>
              <a:rPr lang="en-GB" sz="3100" err="1">
                <a:latin typeface="Verdana"/>
                <a:ea typeface="Verdana"/>
                <a:cs typeface="Arial"/>
              </a:rPr>
              <a:t>Meddygon</a:t>
            </a:r>
            <a:r>
              <a:rPr lang="en-GB" sz="3100" dirty="0">
                <a:latin typeface="Verdana"/>
                <a:ea typeface="Verdana"/>
                <a:cs typeface="Arial"/>
              </a:rPr>
              <a:t> Sylfaen 2026</a:t>
            </a:r>
            <a:br>
              <a:rPr lang="en-GB" dirty="0">
                <a:latin typeface="Verdana"/>
              </a:rPr>
            </a:br>
            <a:r>
              <a:rPr lang="en-GB" dirty="0">
                <a:solidFill>
                  <a:schemeClr val="accent5"/>
                </a:solidFill>
                <a:latin typeface="Verdana"/>
                <a:ea typeface="Verdana"/>
                <a:cs typeface="Arial"/>
              </a:rPr>
              <a:t>National Foundation Doctors Presentation Day 2026</a:t>
            </a:r>
            <a:endParaRPr lang="en-US">
              <a:solidFill>
                <a:schemeClr val="accent5"/>
              </a:solidFill>
              <a:latin typeface="Verdana"/>
              <a:ea typeface="Verdana"/>
              <a:cs typeface="Arial"/>
            </a:endParaRPr>
          </a:p>
        </p:txBody>
      </p:sp>
      <p:sp>
        <p:nvSpPr>
          <p:cNvPr id="3" name="Content Placeholder 2">
            <a:extLst>
              <a:ext uri="{FF2B5EF4-FFF2-40B4-BE49-F238E27FC236}">
                <a16:creationId xmlns:a16="http://schemas.microsoft.com/office/drawing/2014/main" id="{834D33F8-28F7-0416-5E4E-D8E4CC85E2F6}"/>
              </a:ext>
            </a:extLst>
          </p:cNvPr>
          <p:cNvSpPr>
            <a:spLocks noGrp="1"/>
          </p:cNvSpPr>
          <p:nvPr>
            <p:ph idx="1"/>
          </p:nvPr>
        </p:nvSpPr>
        <p:spPr>
          <a:xfrm>
            <a:off x="687744" y="1714741"/>
            <a:ext cx="10515600" cy="4054049"/>
          </a:xfrm>
        </p:spPr>
        <p:txBody>
          <a:bodyPr>
            <a:normAutofit/>
          </a:bodyPr>
          <a:lstStyle/>
          <a:p>
            <a:pPr>
              <a:lnSpc>
                <a:spcPct val="110000"/>
              </a:lnSpc>
              <a:spcBef>
                <a:spcPts val="600"/>
              </a:spcBef>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A day of oral and poster presentations submitted, presented and attended by F1 and F2 doctors, as well as representatives from Foundation Schools, the GMC, BMA and Medical Schools Council. </a:t>
            </a:r>
          </a:p>
          <a:p>
            <a:pPr>
              <a:lnSpc>
                <a:spcPct val="110000"/>
              </a:lnSpc>
              <a:spcBef>
                <a:spcPts val="600"/>
              </a:spcBef>
            </a:pP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10000"/>
              </a:lnSpc>
              <a:spcBef>
                <a:spcPts val="600"/>
              </a:spcBef>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rPr>
              <a:t>The upcoming event will be held in January 2026, and the location is to be confirmed. Abstract submissions will open in early October 2025</a:t>
            </a:r>
          </a:p>
          <a:p>
            <a:pPr>
              <a:lnSpc>
                <a:spcPct val="110000"/>
              </a:lnSpc>
              <a:spcBef>
                <a:spcPts val="600"/>
              </a:spcBef>
            </a:pP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10000"/>
              </a:lnSpc>
              <a:spcBef>
                <a:spcPts val="600"/>
              </a:spcBef>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hlinkClick r:id="rId2"/>
              </a:rPr>
              <a:t>Further information for 2026 can be found on the UKFPO’s website</a:t>
            </a: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10000"/>
              </a:lnSpc>
              <a:spcBef>
                <a:spcPts val="600"/>
              </a:spcBef>
            </a:pPr>
            <a:endPar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a:lnSpc>
                <a:spcPct val="110000"/>
              </a:lnSpc>
              <a:spcBef>
                <a:spcPts val="600"/>
              </a:spcBef>
            </a:pPr>
            <a:r>
              <a:rPr lang="en-US" dirty="0">
                <a:solidFill>
                  <a:schemeClr val="tx1"/>
                </a:solidFill>
                <a:latin typeface="Verdana" panose="020B0604030504040204" pitchFamily="34" charset="0"/>
                <a:ea typeface="Verdana" panose="020B0604030504040204" pitchFamily="34" charset="0"/>
                <a:cs typeface="Times New Roman" panose="02020603050405020304" pitchFamily="18" charset="0"/>
                <a:hlinkClick r:id="rId3"/>
              </a:rPr>
              <a:t>Information on previous events can be found here</a:t>
            </a:r>
            <a:endParaRPr lang="en-US"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endParaRPr lang="en-GB" sz="1400" dirty="0"/>
          </a:p>
        </p:txBody>
      </p:sp>
    </p:spTree>
    <p:extLst>
      <p:ext uri="{BB962C8B-B14F-4D97-AF65-F5344CB8AC3E}">
        <p14:creationId xmlns:p14="http://schemas.microsoft.com/office/powerpoint/2010/main" val="35516908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446807-F796-44AF-9569-D99DA00D1AAB}"/>
              </a:ext>
            </a:extLst>
          </p:cNvPr>
          <p:cNvSpPr>
            <a:spLocks noGrp="1"/>
          </p:cNvSpPr>
          <p:nvPr>
            <p:ph type="title"/>
          </p:nvPr>
        </p:nvSpPr>
        <p:spPr>
          <a:xfrm>
            <a:off x="325348" y="328675"/>
            <a:ext cx="11866652" cy="1325563"/>
          </a:xfrm>
        </p:spPr>
        <p:txBody>
          <a:bodyPr>
            <a:noAutofit/>
          </a:bodyPr>
          <a:lstStyle/>
          <a:p>
            <a:pPr algn="ctr"/>
            <a:r>
              <a:rPr lang="en-US" sz="2800" b="1" err="1">
                <a:effectLst/>
                <a:latin typeface="Verdana"/>
                <a:ea typeface="Times New Roman" panose="02020603050405020304" pitchFamily="18" charset="0"/>
                <a:cs typeface="Times New Roman"/>
              </a:rPr>
              <a:t>Adolygiad</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Blynyddol</a:t>
            </a:r>
            <a:r>
              <a:rPr lang="en-US" sz="2800" b="1">
                <a:effectLst/>
                <a:latin typeface="Verdana"/>
                <a:ea typeface="Times New Roman" panose="02020603050405020304" pitchFamily="18" charset="0"/>
                <a:cs typeface="Times New Roman"/>
              </a:rPr>
              <a:t> o </a:t>
            </a:r>
            <a:r>
              <a:rPr lang="en-US" sz="2800" b="1" err="1">
                <a:effectLst/>
                <a:latin typeface="Verdana"/>
                <a:ea typeface="Times New Roman" panose="02020603050405020304" pitchFamily="18" charset="0"/>
                <a:cs typeface="Times New Roman"/>
              </a:rPr>
              <a:t>Gynnydd</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Cymhwysedd</a:t>
            </a:r>
            <a:r>
              <a:rPr lang="en-US" sz="2800" b="1">
                <a:effectLst/>
                <a:latin typeface="Verdana"/>
                <a:ea typeface="Times New Roman" panose="02020603050405020304" pitchFamily="18" charset="0"/>
                <a:cs typeface="Times New Roman"/>
              </a:rPr>
              <a:t>(ARCP) </a:t>
            </a:r>
            <a:r>
              <a:rPr lang="en-US" sz="2800" b="1">
                <a:solidFill>
                  <a:schemeClr val="accent5"/>
                </a:solidFill>
                <a:effectLst/>
                <a:latin typeface="Verdana"/>
                <a:ea typeface="Times New Roman" panose="02020603050405020304" pitchFamily="18" charset="0"/>
                <a:cs typeface="Times New Roman"/>
              </a:rPr>
              <a:t>Annual Review of Competence Progression (ARCP)</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58608E66-4830-418B-9ABE-B8DA361CD7F0}"/>
              </a:ext>
            </a:extLst>
          </p:cNvPr>
          <p:cNvSpPr>
            <a:spLocks noGrp="1"/>
          </p:cNvSpPr>
          <p:nvPr>
            <p:ph idx="1"/>
          </p:nvPr>
        </p:nvSpPr>
        <p:spPr>
          <a:xfrm>
            <a:off x="325348" y="1558598"/>
            <a:ext cx="11449692" cy="3728608"/>
          </a:xfrm>
        </p:spPr>
        <p:txBody>
          <a:bodyPr vert="horz" lIns="91440" tIns="45720" rIns="91440" bIns="45720" rtlCol="0" anchor="t">
            <a:normAutofit/>
          </a:bodyPr>
          <a:lstStyle/>
          <a:p>
            <a:pPr>
              <a:lnSpc>
                <a:spcPct val="115000"/>
              </a:lnSpc>
              <a:spcAft>
                <a:spcPts val="1000"/>
              </a:spcAft>
            </a:pPr>
            <a:r>
              <a:rPr lang="en-US" dirty="0">
                <a:solidFill>
                  <a:schemeClr val="tx1"/>
                </a:solidFill>
                <a:effectLst/>
                <a:latin typeface="Verdana"/>
                <a:ea typeface="Times New Roman" panose="02020603050405020304" pitchFamily="18" charset="0"/>
                <a:cs typeface="Times New Roman"/>
              </a:rPr>
              <a:t>Towards the end of your F1/F2 year, an ARCP panel will be convened, to review your progress.</a:t>
            </a:r>
            <a:r>
              <a:rPr lang="en-US" dirty="0">
                <a:solidFill>
                  <a:schemeClr val="accent5"/>
                </a:solidFill>
                <a:effectLst/>
                <a:latin typeface="Verdana"/>
                <a:ea typeface="Times New Roman" panose="02020603050405020304" pitchFamily="18" charset="0"/>
                <a:cs typeface="Times New Roman"/>
              </a:rPr>
              <a:t> </a:t>
            </a:r>
            <a:r>
              <a:rPr lang="en-US" dirty="0">
                <a:solidFill>
                  <a:schemeClr val="accent5"/>
                </a:solidFill>
                <a:effectLst/>
                <a:latin typeface="Verdana"/>
                <a:ea typeface="Times New Roman" panose="02020603050405020304" pitchFamily="18" charset="0"/>
                <a:cs typeface="Times New Roman"/>
                <a:hlinkClick r:id="rId2">
                  <a:extLst>
                    <a:ext uri="{A12FA001-AC4F-418D-AE19-62706E023703}">
                      <ahyp:hlinkClr xmlns:ahyp="http://schemas.microsoft.com/office/drawing/2018/hyperlinkcolor" val="tx"/>
                    </a:ext>
                  </a:extLst>
                </a:hlinkClick>
              </a:rPr>
              <a:t>Details of the ARCP process can be found on the </a:t>
            </a:r>
            <a:r>
              <a:rPr lang="en-US" dirty="0">
                <a:solidFill>
                  <a:schemeClr val="accent5"/>
                </a:solidFill>
                <a:latin typeface="Verdana"/>
                <a:ea typeface="Verdana"/>
                <a:cs typeface="Times New Roman"/>
                <a:hlinkClick r:id="rId2">
                  <a:extLst>
                    <a:ext uri="{A12FA001-AC4F-418D-AE19-62706E023703}">
                      <ahyp:hlinkClr xmlns:ahyp="http://schemas.microsoft.com/office/drawing/2018/hyperlinkcolor" val="tx"/>
                    </a:ext>
                  </a:extLst>
                </a:hlinkClick>
              </a:rPr>
              <a:t>UKFPO website.  </a:t>
            </a:r>
            <a:endParaRPr lang="en-US" dirty="0">
              <a:solidFill>
                <a:schemeClr val="accent5"/>
              </a:solidFill>
              <a:latin typeface="Verdana"/>
              <a:ea typeface="Verdana"/>
              <a:cs typeface="Times New Roman"/>
            </a:endParaRPr>
          </a:p>
          <a:p>
            <a:pPr>
              <a:lnSpc>
                <a:spcPct val="115000"/>
              </a:lnSpc>
              <a:spcAft>
                <a:spcPts val="1000"/>
              </a:spcAft>
            </a:pPr>
            <a:r>
              <a:rPr lang="en-US" dirty="0">
                <a:solidFill>
                  <a:schemeClr val="tx1"/>
                </a:solidFill>
                <a:effectLst/>
                <a:latin typeface="Verdana"/>
                <a:ea typeface="Times New Roman" panose="02020603050405020304" pitchFamily="18" charset="0"/>
                <a:cs typeface="Times New Roman"/>
              </a:rPr>
              <a:t>The main ARCP Panels will be held in June 2026, so you will only have until the </a:t>
            </a:r>
            <a:r>
              <a:rPr lang="en-US" b="1" dirty="0">
                <a:solidFill>
                  <a:schemeClr val="tx1"/>
                </a:solidFill>
                <a:effectLst/>
                <a:latin typeface="Verdana"/>
                <a:ea typeface="Times New Roman" panose="02020603050405020304" pitchFamily="18" charset="0"/>
                <a:cs typeface="Times New Roman"/>
              </a:rPr>
              <a:t>end of May </a:t>
            </a:r>
            <a:r>
              <a:rPr lang="en-US" dirty="0">
                <a:solidFill>
                  <a:schemeClr val="tx1"/>
                </a:solidFill>
                <a:effectLst/>
                <a:latin typeface="Verdana"/>
                <a:ea typeface="Times New Roman" panose="02020603050405020304" pitchFamily="18" charset="0"/>
                <a:cs typeface="Times New Roman"/>
              </a:rPr>
              <a:t>(partway through your 3</a:t>
            </a:r>
            <a:r>
              <a:rPr lang="en-US" baseline="30000" dirty="0">
                <a:solidFill>
                  <a:schemeClr val="tx1"/>
                </a:solidFill>
                <a:effectLst/>
                <a:latin typeface="Verdana"/>
                <a:ea typeface="Times New Roman" panose="02020603050405020304" pitchFamily="18" charset="0"/>
                <a:cs typeface="Times New Roman"/>
              </a:rPr>
              <a:t>rd</a:t>
            </a:r>
            <a:r>
              <a:rPr lang="en-US" dirty="0">
                <a:solidFill>
                  <a:schemeClr val="tx1"/>
                </a:solidFill>
                <a:effectLst/>
                <a:latin typeface="Verdana"/>
                <a:ea typeface="Times New Roman" panose="02020603050405020304" pitchFamily="18" charset="0"/>
                <a:cs typeface="Times New Roman"/>
              </a:rPr>
              <a:t> placement) to populate your ePortfolio with evidence </a:t>
            </a:r>
            <a:r>
              <a:rPr lang="en-GB" dirty="0">
                <a:solidFill>
                  <a:schemeClr val="tx1"/>
                </a:solidFill>
                <a:effectLst/>
                <a:latin typeface="Verdana"/>
                <a:ea typeface="Times New Roman" panose="02020603050405020304" pitchFamily="18" charset="0"/>
                <a:cs typeface="Times New Roman"/>
              </a:rPr>
              <a:t>to meet the requirements for sign off. </a:t>
            </a:r>
            <a:endParaRPr lang="en-GB" dirty="0">
              <a:solidFill>
                <a:schemeClr val="tx1"/>
              </a:solidFill>
              <a:latin typeface="Verdana"/>
              <a:ea typeface="Times New Roman" panose="02020603050405020304" pitchFamily="18" charset="0"/>
              <a:cs typeface="Times New Roman"/>
            </a:endParaRPr>
          </a:p>
          <a:p>
            <a:pPr>
              <a:lnSpc>
                <a:spcPct val="115000"/>
              </a:lnSpc>
              <a:spcAft>
                <a:spcPts val="1000"/>
              </a:spcAft>
            </a:pPr>
            <a:r>
              <a:rPr lang="en-US" dirty="0">
                <a:solidFill>
                  <a:schemeClr val="tx1"/>
                </a:solidFill>
                <a:effectLst/>
                <a:latin typeface="Verdana"/>
                <a:ea typeface="Times New Roman" panose="02020603050405020304" pitchFamily="18" charset="0"/>
                <a:cs typeface="Times New Roman"/>
              </a:rPr>
              <a:t>If you are training “out of sync” (i.e. you will not be completing your F1 or F2 training in August) you will be given a “No Review” (N-) code in June and have a subsequent ARCP at your transition point. Ad hoc information will be provided for those impacted.</a:t>
            </a:r>
            <a:endParaRPr lang="en-GB" dirty="0">
              <a:solidFill>
                <a:schemeClr val="tx1"/>
              </a:solidFill>
              <a:effectLst/>
              <a:latin typeface="Verdana"/>
              <a:ea typeface="Times New Roman" panose="02020603050405020304" pitchFamily="18" charset="0"/>
              <a:cs typeface="Times New Roman"/>
            </a:endParaRPr>
          </a:p>
        </p:txBody>
      </p:sp>
    </p:spTree>
    <p:extLst>
      <p:ext uri="{BB962C8B-B14F-4D97-AF65-F5344CB8AC3E}">
        <p14:creationId xmlns:p14="http://schemas.microsoft.com/office/powerpoint/2010/main" val="5811042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C40B2-40B5-478D-AD9A-71A113DB229C}"/>
              </a:ext>
            </a:extLst>
          </p:cNvPr>
          <p:cNvSpPr>
            <a:spLocks noGrp="1"/>
          </p:cNvSpPr>
          <p:nvPr>
            <p:ph type="title"/>
          </p:nvPr>
        </p:nvSpPr>
        <p:spPr>
          <a:xfrm>
            <a:off x="612168" y="274568"/>
            <a:ext cx="10515600" cy="1325563"/>
          </a:xfrm>
        </p:spPr>
        <p:txBody>
          <a:bodyPr>
            <a:normAutofit/>
          </a:bodyPr>
          <a:lstStyle/>
          <a:p>
            <a:pPr algn="ctr"/>
            <a:r>
              <a:rPr lang="en-GB" err="1">
                <a:latin typeface="Arial"/>
                <a:cs typeface="Arial"/>
              </a:rPr>
              <a:t>Rhestr</a:t>
            </a:r>
            <a:r>
              <a:rPr lang="en-GB">
                <a:latin typeface="Arial"/>
                <a:cs typeface="Arial"/>
              </a:rPr>
              <a:t> </a:t>
            </a:r>
            <a:r>
              <a:rPr lang="en-GB" err="1">
                <a:latin typeface="Arial"/>
                <a:cs typeface="Arial"/>
              </a:rPr>
              <a:t>Wirio</a:t>
            </a:r>
            <a:r>
              <a:rPr lang="en-GB">
                <a:latin typeface="Arial"/>
                <a:cs typeface="Arial"/>
              </a:rPr>
              <a:t> ARCP</a:t>
            </a:r>
            <a:br>
              <a:rPr lang="en-GB"/>
            </a:br>
            <a:r>
              <a:rPr lang="en-GB">
                <a:solidFill>
                  <a:schemeClr val="accent5"/>
                </a:solidFill>
                <a:latin typeface="Arial"/>
                <a:cs typeface="Arial"/>
              </a:rPr>
              <a:t>The ARCP Checklist</a:t>
            </a:r>
            <a:endParaRPr lang="en-US">
              <a:solidFill>
                <a:schemeClr val="accent5"/>
              </a:solidFill>
              <a:latin typeface="Arial"/>
              <a:cs typeface="Arial"/>
            </a:endParaRPr>
          </a:p>
        </p:txBody>
      </p:sp>
      <p:sp>
        <p:nvSpPr>
          <p:cNvPr id="3" name="Content Placeholder 2">
            <a:extLst>
              <a:ext uri="{FF2B5EF4-FFF2-40B4-BE49-F238E27FC236}">
                <a16:creationId xmlns:a16="http://schemas.microsoft.com/office/drawing/2014/main" id="{3586087A-BC30-4EFB-8DA8-AC79852F56F2}"/>
              </a:ext>
            </a:extLst>
          </p:cNvPr>
          <p:cNvSpPr>
            <a:spLocks noGrp="1"/>
          </p:cNvSpPr>
          <p:nvPr>
            <p:ph idx="1"/>
          </p:nvPr>
        </p:nvSpPr>
        <p:spPr>
          <a:xfrm>
            <a:off x="725184" y="1666879"/>
            <a:ext cx="10289568" cy="3609210"/>
          </a:xfrm>
        </p:spPr>
        <p:txBody>
          <a:bodyPr vert="horz" lIns="91440" tIns="45720" rIns="91440" bIns="45720" rtlCol="0" anchor="t">
            <a:normAutofit/>
          </a:bodyPr>
          <a:lstStyle/>
          <a:p>
            <a:r>
              <a:rPr lang="en-GB" dirty="0">
                <a:solidFill>
                  <a:schemeClr val="tx1"/>
                </a:solidFill>
                <a:latin typeface="Verdana"/>
                <a:ea typeface="Verdana"/>
                <a:cs typeface="Arial"/>
              </a:rPr>
              <a:t>The UKFPO curriculum requirements for successful ARCP sign off can be found </a:t>
            </a:r>
            <a:r>
              <a:rPr lang="en-GB" dirty="0">
                <a:solidFill>
                  <a:schemeClr val="tx1"/>
                </a:solidFill>
                <a:latin typeface="Verdana"/>
                <a:ea typeface="Verdana"/>
                <a:cs typeface="Arial"/>
                <a:hlinkClick r:id="rId2"/>
              </a:rPr>
              <a:t>on their website</a:t>
            </a:r>
            <a:r>
              <a:rPr lang="en-GB" dirty="0">
                <a:solidFill>
                  <a:schemeClr val="tx1"/>
                </a:solidFill>
                <a:latin typeface="Verdana"/>
                <a:ea typeface="Verdana"/>
                <a:cs typeface="Arial"/>
              </a:rPr>
              <a:t>.</a:t>
            </a:r>
            <a:endParaRPr lang="en-GB" dirty="0">
              <a:solidFill>
                <a:schemeClr val="accent5"/>
              </a:solidFill>
              <a:latin typeface="Verdana"/>
              <a:ea typeface="Verdana"/>
              <a:cs typeface="Arial"/>
            </a:endParaRPr>
          </a:p>
          <a:p>
            <a:endParaRPr lang="en-GB" dirty="0">
              <a:solidFill>
                <a:srgbClr val="FF0000"/>
              </a:solidFill>
              <a:latin typeface="Verdana"/>
              <a:ea typeface="Verdana"/>
            </a:endParaRPr>
          </a:p>
          <a:p>
            <a:r>
              <a:rPr lang="en-GB" b="1" dirty="0">
                <a:solidFill>
                  <a:schemeClr val="tx1"/>
                </a:solidFill>
                <a:latin typeface="Verdana"/>
                <a:ea typeface="Verdana"/>
                <a:cs typeface="Arial"/>
              </a:rPr>
              <a:t>In addition, the Wales Foundation Programme also requires:</a:t>
            </a:r>
          </a:p>
          <a:p>
            <a:endParaRPr lang="en-GB" b="1" dirty="0">
              <a:solidFill>
                <a:schemeClr val="tx1"/>
              </a:solidFill>
              <a:latin typeface="Verdana"/>
              <a:ea typeface="Verdana"/>
              <a:cs typeface="Arial"/>
            </a:endParaRPr>
          </a:p>
          <a:p>
            <a:pPr marL="285750" indent="-285750">
              <a:buFont typeface="Arial" panose="020B0604020202020204" pitchFamily="34" charset="0"/>
              <a:buChar char="•"/>
            </a:pPr>
            <a:r>
              <a:rPr lang="en-GB" dirty="0">
                <a:solidFill>
                  <a:schemeClr val="tx1"/>
                </a:solidFill>
                <a:latin typeface="Verdana"/>
                <a:ea typeface="Verdana"/>
                <a:cs typeface="Arial"/>
              </a:rPr>
              <a:t>Successful completion of Advanced Life Support (ALS) in F1</a:t>
            </a:r>
          </a:p>
          <a:p>
            <a:endParaRPr lang="en-GB" dirty="0">
              <a:solidFill>
                <a:schemeClr val="tx1"/>
              </a:solidFill>
              <a:latin typeface="Verdana" panose="020B0604030504040204" pitchFamily="34" charset="0"/>
              <a:ea typeface="Verdana" panose="020B0604030504040204" pitchFamily="34" charset="0"/>
            </a:endParaRPr>
          </a:p>
          <a:p>
            <a:pPr marL="285750" indent="-285750">
              <a:buFont typeface="Arial" panose="020B0604020202020204" pitchFamily="34" charset="0"/>
              <a:buChar char="•"/>
            </a:pPr>
            <a:r>
              <a:rPr lang="en-GB" dirty="0">
                <a:solidFill>
                  <a:schemeClr val="tx1"/>
                </a:solidFill>
                <a:latin typeface="Verdana"/>
                <a:ea typeface="Verdana"/>
                <a:cs typeface="Arial"/>
              </a:rPr>
              <a:t>A completed “End of Placement Evaluation Form” (EPEF) for </a:t>
            </a:r>
            <a:r>
              <a:rPr lang="en-GB" b="1" dirty="0">
                <a:solidFill>
                  <a:schemeClr val="tx1"/>
                </a:solidFill>
                <a:latin typeface="Verdana"/>
                <a:ea typeface="Verdana"/>
                <a:cs typeface="Arial"/>
              </a:rPr>
              <a:t>each </a:t>
            </a:r>
            <a:r>
              <a:rPr lang="en-GB" dirty="0">
                <a:solidFill>
                  <a:schemeClr val="tx1"/>
                </a:solidFill>
                <a:latin typeface="Verdana"/>
                <a:ea typeface="Verdana"/>
                <a:cs typeface="Arial"/>
              </a:rPr>
              <a:t>4-month placement.</a:t>
            </a:r>
            <a:endParaRPr lang="en-GB" dirty="0">
              <a:solidFill>
                <a:schemeClr val="tx1"/>
              </a:solidFill>
              <a:latin typeface="Verdana" panose="020B0604030504040204" pitchFamily="34" charset="0"/>
              <a:ea typeface="Verdana" panose="020B0604030504040204" pitchFamily="34" charset="0"/>
            </a:endParaRPr>
          </a:p>
          <a:p>
            <a:endParaRPr lang="en-GB" dirty="0"/>
          </a:p>
        </p:txBody>
      </p:sp>
    </p:spTree>
    <p:extLst>
      <p:ext uri="{BB962C8B-B14F-4D97-AF65-F5344CB8AC3E}">
        <p14:creationId xmlns:p14="http://schemas.microsoft.com/office/powerpoint/2010/main" val="35833204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2499E6-7316-4817-85B5-6844F4B45475}"/>
              </a:ext>
            </a:extLst>
          </p:cNvPr>
          <p:cNvSpPr>
            <a:spLocks noGrp="1"/>
          </p:cNvSpPr>
          <p:nvPr>
            <p:ph type="title"/>
          </p:nvPr>
        </p:nvSpPr>
        <p:spPr/>
        <p:txBody>
          <a:bodyPr>
            <a:normAutofit/>
          </a:bodyPr>
          <a:lstStyle/>
          <a:p>
            <a:pPr algn="ctr"/>
            <a:r>
              <a:rPr lang="en-US" err="1">
                <a:latin typeface="Arial"/>
                <a:cs typeface="Arial"/>
              </a:rPr>
              <a:t>Croeso</a:t>
            </a:r>
            <a:r>
              <a:rPr lang="en-US">
                <a:latin typeface="Arial"/>
                <a:cs typeface="Arial"/>
              </a:rPr>
              <a:t> 	</a:t>
            </a:r>
            <a:r>
              <a:rPr lang="en-US">
                <a:solidFill>
                  <a:schemeClr val="accent5"/>
                </a:solidFill>
                <a:latin typeface="Arial"/>
                <a:cs typeface="Arial"/>
              </a:rPr>
              <a:t>Welcome </a:t>
            </a:r>
          </a:p>
        </p:txBody>
      </p:sp>
      <p:sp>
        <p:nvSpPr>
          <p:cNvPr id="3" name="Content Placeholder 2">
            <a:extLst>
              <a:ext uri="{FF2B5EF4-FFF2-40B4-BE49-F238E27FC236}">
                <a16:creationId xmlns:a16="http://schemas.microsoft.com/office/drawing/2014/main" id="{4920AE4B-559C-4212-AFD2-CD172707E0E9}"/>
              </a:ext>
            </a:extLst>
          </p:cNvPr>
          <p:cNvSpPr>
            <a:spLocks noGrp="1"/>
          </p:cNvSpPr>
          <p:nvPr>
            <p:ph idx="1"/>
          </p:nvPr>
        </p:nvSpPr>
        <p:spPr>
          <a:xfrm>
            <a:off x="838200" y="1294544"/>
            <a:ext cx="10515600" cy="4469923"/>
          </a:xfrm>
        </p:spPr>
        <p:txBody>
          <a:bodyPr vert="horz" lIns="91440" tIns="45720" rIns="91440" bIns="45720" rtlCol="0" anchor="t">
            <a:normAutofit/>
          </a:bodyPr>
          <a:lstStyle/>
          <a:p>
            <a:pPr algn="just">
              <a:lnSpc>
                <a:spcPct val="115000"/>
              </a:lnSpc>
              <a:spcAft>
                <a:spcPts val="1000"/>
              </a:spcAft>
            </a:pPr>
            <a:r>
              <a:rPr lang="en-US" sz="1800" dirty="0">
                <a:solidFill>
                  <a:schemeClr val="tx1"/>
                </a:solidFill>
                <a:effectLst/>
                <a:latin typeface="Verdana"/>
                <a:ea typeface="Times New Roman" panose="02020603050405020304" pitchFamily="18" charset="0"/>
                <a:cs typeface="Arial"/>
              </a:rPr>
              <a:t>We aim to ensure that you enjoy your time as a Foundation Doctor with the Wales Foundation School</a:t>
            </a:r>
            <a:r>
              <a:rPr lang="en-US" dirty="0">
                <a:solidFill>
                  <a:schemeClr val="tx1"/>
                </a:solidFill>
                <a:latin typeface="Verdana"/>
                <a:ea typeface="Times New Roman" panose="02020603050405020304" pitchFamily="18" charset="0"/>
                <a:cs typeface="Arial"/>
              </a:rPr>
              <a:t> </a:t>
            </a:r>
            <a:r>
              <a:rPr lang="en-US" sz="1800" dirty="0">
                <a:solidFill>
                  <a:schemeClr val="tx1"/>
                </a:solidFill>
                <a:effectLst/>
                <a:latin typeface="Verdana"/>
                <a:ea typeface="Times New Roman" panose="02020603050405020304" pitchFamily="18" charset="0"/>
                <a:cs typeface="Arial"/>
              </a:rPr>
              <a:t>and have written this guide so you are aware of what you can expect and what is expected of you.</a:t>
            </a:r>
            <a:r>
              <a:rPr lang="en-US" dirty="0">
                <a:solidFill>
                  <a:schemeClr val="tx1"/>
                </a:solidFill>
                <a:latin typeface="Verdana"/>
                <a:ea typeface="Times New Roman" panose="02020603050405020304" pitchFamily="18" charset="0"/>
                <a:cs typeface="Arial"/>
              </a:rPr>
              <a:t> </a:t>
            </a:r>
            <a:r>
              <a:rPr lang="en-US" sz="1800" dirty="0">
                <a:solidFill>
                  <a:schemeClr val="tx1"/>
                </a:solidFill>
                <a:effectLst/>
                <a:latin typeface="Verdana"/>
                <a:ea typeface="Times New Roman" panose="02020603050405020304" pitchFamily="18" charset="0"/>
                <a:cs typeface="Arial"/>
              </a:rPr>
              <a:t> This guide contains just some of the key information that you will need throughout your Foundation training.</a:t>
            </a:r>
            <a:r>
              <a:rPr lang="en-US" dirty="0">
                <a:solidFill>
                  <a:schemeClr val="tx1"/>
                </a:solidFill>
                <a:latin typeface="Verdana"/>
                <a:ea typeface="Times New Roman" panose="02020603050405020304" pitchFamily="18" charset="0"/>
                <a:cs typeface="Arial"/>
              </a:rPr>
              <a:t> </a:t>
            </a:r>
            <a:r>
              <a:rPr lang="en-US" sz="1800" dirty="0">
                <a:solidFill>
                  <a:schemeClr val="tx1"/>
                </a:solidFill>
                <a:effectLst/>
                <a:latin typeface="Verdana"/>
                <a:ea typeface="Times New Roman" panose="02020603050405020304" pitchFamily="18" charset="0"/>
                <a:cs typeface="Arial"/>
              </a:rPr>
              <a:t> In addition to the guide, the Wales Foundation School will send monthly email bulletins and other updates </a:t>
            </a:r>
            <a:r>
              <a:rPr lang="en-US" dirty="0">
                <a:solidFill>
                  <a:schemeClr val="tx1"/>
                </a:solidFill>
                <a:latin typeface="Verdana"/>
                <a:ea typeface="Times New Roman" panose="02020603050405020304" pitchFamily="18" charset="0"/>
                <a:cs typeface="Arial"/>
              </a:rPr>
              <a:t>(please keep us updated with your personal email address).</a:t>
            </a:r>
            <a:endParaRPr lang="en-GB" sz="1800" dirty="0">
              <a:solidFill>
                <a:schemeClr val="tx1"/>
              </a:solidFill>
              <a:effectLst/>
              <a:latin typeface="Verdana"/>
              <a:ea typeface="Times New Roman" panose="02020603050405020304" pitchFamily="18" charset="0"/>
              <a:cs typeface="Arial"/>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Your local Foundation Programme Director and </a:t>
            </a:r>
            <a:r>
              <a:rPr lang="en-US" dirty="0">
                <a:solidFill>
                  <a:schemeClr val="tx1"/>
                </a:solidFill>
                <a:latin typeface="Verdana"/>
                <a:ea typeface="Times New Roman" panose="02020603050405020304" pitchFamily="18" charset="0"/>
                <a:cs typeface="Arial"/>
              </a:rPr>
              <a:t>Foundation Administrator</a:t>
            </a:r>
            <a:r>
              <a:rPr lang="en-US" sz="1800" dirty="0">
                <a:solidFill>
                  <a:schemeClr val="tx1"/>
                </a:solidFill>
                <a:effectLst/>
                <a:latin typeface="Verdana"/>
                <a:ea typeface="Times New Roman" panose="02020603050405020304" pitchFamily="18" charset="0"/>
                <a:cs typeface="Arial"/>
              </a:rPr>
              <a:t> will provide</a:t>
            </a:r>
            <a:r>
              <a:rPr lang="en-US" dirty="0">
                <a:solidFill>
                  <a:schemeClr val="tx1"/>
                </a:solidFill>
                <a:latin typeface="Verdana"/>
                <a:ea typeface="Times New Roman" panose="02020603050405020304" pitchFamily="18" charset="0"/>
                <a:cs typeface="Arial"/>
              </a:rPr>
              <a:t> </a:t>
            </a:r>
            <a:r>
              <a:rPr lang="en-US" sz="1800" dirty="0">
                <a:solidFill>
                  <a:schemeClr val="tx1"/>
                </a:solidFill>
                <a:effectLst/>
                <a:latin typeface="Verdana"/>
                <a:ea typeface="Times New Roman" panose="02020603050405020304" pitchFamily="18" charset="0"/>
                <a:cs typeface="Arial"/>
              </a:rPr>
              <a:t>key local information throughout the Programme, but should you have any queries, the team in the </a:t>
            </a:r>
            <a:r>
              <a:rPr lang="en-US" dirty="0">
                <a:solidFill>
                  <a:schemeClr val="tx1"/>
                </a:solidFill>
                <a:latin typeface="Verdana"/>
                <a:ea typeface="Times New Roman" panose="02020603050405020304" pitchFamily="18" charset="0"/>
                <a:cs typeface="Arial"/>
              </a:rPr>
              <a:t>Wales Foundation School</a:t>
            </a:r>
            <a:r>
              <a:rPr lang="en-US" sz="1800" dirty="0">
                <a:solidFill>
                  <a:schemeClr val="tx1"/>
                </a:solidFill>
                <a:effectLst/>
                <a:latin typeface="Verdana"/>
                <a:ea typeface="Times New Roman" panose="02020603050405020304" pitchFamily="18" charset="0"/>
                <a:cs typeface="Arial"/>
              </a:rPr>
              <a:t> are only too happy to help.</a:t>
            </a:r>
            <a:r>
              <a:rPr lang="en-US" dirty="0">
                <a:solidFill>
                  <a:schemeClr val="tx1"/>
                </a:solidFill>
                <a:latin typeface="Verdana"/>
                <a:ea typeface="Times New Roman" panose="02020603050405020304" pitchFamily="18" charset="0"/>
                <a:cs typeface="Arial"/>
              </a:rPr>
              <a:t> </a:t>
            </a:r>
            <a:r>
              <a:rPr lang="en-US" sz="1800" dirty="0">
                <a:solidFill>
                  <a:schemeClr val="tx1"/>
                </a:solidFill>
                <a:effectLst/>
                <a:latin typeface="Verdana"/>
                <a:ea typeface="Times New Roman" panose="02020603050405020304" pitchFamily="18" charset="0"/>
                <a:cs typeface="Arial"/>
              </a:rPr>
              <a:t> </a:t>
            </a:r>
            <a:r>
              <a:rPr lang="en-US" dirty="0">
                <a:solidFill>
                  <a:schemeClr val="tx1"/>
                </a:solidFill>
                <a:latin typeface="Verdana"/>
                <a:ea typeface="Times New Roman" panose="02020603050405020304" pitchFamily="18" charset="0"/>
                <a:cs typeface="Arial"/>
              </a:rPr>
              <a:t>Please</a:t>
            </a:r>
            <a:r>
              <a:rPr lang="en-US" sz="1800" dirty="0">
                <a:solidFill>
                  <a:schemeClr val="tx1"/>
                </a:solidFill>
                <a:effectLst/>
                <a:latin typeface="Verdana"/>
                <a:ea typeface="Times New Roman" panose="02020603050405020304" pitchFamily="18" charset="0"/>
                <a:cs typeface="Arial"/>
              </a:rPr>
              <a:t> visit our website </a:t>
            </a:r>
            <a:r>
              <a:rPr lang="en-US" dirty="0">
                <a:solidFill>
                  <a:schemeClr val="tx1"/>
                </a:solidFill>
                <a:latin typeface="Verdana"/>
                <a:ea typeface="Times New Roman" panose="02020603050405020304" pitchFamily="18" charset="0"/>
                <a:cs typeface="Arial"/>
              </a:rPr>
              <a:t> </a:t>
            </a:r>
            <a:r>
              <a:rPr lang="en-US" sz="1800" u="sng" dirty="0">
                <a:solidFill>
                  <a:schemeClr val="accent5"/>
                </a:solidFill>
                <a:effectLst/>
                <a:latin typeface="Verdana"/>
                <a:ea typeface="Times New Roman" panose="02020603050405020304" pitchFamily="18" charset="0"/>
                <a:cs typeface="Arial"/>
                <a:hlinkClick r:id="rId2">
                  <a:extLst>
                    <a:ext uri="{A12FA001-AC4F-418D-AE19-62706E023703}">
                      <ahyp:hlinkClr xmlns:ahyp="http://schemas.microsoft.com/office/drawing/2018/hyperlinkcolor" val="tx"/>
                    </a:ext>
                  </a:extLst>
                </a:hlinkClick>
              </a:rPr>
              <a:t>https://heiw.nhs.wales/education-and-training/foundation/</a:t>
            </a:r>
            <a:r>
              <a:rPr lang="en-US" dirty="0">
                <a:solidFill>
                  <a:schemeClr val="accent5"/>
                </a:solidFill>
                <a:latin typeface="Verdana"/>
                <a:ea typeface="Times New Roman" panose="02020603050405020304" pitchFamily="18" charset="0"/>
                <a:cs typeface="Arial"/>
              </a:rPr>
              <a:t> </a:t>
            </a:r>
            <a:endParaRPr lang="en-GB" sz="1800" dirty="0">
              <a:solidFill>
                <a:schemeClr val="accent5"/>
              </a:solidFill>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If you are unable to find the answer on our website, please contact </a:t>
            </a:r>
            <a:r>
              <a:rPr lang="en-US" u="sng" dirty="0">
                <a:solidFill>
                  <a:schemeClr val="accent5"/>
                </a:solidFill>
                <a:latin typeface="Verdana"/>
                <a:ea typeface="Times New Roman" panose="02020603050405020304" pitchFamily="18" charset="0"/>
                <a:cs typeface="Calibri"/>
                <a:hlinkClick r:id="rId3">
                  <a:extLst>
                    <a:ext uri="{A12FA001-AC4F-418D-AE19-62706E023703}">
                      <ahyp:hlinkClr xmlns:ahyp="http://schemas.microsoft.com/office/drawing/2018/hyperlinkcolor" val="tx"/>
                    </a:ext>
                  </a:extLst>
                </a:hlinkClick>
              </a:rPr>
              <a:t>HEIW.FoundationSchool@wales.nhs.uk</a:t>
            </a:r>
            <a:endParaRPr lang="en-US" sz="1800" u="sng" dirty="0">
              <a:solidFill>
                <a:schemeClr val="accent5"/>
              </a:solidFill>
              <a:effectLst/>
              <a:latin typeface="Verdana"/>
              <a:ea typeface="Times New Roman" panose="02020603050405020304" pitchFamily="18" charset="0"/>
              <a:cs typeface="Calibri"/>
            </a:endParaRPr>
          </a:p>
        </p:txBody>
      </p:sp>
    </p:spTree>
    <p:extLst>
      <p:ext uri="{BB962C8B-B14F-4D97-AF65-F5344CB8AC3E}">
        <p14:creationId xmlns:p14="http://schemas.microsoft.com/office/powerpoint/2010/main" val="28578645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EB2869-36B4-49B5-8CD0-9F9904E4DC97}"/>
              </a:ext>
            </a:extLst>
          </p:cNvPr>
          <p:cNvSpPr>
            <a:spLocks noGrp="1"/>
          </p:cNvSpPr>
          <p:nvPr>
            <p:ph type="title"/>
          </p:nvPr>
        </p:nvSpPr>
        <p:spPr>
          <a:xfrm>
            <a:off x="324492" y="61118"/>
            <a:ext cx="10515600" cy="1325563"/>
          </a:xfrm>
        </p:spPr>
        <p:txBody>
          <a:bodyPr>
            <a:normAutofit/>
          </a:bodyPr>
          <a:lstStyle/>
          <a:p>
            <a:pPr algn="ctr"/>
            <a:r>
              <a:rPr lang="en-US" sz="2800" b="1" err="1">
                <a:effectLst/>
                <a:latin typeface="Verdana"/>
                <a:ea typeface="Times New Roman" panose="02020603050405020304" pitchFamily="18" charset="0"/>
                <a:cs typeface="Times New Roman"/>
              </a:rPr>
              <a:t>Asesu</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yn</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ystod</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Hyfforddiant</a:t>
            </a:r>
            <a:r>
              <a:rPr lang="en-US" sz="2800" b="1">
                <a:effectLst/>
                <a:latin typeface="Verdana"/>
                <a:ea typeface="Times New Roman" panose="02020603050405020304" pitchFamily="18" charset="0"/>
                <a:cs typeface="Times New Roman"/>
              </a:rPr>
              <a:t> Sylfaen</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Assessment during Foundation Training </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DE32D41A-EABF-45E2-82C2-F01D5CF445E4}"/>
              </a:ext>
            </a:extLst>
          </p:cNvPr>
          <p:cNvSpPr>
            <a:spLocks noGrp="1"/>
          </p:cNvSpPr>
          <p:nvPr>
            <p:ph idx="1"/>
          </p:nvPr>
        </p:nvSpPr>
        <p:spPr>
          <a:xfrm>
            <a:off x="324492" y="1106528"/>
            <a:ext cx="10620375" cy="5158651"/>
          </a:xfrm>
        </p:spPr>
        <p:txBody>
          <a:bodyPr>
            <a:normAutofit fontScale="25000" lnSpcReduction="20000"/>
          </a:bodyPr>
          <a:lstStyle/>
          <a:p>
            <a:pPr>
              <a:lnSpc>
                <a:spcPct val="115000"/>
              </a:lnSpc>
              <a:spcAft>
                <a:spcPts val="1000"/>
              </a:spcAft>
            </a:pP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The tools below will be used to inform your FPD, ES, and nCS of your progression and aid the completion of your placement reports.  Each of these areas are described briefly in this document, but you are strongly advised to </a:t>
            </a: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hlinkClick r:id="rId2"/>
              </a:rPr>
              <a:t>read the </a:t>
            </a: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hlinkClick r:id="rId2"/>
              </a:rPr>
              <a:t>Curriculum </a:t>
            </a: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rPr>
              <a:t>or </a:t>
            </a: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hlinkClick r:id="rId3"/>
              </a:rPr>
              <a:t>watch the UKFPO’s videos </a:t>
            </a: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for further information.</a:t>
            </a:r>
            <a:endParaRPr lang="en-GB"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rPr>
              <a:t>Attendance record</a:t>
            </a:r>
          </a:p>
          <a:p>
            <a:pPr marL="342900" indent="-342900" algn="just">
              <a:lnSpc>
                <a:spcPct val="115000"/>
              </a:lnSpc>
              <a:buFont typeface="Symbol" panose="05050102010706020507" pitchFamily="18" charset="2"/>
              <a:buChar char=""/>
            </a:pP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rPr>
              <a:t>Multi-Source Feedback (in the form of a PSG and TAB) </a:t>
            </a:r>
            <a:endParaRPr lang="en-GB" sz="7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Regular completion of the SLEs to demonstrate learning</a:t>
            </a:r>
            <a:endParaRPr lang="en-GB"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Regular reflections/completion of the summary narrative</a:t>
            </a:r>
            <a:endParaRPr lang="en-GB"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indent="-342900" algn="just">
              <a:lnSpc>
                <a:spcPct val="115000"/>
              </a:lnSpc>
              <a:buFont typeface="Symbol" panose="05050102010706020507" pitchFamily="18" charset="2"/>
              <a:buChar char=""/>
            </a:pP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rPr>
              <a:t>Satisfactory attendance at delivered ‘core’ and ‘non-core’ learning.</a:t>
            </a:r>
            <a:endParaRPr lang="en-GB" sz="7200" dirty="0">
              <a:solidFill>
                <a:schemeClr val="tx1"/>
              </a:solidFill>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Engagement with the programme</a:t>
            </a:r>
            <a:r>
              <a:rPr lang="en-US" sz="7200" dirty="0">
                <a:solidFill>
                  <a:schemeClr val="tx1"/>
                </a:solidFill>
                <a:latin typeface="Verdana" panose="020B0604030504040204" pitchFamily="34" charset="0"/>
                <a:ea typeface="Verdana" panose="020B0604030504040204" pitchFamily="34" charset="0"/>
                <a:cs typeface="Times New Roman" panose="02020603050405020304" pitchFamily="18" charset="0"/>
              </a:rPr>
              <a:t> (i.e. </a:t>
            </a: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maintenance of a contemporaneous e-portfolio, participation in feedback on training, and completing the necessary records for revalidation)</a:t>
            </a:r>
          </a:p>
          <a:p>
            <a:pPr marL="342900" lvl="0" indent="-342900" algn="just">
              <a:lnSpc>
                <a:spcPct val="115000"/>
              </a:lnSpc>
              <a:buFont typeface="Symbol" panose="05050102010706020507" pitchFamily="18" charset="2"/>
              <a:buChar char=""/>
            </a:pPr>
            <a:r>
              <a:rPr lang="en-US"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rPr>
              <a:t>Passing the required qualifications (i.e. PSA and ALS for F1)</a:t>
            </a:r>
            <a:endParaRPr lang="en-GB"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marL="342900" lvl="0" indent="-342900" algn="just">
              <a:lnSpc>
                <a:spcPct val="115000"/>
              </a:lnSpc>
              <a:buFont typeface="Symbol" panose="05050102010706020507" pitchFamily="18" charset="2"/>
              <a:buChar char=""/>
            </a:pPr>
            <a:endParaRPr lang="en-GB" sz="72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gn="ctr">
              <a:lnSpc>
                <a:spcPct val="115000"/>
              </a:lnSpc>
              <a:spcAft>
                <a:spcPts val="1000"/>
              </a:spcAft>
            </a:pPr>
            <a:r>
              <a:rPr lang="en-US" sz="1800" dirty="0">
                <a:effectLst/>
                <a:latin typeface="Verdana" panose="020B0604030504040204" pitchFamily="34" charset="0"/>
                <a:ea typeface="Times New Roman" panose="02020603050405020304" pitchFamily="18" charset="0"/>
                <a:cs typeface="Times New Roman" panose="02020603050405020304" pitchFamily="18" charset="0"/>
              </a:rPr>
              <a:t> </a:t>
            </a:r>
            <a:endParaRPr lang="en-GB"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dirty="0"/>
          </a:p>
        </p:txBody>
      </p:sp>
    </p:spTree>
    <p:extLst>
      <p:ext uri="{BB962C8B-B14F-4D97-AF65-F5344CB8AC3E}">
        <p14:creationId xmlns:p14="http://schemas.microsoft.com/office/powerpoint/2010/main" val="36871963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A8B43A-06B0-4B7A-B157-4D9DB35A6D62}"/>
              </a:ext>
            </a:extLst>
          </p:cNvPr>
          <p:cNvSpPr>
            <a:spLocks noGrp="1"/>
          </p:cNvSpPr>
          <p:nvPr>
            <p:ph type="title"/>
          </p:nvPr>
        </p:nvSpPr>
        <p:spPr>
          <a:xfrm>
            <a:off x="704850" y="295116"/>
            <a:ext cx="10515600" cy="1325563"/>
          </a:xfrm>
        </p:spPr>
        <p:txBody>
          <a:bodyPr>
            <a:normAutofit fontScale="90000"/>
          </a:bodyPr>
          <a:lstStyle/>
          <a:p>
            <a:pPr algn="ctr"/>
            <a:r>
              <a:rPr lang="en-US" b="1" err="1">
                <a:effectLst/>
                <a:latin typeface="Verdana"/>
                <a:ea typeface="Times New Roman" panose="02020603050405020304" pitchFamily="18" charset="0"/>
                <a:cs typeface="Times New Roman"/>
              </a:rPr>
              <a:t>Absenoldeb</a:t>
            </a:r>
            <a:r>
              <a:rPr lang="en-US" b="1">
                <a:effectLst/>
                <a:latin typeface="Verdana"/>
                <a:ea typeface="Times New Roman" panose="02020603050405020304" pitchFamily="18" charset="0"/>
                <a:cs typeface="Times New Roman"/>
              </a:rPr>
              <a:t> o </a:t>
            </a:r>
            <a:r>
              <a:rPr lang="en-US" b="1" err="1">
                <a:effectLst/>
                <a:latin typeface="Verdana"/>
                <a:ea typeface="Times New Roman" panose="02020603050405020304" pitchFamily="18" charset="0"/>
                <a:cs typeface="Times New Roman"/>
              </a:rPr>
              <a:t>Hyfforddiant</a:t>
            </a:r>
            <a:br>
              <a:rPr lang="en-US" b="1">
                <a:effectLst/>
                <a:latin typeface="Verdana" panose="020B0604030504040204" pitchFamily="34" charset="0"/>
                <a:ea typeface="Times New Roman" panose="02020603050405020304" pitchFamily="18" charset="0"/>
                <a:cs typeface="Times New Roman" panose="02020603050405020304" pitchFamily="18" charset="0"/>
              </a:rPr>
            </a:br>
            <a:r>
              <a:rPr lang="en-US" b="1">
                <a:solidFill>
                  <a:schemeClr val="accent5"/>
                </a:solidFill>
                <a:effectLst/>
                <a:latin typeface="Verdana"/>
                <a:ea typeface="Times New Roman" panose="02020603050405020304" pitchFamily="18" charset="0"/>
                <a:cs typeface="Times New Roman"/>
              </a:rPr>
              <a:t>Absence from Training</a:t>
            </a:r>
            <a:br>
              <a:rPr lang="en-GB" sz="3200">
                <a:effectLst/>
                <a:latin typeface="Calibri" panose="020F05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2AFB6E44-2651-4733-90C4-1BF504660062}"/>
              </a:ext>
            </a:extLst>
          </p:cNvPr>
          <p:cNvSpPr>
            <a:spLocks noGrp="1"/>
          </p:cNvSpPr>
          <p:nvPr>
            <p:ph idx="1"/>
          </p:nvPr>
        </p:nvSpPr>
        <p:spPr>
          <a:xfrm>
            <a:off x="585978" y="1369265"/>
            <a:ext cx="10515600" cy="4119470"/>
          </a:xfrm>
        </p:spPr>
        <p:txBody>
          <a:bodyPr vert="horz" lIns="91440" tIns="45720" rIns="91440" bIns="45720" rtlCol="0" anchor="t">
            <a:normAutofit/>
          </a:bodyPr>
          <a:lstStyle/>
          <a:p>
            <a:pPr>
              <a:lnSpc>
                <a:spcPct val="110000"/>
              </a:lnSpc>
              <a:spcBef>
                <a:spcPts val="600"/>
              </a:spcBef>
              <a:spcAft>
                <a:spcPts val="600"/>
              </a:spcAft>
            </a:pPr>
            <a:r>
              <a:rPr lang="en-US" dirty="0">
                <a:solidFill>
                  <a:schemeClr val="tx1"/>
                </a:solidFill>
                <a:effectLst/>
                <a:latin typeface="Verdana"/>
                <a:ea typeface="Times New Roman" panose="02020603050405020304" pitchFamily="18" charset="0"/>
                <a:cs typeface="Arial"/>
              </a:rPr>
              <a:t>The Foundation Programme is both time </a:t>
            </a:r>
            <a:r>
              <a:rPr lang="en-US" b="1" dirty="0">
                <a:solidFill>
                  <a:schemeClr val="tx1"/>
                </a:solidFill>
                <a:effectLst/>
                <a:latin typeface="Verdana"/>
                <a:ea typeface="Times New Roman" panose="02020603050405020304" pitchFamily="18" charset="0"/>
                <a:cs typeface="Arial"/>
              </a:rPr>
              <a:t>and </a:t>
            </a:r>
            <a:r>
              <a:rPr lang="en-US" dirty="0">
                <a:solidFill>
                  <a:schemeClr val="tx1"/>
                </a:solidFill>
                <a:effectLst/>
                <a:latin typeface="Verdana"/>
                <a:ea typeface="Times New Roman" panose="02020603050405020304" pitchFamily="18" charset="0"/>
                <a:cs typeface="Arial"/>
              </a:rPr>
              <a:t>competency-based.</a:t>
            </a:r>
          </a:p>
          <a:p>
            <a:pPr>
              <a:lnSpc>
                <a:spcPct val="110000"/>
              </a:lnSpc>
              <a:spcBef>
                <a:spcPts val="600"/>
              </a:spcBef>
              <a:spcAft>
                <a:spcPts val="600"/>
              </a:spcAft>
            </a:pPr>
            <a:r>
              <a:rPr lang="en-US" dirty="0">
                <a:solidFill>
                  <a:schemeClr val="tx1"/>
                </a:solidFill>
                <a:effectLst/>
                <a:latin typeface="Verdana"/>
                <a:ea typeface="Times New Roman" panose="02020603050405020304" pitchFamily="18" charset="0"/>
                <a:cs typeface="Arial"/>
              </a:rPr>
              <a:t>Total absences of more than 20 working days (excluding annual and study leave) within a training grade will trigger a review to assess if a period of additional training time is needed, as per the GMC position statement on absences.</a:t>
            </a:r>
          </a:p>
          <a:p>
            <a:pPr>
              <a:lnSpc>
                <a:spcPct val="115000"/>
              </a:lnSpc>
              <a:spcAft>
                <a:spcPts val="1000"/>
              </a:spcAft>
            </a:pPr>
            <a:r>
              <a:rPr lang="en-US" dirty="0">
                <a:solidFill>
                  <a:schemeClr val="tx1"/>
                </a:solidFill>
                <a:effectLst/>
                <a:latin typeface="Verdana"/>
                <a:ea typeface="Times New Roman" panose="02020603050405020304" pitchFamily="18" charset="0"/>
                <a:cs typeface="Arial"/>
              </a:rPr>
              <a:t>Absences (such as sick, parental or compassionate leave) should be recorded in your e-portfolio throughout the year. Please ensure that you inform your local </a:t>
            </a:r>
            <a:r>
              <a:rPr lang="en-US" dirty="0">
                <a:solidFill>
                  <a:schemeClr val="tx1"/>
                </a:solidFill>
                <a:latin typeface="Verdana"/>
                <a:ea typeface="Times New Roman" panose="02020603050405020304" pitchFamily="18" charset="0"/>
                <a:cs typeface="Arial"/>
              </a:rPr>
              <a:t>FA</a:t>
            </a:r>
            <a:r>
              <a:rPr lang="en-US" dirty="0">
                <a:solidFill>
                  <a:schemeClr val="tx1"/>
                </a:solidFill>
                <a:effectLst/>
                <a:latin typeface="Verdana"/>
                <a:ea typeface="Times New Roman" panose="02020603050405020304" pitchFamily="18" charset="0"/>
                <a:cs typeface="Arial"/>
              </a:rPr>
              <a:t> and NWSSP (</a:t>
            </a:r>
            <a:r>
              <a:rPr lang="en-US" dirty="0">
                <a:solidFill>
                  <a:schemeClr val="tx1"/>
                </a:solidFill>
                <a:effectLst/>
                <a:latin typeface="Verdana"/>
                <a:ea typeface="Times New Roman" panose="02020603050405020304" pitchFamily="18" charset="0"/>
                <a:cs typeface="Arial"/>
                <a:hlinkClick r:id="rId2"/>
              </a:rPr>
              <a:t>via the self-reporting app</a:t>
            </a:r>
            <a:r>
              <a:rPr lang="en-US" dirty="0">
                <a:solidFill>
                  <a:schemeClr val="tx1"/>
                </a:solidFill>
                <a:effectLst/>
                <a:latin typeface="Verdana"/>
                <a:ea typeface="Times New Roman" panose="02020603050405020304" pitchFamily="18" charset="0"/>
                <a:cs typeface="Arial"/>
              </a:rPr>
              <a:t>) of any absences, as well as following any departmental absence reporting procedures. </a:t>
            </a:r>
            <a:endParaRPr lang="en-GB" dirty="0">
              <a:solidFill>
                <a:schemeClr val="tx1"/>
              </a:solidFill>
              <a:effectLst/>
              <a:latin typeface="Verdana"/>
              <a:ea typeface="Times New Roman" panose="02020603050405020304" pitchFamily="18" charset="0"/>
              <a:cs typeface="Arial"/>
            </a:endParaRPr>
          </a:p>
          <a:p>
            <a:pPr>
              <a:lnSpc>
                <a:spcPct val="115000"/>
              </a:lnSpc>
              <a:spcAft>
                <a:spcPts val="1000"/>
              </a:spcAft>
            </a:pPr>
            <a:r>
              <a:rPr lang="en-US" dirty="0">
                <a:solidFill>
                  <a:schemeClr val="tx1"/>
                </a:solidFill>
                <a:effectLst/>
                <a:latin typeface="Verdana"/>
                <a:ea typeface="Times New Roman" panose="02020603050405020304" pitchFamily="18" charset="0"/>
                <a:cs typeface="Arial"/>
              </a:rPr>
              <a:t>The GMC position statement on absences can be found on the </a:t>
            </a:r>
            <a:r>
              <a:rPr lang="en-US" u="sng" dirty="0">
                <a:solidFill>
                  <a:schemeClr val="accent5"/>
                </a:solidFill>
                <a:effectLst/>
                <a:latin typeface="Verdana"/>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GMC websit</a:t>
            </a:r>
            <a:r>
              <a:rPr lang="en-US" u="sng" dirty="0">
                <a:solidFill>
                  <a:schemeClr val="accent5"/>
                </a:solidFill>
                <a:latin typeface="Verdana"/>
                <a:ea typeface="Times New Roman" panose="02020603050405020304" pitchFamily="18" charset="0"/>
                <a:cs typeface="Arial"/>
                <a:hlinkClick r:id="rId3">
                  <a:extLst>
                    <a:ext uri="{A12FA001-AC4F-418D-AE19-62706E023703}">
                      <ahyp:hlinkClr xmlns:ahyp="http://schemas.microsoft.com/office/drawing/2018/hyperlinkcolor" val="tx"/>
                    </a:ext>
                  </a:extLst>
                </a:hlinkClick>
              </a:rPr>
              <a:t>e</a:t>
            </a:r>
            <a:r>
              <a:rPr lang="en-US" dirty="0">
                <a:solidFill>
                  <a:schemeClr val="accent5"/>
                </a:solidFill>
                <a:effectLst/>
                <a:latin typeface="Verdana"/>
                <a:ea typeface="Times New Roman" panose="02020603050405020304" pitchFamily="18" charset="0"/>
                <a:cs typeface="Arial"/>
              </a:rPr>
              <a:t>.</a:t>
            </a:r>
            <a:endParaRPr lang="en-GB" dirty="0">
              <a:solidFill>
                <a:schemeClr val="accent5"/>
              </a:solidFill>
              <a:effectLst/>
              <a:latin typeface="Verdana"/>
              <a:ea typeface="Times New Roman" panose="02020603050405020304" pitchFamily="18" charset="0"/>
              <a:cs typeface="Arial"/>
            </a:endParaRPr>
          </a:p>
        </p:txBody>
      </p:sp>
    </p:spTree>
    <p:extLst>
      <p:ext uri="{BB962C8B-B14F-4D97-AF65-F5344CB8AC3E}">
        <p14:creationId xmlns:p14="http://schemas.microsoft.com/office/powerpoint/2010/main" val="306222957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A6C328-7FC8-415D-B77E-91595855666E}"/>
              </a:ext>
            </a:extLst>
          </p:cNvPr>
          <p:cNvSpPr>
            <a:spLocks noGrp="1"/>
          </p:cNvSpPr>
          <p:nvPr>
            <p:ph type="title"/>
          </p:nvPr>
        </p:nvSpPr>
        <p:spPr>
          <a:xfrm>
            <a:off x="838200" y="304625"/>
            <a:ext cx="10515600" cy="1325563"/>
          </a:xfrm>
        </p:spPr>
        <p:txBody>
          <a:bodyPr>
            <a:noAutofit/>
          </a:bodyPr>
          <a:lstStyle/>
          <a:p>
            <a:pPr algn="ctr"/>
            <a:r>
              <a:rPr lang="en-US" b="1" err="1">
                <a:effectLst/>
                <a:latin typeface="Verdana"/>
                <a:ea typeface="Times New Roman" panose="02020603050405020304" pitchFamily="18" charset="0"/>
                <a:cs typeface="Arial"/>
              </a:rPr>
              <a:t>Hyfforddiant</a:t>
            </a:r>
            <a:r>
              <a:rPr lang="en-US" b="1">
                <a:effectLst/>
                <a:latin typeface="Verdana"/>
                <a:ea typeface="Times New Roman" panose="02020603050405020304" pitchFamily="18" charset="0"/>
                <a:cs typeface="Arial"/>
              </a:rPr>
              <a:t> </a:t>
            </a:r>
            <a:r>
              <a:rPr lang="en-US" b="1" err="1">
                <a:effectLst/>
                <a:latin typeface="Verdana"/>
                <a:ea typeface="Times New Roman" panose="02020603050405020304" pitchFamily="18" charset="0"/>
                <a:cs typeface="Arial"/>
              </a:rPr>
              <a:t>Llai</a:t>
            </a:r>
            <a:r>
              <a:rPr lang="en-US" b="1">
                <a:effectLst/>
                <a:latin typeface="Verdana"/>
                <a:ea typeface="Times New Roman" panose="02020603050405020304" pitchFamily="18" charset="0"/>
                <a:cs typeface="Arial"/>
              </a:rPr>
              <a:t> </a:t>
            </a:r>
            <a:r>
              <a:rPr lang="en-US" b="1" err="1">
                <a:effectLst/>
                <a:latin typeface="Verdana"/>
                <a:ea typeface="Times New Roman" panose="02020603050405020304" pitchFamily="18" charset="0"/>
                <a:cs typeface="Arial"/>
              </a:rPr>
              <a:t>na</a:t>
            </a:r>
            <a:r>
              <a:rPr lang="en-US" b="1">
                <a:effectLst/>
                <a:latin typeface="Verdana"/>
                <a:ea typeface="Times New Roman" panose="02020603050405020304" pitchFamily="18" charset="0"/>
                <a:cs typeface="Arial"/>
              </a:rPr>
              <a:t> </a:t>
            </a:r>
            <a:r>
              <a:rPr lang="en-US" b="1" err="1">
                <a:effectLst/>
                <a:latin typeface="Verdana"/>
                <a:ea typeface="Times New Roman" panose="02020603050405020304" pitchFamily="18" charset="0"/>
                <a:cs typeface="Arial"/>
              </a:rPr>
              <a:t>Llawn</a:t>
            </a:r>
            <a:r>
              <a:rPr lang="en-US" b="1">
                <a:effectLst/>
                <a:latin typeface="Verdana"/>
                <a:ea typeface="Times New Roman" panose="02020603050405020304" pitchFamily="18" charset="0"/>
                <a:cs typeface="Arial"/>
              </a:rPr>
              <a:t> </a:t>
            </a:r>
            <a:r>
              <a:rPr lang="en-US" b="1" err="1">
                <a:effectLst/>
                <a:latin typeface="Verdana"/>
                <a:ea typeface="Times New Roman" panose="02020603050405020304" pitchFamily="18" charset="0"/>
                <a:cs typeface="Arial"/>
              </a:rPr>
              <a:t>Amser</a:t>
            </a:r>
            <a:r>
              <a:rPr lang="en-US" b="1">
                <a:effectLst/>
                <a:latin typeface="Verdana"/>
                <a:ea typeface="Times New Roman" panose="02020603050405020304" pitchFamily="18" charset="0"/>
                <a:cs typeface="Arial"/>
              </a:rPr>
              <a:t> (LTFT)</a:t>
            </a:r>
            <a:br>
              <a:rPr lang="en-US" b="1">
                <a:effectLst/>
                <a:latin typeface="Verdana" panose="020B0604030504040204" pitchFamily="34" charset="0"/>
                <a:ea typeface="Times New Roman" panose="02020603050405020304" pitchFamily="18" charset="0"/>
                <a:cs typeface="Arial" panose="020B0604020202020204" pitchFamily="34" charset="0"/>
              </a:rPr>
            </a:br>
            <a:r>
              <a:rPr lang="en-US" b="1">
                <a:solidFill>
                  <a:schemeClr val="accent5"/>
                </a:solidFill>
                <a:effectLst/>
                <a:latin typeface="Verdana"/>
                <a:ea typeface="Times New Roman" panose="02020603050405020304" pitchFamily="18" charset="0"/>
                <a:cs typeface="Arial"/>
              </a:rPr>
              <a:t>Less than Full Time Training (LTFT)</a:t>
            </a:r>
            <a:br>
              <a:rPr lang="en-GB">
                <a:effectLst/>
                <a:latin typeface="Calibri" panose="020F05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93B125F3-0A26-48C7-8147-357B5AFF5830}"/>
              </a:ext>
            </a:extLst>
          </p:cNvPr>
          <p:cNvSpPr>
            <a:spLocks noGrp="1"/>
          </p:cNvSpPr>
          <p:nvPr>
            <p:ph idx="1"/>
          </p:nvPr>
        </p:nvSpPr>
        <p:spPr>
          <a:xfrm>
            <a:off x="838200" y="1427067"/>
            <a:ext cx="10515600" cy="4351338"/>
          </a:xfrm>
        </p:spPr>
        <p:txBody>
          <a:bodyPr vert="horz" lIns="91440" tIns="45720" rIns="91440" bIns="45720" rtlCol="0" anchor="t">
            <a:normAutofit/>
          </a:bodyPr>
          <a:lstStyle/>
          <a:p>
            <a:pPr>
              <a:lnSpc>
                <a:spcPct val="115000"/>
              </a:lnSpc>
              <a:spcAft>
                <a:spcPts val="1000"/>
              </a:spcAft>
            </a:pPr>
            <a:r>
              <a:rPr lang="en-US" dirty="0">
                <a:solidFill>
                  <a:schemeClr val="tx1"/>
                </a:solidFill>
                <a:effectLst/>
                <a:latin typeface="Verdana"/>
                <a:ea typeface="Times New Roman" panose="02020603050405020304" pitchFamily="18" charset="0"/>
                <a:cs typeface="Arial"/>
              </a:rPr>
              <a:t>Information on Less than Full Time Training can be found </a:t>
            </a:r>
            <a:r>
              <a:rPr lang="en-US" u="sng" dirty="0">
                <a:solidFill>
                  <a:srgbClr val="0000FF"/>
                </a:solidFill>
                <a:latin typeface="Verdana"/>
                <a:ea typeface="Times New Roman" panose="02020603050405020304" pitchFamily="18" charset="0"/>
                <a:cs typeface="Arial"/>
                <a:hlinkClick r:id="rId2"/>
              </a:rPr>
              <a:t>on the HEIW website</a:t>
            </a:r>
            <a:r>
              <a:rPr lang="en-US" u="sng" dirty="0">
                <a:solidFill>
                  <a:srgbClr val="0000FF"/>
                </a:solidFill>
                <a:latin typeface="Verdana"/>
                <a:ea typeface="Times New Roman" panose="02020603050405020304" pitchFamily="18" charset="0"/>
                <a:cs typeface="Arial"/>
              </a:rPr>
              <a:t>.</a:t>
            </a:r>
            <a:r>
              <a:rPr lang="en-US" dirty="0">
                <a:solidFill>
                  <a:schemeClr val="tx1"/>
                </a:solidFill>
                <a:latin typeface="Verdana"/>
                <a:ea typeface="Times New Roman" panose="02020603050405020304" pitchFamily="18" charset="0"/>
                <a:cs typeface="Arial"/>
              </a:rPr>
              <a:t> This policy has been recently updated. </a:t>
            </a:r>
            <a:endParaRPr lang="en-US" dirty="0">
              <a:solidFill>
                <a:schemeClr val="tx1"/>
              </a:solidFill>
              <a:effectLst/>
              <a:latin typeface="Verdana"/>
              <a:ea typeface="Times New Roman" panose="02020603050405020304" pitchFamily="18" charset="0"/>
              <a:cs typeface="Arial"/>
            </a:endParaRPr>
          </a:p>
          <a:p>
            <a:pPr>
              <a:lnSpc>
                <a:spcPct val="115000"/>
              </a:lnSpc>
              <a:spcAft>
                <a:spcPts val="1000"/>
              </a:spcAft>
            </a:pPr>
            <a:r>
              <a:rPr lang="en-US" dirty="0">
                <a:solidFill>
                  <a:schemeClr val="tx1"/>
                </a:solidFill>
                <a:effectLst/>
                <a:latin typeface="Verdana"/>
                <a:ea typeface="Times New Roman" panose="02020603050405020304" pitchFamily="18" charset="0"/>
                <a:cs typeface="Arial"/>
              </a:rPr>
              <a:t>Please</a:t>
            </a:r>
            <a:r>
              <a:rPr lang="en-US" dirty="0">
                <a:effectLst/>
                <a:latin typeface="Verdana"/>
                <a:ea typeface="Times New Roman" panose="02020603050405020304" pitchFamily="18" charset="0"/>
                <a:cs typeface="Arial"/>
              </a:rPr>
              <a:t> </a:t>
            </a:r>
            <a:r>
              <a:rPr lang="en-US" dirty="0">
                <a:solidFill>
                  <a:schemeClr val="tx1"/>
                </a:solidFill>
                <a:effectLst/>
                <a:latin typeface="Verdana"/>
                <a:ea typeface="Times New Roman" panose="02020603050405020304" pitchFamily="18" charset="0"/>
                <a:cs typeface="Arial"/>
              </a:rPr>
              <a:t>note that if you chose to work Less than full time your Foundation Programme will be extended pro rata</a:t>
            </a:r>
            <a:r>
              <a:rPr lang="en-US" dirty="0">
                <a:solidFill>
                  <a:schemeClr val="tx1"/>
                </a:solidFill>
                <a:latin typeface="Verdana"/>
                <a:ea typeface="Times New Roman" panose="02020603050405020304" pitchFamily="18" charset="0"/>
                <a:cs typeface="Arial"/>
              </a:rPr>
              <a:t>, and your pay will be impacted. </a:t>
            </a:r>
          </a:p>
          <a:p>
            <a:pPr>
              <a:lnSpc>
                <a:spcPct val="115000"/>
              </a:lnSpc>
              <a:spcAft>
                <a:spcPts val="1000"/>
              </a:spcAft>
            </a:pPr>
            <a:r>
              <a:rPr lang="en-US" dirty="0">
                <a:solidFill>
                  <a:schemeClr val="tx1"/>
                </a:solidFill>
                <a:latin typeface="Verdana"/>
                <a:ea typeface="Times New Roman" panose="02020603050405020304" pitchFamily="18" charset="0"/>
                <a:cs typeface="Arial"/>
              </a:rPr>
              <a:t>Whilst the on-call </a:t>
            </a:r>
            <a:r>
              <a:rPr lang="en-US" dirty="0" err="1">
                <a:solidFill>
                  <a:schemeClr val="tx1"/>
                </a:solidFill>
                <a:latin typeface="Verdana"/>
                <a:ea typeface="Times New Roman" panose="02020603050405020304" pitchFamily="18" charset="0"/>
                <a:cs typeface="Arial"/>
              </a:rPr>
              <a:t>rota</a:t>
            </a:r>
            <a:r>
              <a:rPr lang="en-US" dirty="0">
                <a:solidFill>
                  <a:schemeClr val="tx1"/>
                </a:solidFill>
                <a:latin typeface="Verdana"/>
                <a:ea typeface="Times New Roman" panose="02020603050405020304" pitchFamily="18" charset="0"/>
                <a:cs typeface="Arial"/>
              </a:rPr>
              <a:t> falls under the remit of the Health Board, it is usual that your </a:t>
            </a:r>
            <a:r>
              <a:rPr lang="en-US" dirty="0" err="1">
                <a:solidFill>
                  <a:schemeClr val="tx1"/>
                </a:solidFill>
                <a:latin typeface="Verdana"/>
                <a:ea typeface="Times New Roman" panose="02020603050405020304" pitchFamily="18" charset="0"/>
                <a:cs typeface="Arial"/>
              </a:rPr>
              <a:t>rota</a:t>
            </a:r>
            <a:r>
              <a:rPr lang="en-US" dirty="0">
                <a:solidFill>
                  <a:schemeClr val="tx1"/>
                </a:solidFill>
                <a:latin typeface="Verdana"/>
                <a:ea typeface="Times New Roman" panose="02020603050405020304" pitchFamily="18" charset="0"/>
                <a:cs typeface="Arial"/>
              </a:rPr>
              <a:t> would be reduced pro-rata (unless other reasonable adjustments are requested alongside LTFT), and your pay banding recalculated.</a:t>
            </a:r>
          </a:p>
          <a:p>
            <a:r>
              <a:rPr lang="en-GB" dirty="0">
                <a:solidFill>
                  <a:schemeClr val="tx1"/>
                </a:solidFill>
                <a:latin typeface="Verdana"/>
                <a:cs typeface="Arial"/>
              </a:rPr>
              <a:t>Those with a LIFT placement may have this removed if their requested non-working days clash with the planned LIFT day.</a:t>
            </a:r>
          </a:p>
          <a:p>
            <a:r>
              <a:rPr lang="en-GB" dirty="0">
                <a:solidFill>
                  <a:schemeClr val="tx1"/>
                </a:solidFill>
                <a:latin typeface="Verdana"/>
                <a:cs typeface="Arial"/>
              </a:rPr>
              <a:t>Those undertaking an SFP would have their SFP time pro-</a:t>
            </a:r>
            <a:r>
              <a:rPr lang="en-GB" dirty="0" err="1">
                <a:solidFill>
                  <a:schemeClr val="tx1"/>
                </a:solidFill>
                <a:latin typeface="Verdana"/>
                <a:cs typeface="Arial"/>
              </a:rPr>
              <a:t>rata’d</a:t>
            </a:r>
            <a:r>
              <a:rPr lang="en-GB" dirty="0">
                <a:solidFill>
                  <a:schemeClr val="tx1"/>
                </a:solidFill>
                <a:latin typeface="Verdana"/>
                <a:cs typeface="Arial"/>
              </a:rPr>
              <a:t>, and it would not usually be extended past the planned calendar year.</a:t>
            </a:r>
          </a:p>
          <a:p>
            <a:endParaRPr lang="en-GB" sz="1600" dirty="0">
              <a:solidFill>
                <a:schemeClr val="tx1"/>
              </a:solidFill>
              <a:highlight>
                <a:srgbClr val="FFFF00"/>
              </a:highlight>
              <a:latin typeface="Verdana"/>
              <a:cs typeface="Arial"/>
            </a:endParaRPr>
          </a:p>
        </p:txBody>
      </p:sp>
    </p:spTree>
    <p:extLst>
      <p:ext uri="{BB962C8B-B14F-4D97-AF65-F5344CB8AC3E}">
        <p14:creationId xmlns:p14="http://schemas.microsoft.com/office/powerpoint/2010/main" val="20346735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CA3DB-8071-44B3-960F-E447EE17BCAE}"/>
              </a:ext>
            </a:extLst>
          </p:cNvPr>
          <p:cNvSpPr>
            <a:spLocks noGrp="1"/>
          </p:cNvSpPr>
          <p:nvPr>
            <p:ph type="title"/>
          </p:nvPr>
        </p:nvSpPr>
        <p:spPr/>
        <p:txBody>
          <a:bodyPr>
            <a:noAutofit/>
          </a:bodyPr>
          <a:lstStyle/>
          <a:p>
            <a:pPr algn="ctr"/>
            <a:r>
              <a:rPr lang="en-US" b="1" err="1">
                <a:effectLst/>
                <a:latin typeface="Verdana"/>
                <a:ea typeface="Times New Roman" panose="02020603050405020304" pitchFamily="18" charset="0"/>
                <a:cs typeface="Times New Roman"/>
              </a:rPr>
              <a:t>Grŵp</a:t>
            </a:r>
            <a:r>
              <a:rPr lang="en-US" b="1">
                <a:effectLst/>
                <a:latin typeface="Verdana"/>
                <a:ea typeface="Times New Roman" panose="02020603050405020304" pitchFamily="18" charset="0"/>
                <a:cs typeface="Times New Roman"/>
              </a:rPr>
              <a:t> </a:t>
            </a:r>
            <a:r>
              <a:rPr lang="en-US" b="1" err="1">
                <a:effectLst/>
                <a:latin typeface="Verdana"/>
                <a:ea typeface="Times New Roman" panose="02020603050405020304" pitchFamily="18" charset="0"/>
                <a:cs typeface="Times New Roman"/>
              </a:rPr>
              <a:t>Goruchwylio</a:t>
            </a:r>
            <a:r>
              <a:rPr lang="en-US" b="1">
                <a:effectLst/>
                <a:latin typeface="Verdana"/>
                <a:ea typeface="Times New Roman" panose="02020603050405020304" pitchFamily="18" charset="0"/>
                <a:cs typeface="Times New Roman"/>
              </a:rPr>
              <a:t> Lleoliadau (PSG)</a:t>
            </a:r>
            <a:br>
              <a:rPr lang="en-US" b="1">
                <a:effectLst/>
                <a:latin typeface="Verdana" panose="020B0604030504040204" pitchFamily="34" charset="0"/>
                <a:ea typeface="Times New Roman" panose="02020603050405020304" pitchFamily="18" charset="0"/>
                <a:cs typeface="Times New Roman" panose="02020603050405020304" pitchFamily="18" charset="0"/>
              </a:rPr>
            </a:br>
            <a:r>
              <a:rPr lang="en-US" b="1">
                <a:solidFill>
                  <a:schemeClr val="accent5"/>
                </a:solidFill>
                <a:effectLst/>
                <a:latin typeface="Verdana"/>
                <a:ea typeface="Times New Roman" panose="02020603050405020304" pitchFamily="18" charset="0"/>
                <a:cs typeface="Times New Roman"/>
              </a:rPr>
              <a:t>Placement Supervision Group (PSG)</a:t>
            </a:r>
            <a:br>
              <a:rPr lang="en-GB">
                <a:effectLst/>
                <a:latin typeface="Calibri" panose="020F05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C19819F4-835D-41FE-83E9-DD2185B8ED45}"/>
              </a:ext>
            </a:extLst>
          </p:cNvPr>
          <p:cNvSpPr>
            <a:spLocks noGrp="1"/>
          </p:cNvSpPr>
          <p:nvPr>
            <p:ph idx="1"/>
          </p:nvPr>
        </p:nvSpPr>
        <p:spPr>
          <a:xfrm>
            <a:off x="838200" y="1243173"/>
            <a:ext cx="10515600" cy="4473111"/>
          </a:xfrm>
        </p:spPr>
        <p:txBody>
          <a:bodyPr vert="horz" lIns="91440" tIns="45720" rIns="91440" bIns="45720" rtlCol="0" anchor="t">
            <a:normAutofit/>
          </a:bodyPr>
          <a:lstStyle/>
          <a:p>
            <a:pPr>
              <a:lnSpc>
                <a:spcPct val="115000"/>
              </a:lnSpc>
              <a:spcAft>
                <a:spcPts val="1000"/>
              </a:spcAft>
            </a:pPr>
            <a:r>
              <a:rPr lang="en-US" sz="1800" dirty="0">
                <a:solidFill>
                  <a:schemeClr val="tx1"/>
                </a:solidFill>
                <a:effectLst/>
                <a:latin typeface="Verdana"/>
                <a:ea typeface="Times New Roman" panose="02020603050405020304" pitchFamily="18" charset="0"/>
                <a:cs typeface="Times New Roman"/>
              </a:rPr>
              <a:t>We recommend that this is completed in your </a:t>
            </a:r>
            <a:r>
              <a:rPr lang="en-US" sz="1800" b="1" dirty="0">
                <a:solidFill>
                  <a:schemeClr val="tx1"/>
                </a:solidFill>
                <a:effectLst/>
                <a:latin typeface="Verdana"/>
                <a:ea typeface="Times New Roman" panose="02020603050405020304" pitchFamily="18" charset="0"/>
                <a:cs typeface="Times New Roman"/>
              </a:rPr>
              <a:t>first</a:t>
            </a:r>
            <a:r>
              <a:rPr lang="en-US" sz="1800" dirty="0">
                <a:solidFill>
                  <a:schemeClr val="tx1"/>
                </a:solidFill>
                <a:effectLst/>
                <a:latin typeface="Verdana"/>
                <a:ea typeface="Times New Roman" panose="02020603050405020304" pitchFamily="18" charset="0"/>
                <a:cs typeface="Times New Roman"/>
              </a:rPr>
              <a:t> F1 or F2 placement.</a:t>
            </a:r>
            <a:r>
              <a:rPr lang="en-US" dirty="0">
                <a:solidFill>
                  <a:schemeClr val="tx1"/>
                </a:solidFill>
                <a:latin typeface="Verdana"/>
                <a:ea typeface="Times New Roman" panose="02020603050405020304" pitchFamily="18" charset="0"/>
                <a:cs typeface="Times New Roman"/>
              </a:rPr>
              <a:t> </a:t>
            </a:r>
            <a:endParaRPr lang="en-US" sz="1800" dirty="0">
              <a:solidFill>
                <a:schemeClr val="tx1"/>
              </a:solidFill>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Times New Roman"/>
              </a:rPr>
              <a:t>Your n</a:t>
            </a:r>
            <a:r>
              <a:rPr lang="en-US" dirty="0">
                <a:solidFill>
                  <a:schemeClr val="tx1"/>
                </a:solidFill>
                <a:latin typeface="Verdana"/>
                <a:ea typeface="Times New Roman" panose="02020603050405020304" pitchFamily="18" charset="0"/>
                <a:cs typeface="Times New Roman"/>
              </a:rPr>
              <a:t>CS</a:t>
            </a:r>
            <a:r>
              <a:rPr lang="en-US" sz="1800" dirty="0">
                <a:solidFill>
                  <a:schemeClr val="tx1"/>
                </a:solidFill>
                <a:effectLst/>
                <a:latin typeface="Verdana"/>
                <a:ea typeface="Times New Roman" panose="02020603050405020304" pitchFamily="18" charset="0"/>
                <a:cs typeface="Times New Roman"/>
              </a:rPr>
              <a:t> will identify a group of senior healthcare professionals to make up a ‘Placement Supervision Group’ as part of your initial meeting and will then send out feedback requests towards the end of the placement.</a:t>
            </a:r>
            <a:r>
              <a:rPr lang="en-US" dirty="0">
                <a:solidFill>
                  <a:schemeClr val="tx1"/>
                </a:solidFill>
                <a:latin typeface="Verdana"/>
                <a:ea typeface="Times New Roman" panose="02020603050405020304" pitchFamily="18" charset="0"/>
                <a:cs typeface="Times New Roman"/>
              </a:rPr>
              <a:t> </a:t>
            </a:r>
            <a:endParaRPr lang="en-GB" sz="1800" dirty="0">
              <a:solidFill>
                <a:schemeClr val="tx1"/>
              </a:solidFill>
              <a:effectLst/>
              <a:latin typeface="Verdana"/>
              <a:ea typeface="Times New Roman" panose="02020603050405020304" pitchFamily="18"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a:ea typeface="Times New Roman" panose="02020603050405020304" pitchFamily="18" charset="0"/>
                <a:cs typeface="Times New Roman"/>
              </a:rPr>
              <a:t>The purpose of the PSG is to provide constructive senior feedback on your performance, which will be rated as Satisfactory or Unsatisfactory by your n</a:t>
            </a:r>
            <a:r>
              <a:rPr lang="en-US" dirty="0">
                <a:solidFill>
                  <a:schemeClr val="tx1"/>
                </a:solidFill>
                <a:latin typeface="Verdana"/>
                <a:ea typeface="Times New Roman" panose="02020603050405020304" pitchFamily="18" charset="0"/>
                <a:cs typeface="Times New Roman"/>
              </a:rPr>
              <a:t>CS</a:t>
            </a:r>
            <a:r>
              <a:rPr lang="en-US" sz="1800" dirty="0">
                <a:solidFill>
                  <a:schemeClr val="tx1"/>
                </a:solidFill>
                <a:effectLst/>
                <a:latin typeface="Verdana"/>
                <a:ea typeface="Times New Roman" panose="02020603050405020304" pitchFamily="18" charset="0"/>
                <a:cs typeface="Times New Roman"/>
              </a:rPr>
              <a:t>.</a:t>
            </a:r>
          </a:p>
          <a:p>
            <a:pPr>
              <a:lnSpc>
                <a:spcPct val="114999"/>
              </a:lnSpc>
              <a:spcAft>
                <a:spcPts val="1000"/>
              </a:spcAft>
            </a:pPr>
            <a:r>
              <a:rPr lang="en-US" dirty="0">
                <a:solidFill>
                  <a:schemeClr val="tx1"/>
                </a:solidFill>
                <a:latin typeface="Verdana"/>
                <a:ea typeface="Verdana"/>
                <a:cs typeface="Times New Roman"/>
              </a:rPr>
              <a:t>A satisfactory PSG is required for completion of your training. If problems are identified within the initial PSG, another will need to be carried out in a following placement.</a:t>
            </a:r>
            <a:endParaRPr lang="en-US" dirty="0">
              <a:solidFill>
                <a:schemeClr val="tx1"/>
              </a:solidFill>
              <a:latin typeface="Verdana"/>
              <a:ea typeface="Verdana"/>
            </a:endParaRPr>
          </a:p>
          <a:p>
            <a:pPr>
              <a:lnSpc>
                <a:spcPct val="115000"/>
              </a:lnSpc>
              <a:spcAft>
                <a:spcPts val="1000"/>
              </a:spcAft>
            </a:pPr>
            <a:r>
              <a:rPr lang="en-US" sz="1800" dirty="0">
                <a:solidFill>
                  <a:schemeClr val="accent5"/>
                </a:solidFill>
                <a:effectLst/>
                <a:latin typeface="Verdana"/>
                <a:ea typeface="Times New Roman" panose="02020603050405020304" pitchFamily="18" charset="0"/>
                <a:cs typeface="Times New Roman"/>
                <a:hlinkClick r:id="rId2">
                  <a:extLst>
                    <a:ext uri="{A12FA001-AC4F-418D-AE19-62706E023703}">
                      <ahyp:hlinkClr xmlns:ahyp="http://schemas.microsoft.com/office/drawing/2018/hyperlinkcolor" val="tx"/>
                    </a:ext>
                  </a:extLst>
                </a:hlinkClick>
              </a:rPr>
              <a:t>Further information on the make up and role of the Placement Supervision Group       can be found on the UKFPO website</a:t>
            </a:r>
            <a:r>
              <a:rPr lang="en-US" dirty="0">
                <a:solidFill>
                  <a:schemeClr val="accent5"/>
                </a:solidFill>
                <a:latin typeface="Verdana"/>
                <a:ea typeface="Verdana"/>
                <a:cs typeface="Times New Roman"/>
                <a:hlinkClick r:id="rId2">
                  <a:extLst>
                    <a:ext uri="{A12FA001-AC4F-418D-AE19-62706E023703}">
                      <ahyp:hlinkClr xmlns:ahyp="http://schemas.microsoft.com/office/drawing/2018/hyperlinkcolor" val="tx"/>
                    </a:ext>
                  </a:extLst>
                </a:hlinkClick>
              </a:rPr>
              <a:t>.</a:t>
            </a:r>
            <a:endParaRPr lang="en-GB" dirty="0">
              <a:solidFill>
                <a:schemeClr val="accent5"/>
              </a:solidFill>
              <a:latin typeface="Verdana"/>
              <a:ea typeface="Verdana"/>
              <a:cs typeface="Times New Roman"/>
            </a:endParaRPr>
          </a:p>
          <a:p>
            <a:endParaRPr lang="en-GB" sz="1800" dirty="0">
              <a:effectLst/>
              <a:ea typeface="Times New Roman" panose="02020603050405020304" pitchFamily="18" charset="0"/>
            </a:endParaRPr>
          </a:p>
        </p:txBody>
      </p:sp>
    </p:spTree>
    <p:extLst>
      <p:ext uri="{BB962C8B-B14F-4D97-AF65-F5344CB8AC3E}">
        <p14:creationId xmlns:p14="http://schemas.microsoft.com/office/powerpoint/2010/main" val="242185998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88D70E-4EC7-4C92-9618-47A0637501E2}"/>
              </a:ext>
            </a:extLst>
          </p:cNvPr>
          <p:cNvSpPr>
            <a:spLocks noGrp="1"/>
          </p:cNvSpPr>
          <p:nvPr>
            <p:ph type="title"/>
          </p:nvPr>
        </p:nvSpPr>
        <p:spPr/>
        <p:txBody>
          <a:bodyPr/>
          <a:lstStyle/>
          <a:p>
            <a:pPr algn="ctr"/>
            <a:r>
              <a:rPr lang="es-ES" sz="2800" b="1" err="1">
                <a:effectLst/>
                <a:latin typeface="Verdana"/>
                <a:ea typeface="Times New Roman" panose="02020603050405020304" pitchFamily="18" charset="0"/>
                <a:cs typeface="Times New Roman"/>
              </a:rPr>
              <a:t>Asesiad</a:t>
            </a:r>
            <a:r>
              <a:rPr lang="es-ES" sz="2800" b="1">
                <a:effectLst/>
                <a:latin typeface="Verdana"/>
                <a:ea typeface="Times New Roman" panose="02020603050405020304" pitchFamily="18" charset="0"/>
                <a:cs typeface="Times New Roman"/>
              </a:rPr>
              <a:t> </a:t>
            </a:r>
            <a:r>
              <a:rPr lang="es-ES" sz="2800" b="1" err="1">
                <a:effectLst/>
                <a:latin typeface="Verdana"/>
                <a:ea typeface="Times New Roman" panose="02020603050405020304" pitchFamily="18" charset="0"/>
                <a:cs typeface="Times New Roman"/>
              </a:rPr>
              <a:t>Tîm</a:t>
            </a:r>
            <a:r>
              <a:rPr lang="es-ES" sz="2800" b="1">
                <a:effectLst/>
                <a:latin typeface="Verdana"/>
                <a:ea typeface="Times New Roman" panose="02020603050405020304" pitchFamily="18" charset="0"/>
                <a:cs typeface="Times New Roman"/>
              </a:rPr>
              <a:t> o </a:t>
            </a:r>
            <a:r>
              <a:rPr lang="es-ES" sz="2800" b="1" err="1">
                <a:effectLst/>
                <a:latin typeface="Verdana"/>
                <a:ea typeface="Times New Roman" panose="02020603050405020304" pitchFamily="18" charset="0"/>
                <a:cs typeface="Times New Roman"/>
              </a:rPr>
              <a:t>Ymddygiad</a:t>
            </a:r>
            <a:r>
              <a:rPr lang="es-ES" sz="2800" b="1">
                <a:effectLst/>
                <a:latin typeface="Verdana"/>
                <a:ea typeface="Times New Roman" panose="02020603050405020304" pitchFamily="18" charset="0"/>
                <a:cs typeface="Times New Roman"/>
              </a:rPr>
              <a:t> (TAB)</a:t>
            </a:r>
            <a:br>
              <a:rPr lang="es-E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Team Assessment of </a:t>
            </a:r>
            <a:r>
              <a:rPr lang="en-US" sz="2800" b="1" err="1">
                <a:solidFill>
                  <a:schemeClr val="accent5"/>
                </a:solidFill>
                <a:effectLst/>
                <a:latin typeface="Verdana"/>
                <a:ea typeface="Times New Roman" panose="02020603050405020304" pitchFamily="18" charset="0"/>
                <a:cs typeface="Times New Roman"/>
              </a:rPr>
              <a:t>Behaviour</a:t>
            </a:r>
            <a:r>
              <a:rPr lang="en-US" sz="2800" b="1">
                <a:solidFill>
                  <a:schemeClr val="accent5"/>
                </a:solidFill>
                <a:effectLst/>
                <a:latin typeface="Verdana"/>
                <a:ea typeface="Times New Roman" panose="02020603050405020304" pitchFamily="18" charset="0"/>
                <a:cs typeface="Times New Roman"/>
              </a:rPr>
              <a:t> (TAB) </a:t>
            </a:r>
            <a:br>
              <a:rPr lang="en-GB" sz="1800">
                <a:effectLst/>
                <a:latin typeface="Calibri" panose="020F0502020204030204" pitchFamily="34" charset="0"/>
                <a:ea typeface="Times New Roman" panose="02020603050405020304" pitchFamily="18" charset="0"/>
                <a:cs typeface="Times New Roman" panose="02020603050405020304" pitchFamily="18" charset="0"/>
              </a:rPr>
            </a:br>
            <a:endParaRPr lang="en-GB"/>
          </a:p>
        </p:txBody>
      </p:sp>
      <p:sp>
        <p:nvSpPr>
          <p:cNvPr id="6" name="Content Placeholder 2">
            <a:extLst>
              <a:ext uri="{FF2B5EF4-FFF2-40B4-BE49-F238E27FC236}">
                <a16:creationId xmlns:a16="http://schemas.microsoft.com/office/drawing/2014/main" id="{CB0C8B7D-A5D0-6D49-E548-2DE4AAA3AC73}"/>
              </a:ext>
            </a:extLst>
          </p:cNvPr>
          <p:cNvSpPr>
            <a:spLocks noGrp="1"/>
          </p:cNvSpPr>
          <p:nvPr>
            <p:ph idx="1"/>
          </p:nvPr>
        </p:nvSpPr>
        <p:spPr>
          <a:xfrm>
            <a:off x="667820" y="1243174"/>
            <a:ext cx="10685980" cy="4802520"/>
          </a:xfrm>
        </p:spPr>
        <p:txBody>
          <a:bodyPr vert="horz" lIns="91440" tIns="45720" rIns="91440" bIns="45720" rtlCol="0" anchor="t">
            <a:normAutofit/>
          </a:bodyPr>
          <a:lstStyle/>
          <a:p>
            <a:pPr>
              <a:lnSpc>
                <a:spcPct val="115000"/>
              </a:lnSpc>
              <a:spcAft>
                <a:spcPts val="1000"/>
              </a:spcAft>
            </a:pPr>
            <a:r>
              <a:rPr lang="en-GB" dirty="0">
                <a:solidFill>
                  <a:schemeClr val="tx1"/>
                </a:solidFill>
                <a:latin typeface="Verdana" panose="020B0604030504040204" pitchFamily="34" charset="0"/>
                <a:ea typeface="Verdana" panose="020B0604030504040204" pitchFamily="34" charset="0"/>
              </a:rPr>
              <a:t>TAB is a multi-source feedback tool to help you, and your ES, understand how you are viewed professionally by your colleagues.</a:t>
            </a:r>
            <a:r>
              <a:rPr lang="en-GB" dirty="0">
                <a:solidFill>
                  <a:schemeClr val="accent5"/>
                </a:solidFill>
                <a:latin typeface="Verdana" panose="020B0604030504040204" pitchFamily="34" charset="0"/>
                <a:ea typeface="Verdana" panose="020B0604030504040204" pitchFamily="34" charset="0"/>
                <a:cs typeface="Times New Roman"/>
                <a:hlinkClick r:id="rId2">
                  <a:extLst>
                    <a:ext uri="{A12FA001-AC4F-418D-AE19-62706E023703}">
                      <ahyp:hlinkClr xmlns:ahyp="http://schemas.microsoft.com/office/drawing/2018/hyperlinkcolor" val="tx"/>
                    </a:ext>
                  </a:extLst>
                </a:hlinkClick>
              </a:rPr>
              <a:t> Further information on the TAB can be found on the UKFPO website. </a:t>
            </a:r>
            <a:endParaRPr lang="en-GB" dirty="0">
              <a:solidFill>
                <a:schemeClr val="accent5"/>
              </a:solidFill>
              <a:latin typeface="Verdana" panose="020B0604030504040204" pitchFamily="34" charset="0"/>
              <a:ea typeface="Verdana" panose="020B0604030504040204" pitchFamily="34" charset="0"/>
              <a:cs typeface="Times New Roman"/>
            </a:endParaRPr>
          </a:p>
          <a:p>
            <a:pPr>
              <a:lnSpc>
                <a:spcPct val="115000"/>
              </a:lnSpc>
              <a:spcAft>
                <a:spcPts val="1000"/>
              </a:spcAft>
            </a:pPr>
            <a:endParaRPr lang="en-GB" dirty="0">
              <a:solidFill>
                <a:schemeClr val="accent5"/>
              </a:solidFill>
              <a:highlight>
                <a:srgbClr val="FFFF00"/>
              </a:highlight>
              <a:latin typeface="Verdana" panose="020B0604030504040204" pitchFamily="34" charset="0"/>
              <a:ea typeface="Verdana" panose="020B0604030504040204" pitchFamily="34" charset="0"/>
              <a:cs typeface="Times New Roman"/>
            </a:endParaRPr>
          </a:p>
          <a:p>
            <a:pPr>
              <a:lnSpc>
                <a:spcPct val="115000"/>
              </a:lnSpc>
              <a:spcAft>
                <a:spcPts val="1000"/>
              </a:spcAft>
            </a:pPr>
            <a:endParaRPr lang="en-GB" dirty="0">
              <a:solidFill>
                <a:schemeClr val="tx1"/>
              </a:solidFill>
              <a:highlight>
                <a:srgbClr val="FFFF00"/>
              </a:highlight>
              <a:latin typeface="Verdana" panose="020B0604030504040204" pitchFamily="34" charset="0"/>
              <a:ea typeface="Verdana" panose="020B0604030504040204" pitchFamily="34" charset="0"/>
            </a:endParaRPr>
          </a:p>
          <a:p>
            <a:pPr>
              <a:lnSpc>
                <a:spcPct val="100000"/>
              </a:lnSpc>
              <a:spcBef>
                <a:spcPts val="600"/>
              </a:spcBef>
            </a:pPr>
            <a:r>
              <a:rPr lang="en-US" dirty="0">
                <a:solidFill>
                  <a:schemeClr val="tx1"/>
                </a:solidFill>
                <a:effectLst/>
                <a:latin typeface="Verdana" panose="020B0604030504040204" pitchFamily="34" charset="0"/>
                <a:ea typeface="Verdana" panose="020B0604030504040204" pitchFamily="34" charset="0"/>
                <a:cs typeface="Times New Roman"/>
              </a:rPr>
              <a:t>We recommend the TAB is completed in your </a:t>
            </a:r>
            <a:r>
              <a:rPr lang="en-US" b="1" dirty="0">
                <a:solidFill>
                  <a:schemeClr val="tx1"/>
                </a:solidFill>
                <a:effectLst/>
                <a:latin typeface="Verdana" panose="020B0604030504040204" pitchFamily="34" charset="0"/>
                <a:ea typeface="Verdana" panose="020B0604030504040204" pitchFamily="34" charset="0"/>
                <a:cs typeface="Times New Roman"/>
              </a:rPr>
              <a:t>second</a:t>
            </a:r>
            <a:r>
              <a:rPr lang="en-US" dirty="0">
                <a:solidFill>
                  <a:schemeClr val="tx1"/>
                </a:solidFill>
                <a:effectLst/>
                <a:latin typeface="Verdana" panose="020B0604030504040204" pitchFamily="34" charset="0"/>
                <a:ea typeface="Verdana" panose="020B0604030504040204" pitchFamily="34" charset="0"/>
                <a:cs typeface="Times New Roman"/>
              </a:rPr>
              <a:t> F1 or F2 placement, although some placements may struggle to obtain the required split of respondents so you should confirm whether this should be varied for your rotation with your nCS. </a:t>
            </a:r>
          </a:p>
          <a:p>
            <a:pPr>
              <a:lnSpc>
                <a:spcPct val="100000"/>
              </a:lnSpc>
              <a:spcBef>
                <a:spcPts val="600"/>
              </a:spcBef>
            </a:pPr>
            <a:r>
              <a:rPr lang="en-GB" dirty="0">
                <a:solidFill>
                  <a:schemeClr val="tx1"/>
                </a:solidFill>
                <a:effectLst/>
                <a:latin typeface="Verdana" panose="020B0604030504040204" pitchFamily="34" charset="0"/>
                <a:ea typeface="Verdana" panose="020B0604030504040204" pitchFamily="34" charset="0"/>
                <a:cs typeface="Times New Roman"/>
              </a:rPr>
              <a:t>Feedback should be requested by you via the ePortfolio and a </a:t>
            </a:r>
            <a:r>
              <a:rPr lang="en-GB" dirty="0">
                <a:solidFill>
                  <a:schemeClr val="tx1"/>
                </a:solidFill>
                <a:latin typeface="Verdana" panose="020B0604030504040204" pitchFamily="34" charset="0"/>
                <a:ea typeface="Verdana" panose="020B0604030504040204" pitchFamily="34" charset="0"/>
                <a:cs typeface="Times New Roman"/>
              </a:rPr>
              <a:t>self-assessment </a:t>
            </a:r>
            <a:r>
              <a:rPr lang="en-GB" dirty="0">
                <a:solidFill>
                  <a:schemeClr val="tx1"/>
                </a:solidFill>
                <a:effectLst/>
                <a:latin typeface="Verdana" panose="020B0604030504040204" pitchFamily="34" charset="0"/>
                <a:ea typeface="Verdana" panose="020B0604030504040204" pitchFamily="34" charset="0"/>
                <a:cs typeface="Times New Roman"/>
              </a:rPr>
              <a:t>also completed. This is then reviewed and rated Satisfactory/Unsatisfactory by your nCS.</a:t>
            </a:r>
            <a:r>
              <a:rPr lang="en-GB" dirty="0">
                <a:solidFill>
                  <a:schemeClr val="tx1"/>
                </a:solidFill>
                <a:latin typeface="Verdana" panose="020B0604030504040204" pitchFamily="34" charset="0"/>
                <a:ea typeface="Verdana" panose="020B0604030504040204" pitchFamily="34" charset="0"/>
                <a:cs typeface="Times New Roman"/>
              </a:rPr>
              <a:t> </a:t>
            </a:r>
          </a:p>
          <a:p>
            <a:pPr>
              <a:lnSpc>
                <a:spcPct val="115000"/>
              </a:lnSpc>
              <a:spcAft>
                <a:spcPts val="1000"/>
              </a:spcAft>
            </a:pPr>
            <a:r>
              <a:rPr lang="en-GB" dirty="0">
                <a:solidFill>
                  <a:schemeClr val="tx1"/>
                </a:solidFill>
                <a:effectLst/>
                <a:latin typeface="Verdana" panose="020B0604030504040204" pitchFamily="34" charset="0"/>
                <a:ea typeface="Verdana" panose="020B0604030504040204" pitchFamily="34" charset="0"/>
                <a:cs typeface="Times New Roman"/>
              </a:rPr>
              <a:t>It is recommended that a TAB is completed 10 weeks </a:t>
            </a:r>
            <a:r>
              <a:rPr lang="en-GB" dirty="0">
                <a:solidFill>
                  <a:schemeClr val="tx1"/>
                </a:solidFill>
                <a:latin typeface="Verdana" panose="020B0604030504040204" pitchFamily="34" charset="0"/>
                <a:ea typeface="Verdana" panose="020B0604030504040204" pitchFamily="34" charset="0"/>
                <a:cs typeface="Times New Roman"/>
              </a:rPr>
              <a:t>after</a:t>
            </a:r>
            <a:r>
              <a:rPr lang="en-GB" dirty="0">
                <a:solidFill>
                  <a:schemeClr val="tx1"/>
                </a:solidFill>
                <a:effectLst/>
                <a:latin typeface="Verdana" panose="020B0604030504040204" pitchFamily="34" charset="0"/>
                <a:ea typeface="Verdana" panose="020B0604030504040204" pitchFamily="34" charset="0"/>
                <a:cs typeface="Times New Roman"/>
              </a:rPr>
              <a:t> your placement starts (in your 3</a:t>
            </a:r>
            <a:r>
              <a:rPr lang="en-GB" baseline="30000" dirty="0">
                <a:solidFill>
                  <a:schemeClr val="tx1"/>
                </a:solidFill>
                <a:effectLst/>
                <a:latin typeface="Verdana" panose="020B0604030504040204" pitchFamily="34" charset="0"/>
                <a:ea typeface="Verdana" panose="020B0604030504040204" pitchFamily="34" charset="0"/>
                <a:cs typeface="Times New Roman"/>
              </a:rPr>
              <a:t>rd</a:t>
            </a:r>
            <a:r>
              <a:rPr lang="en-GB" dirty="0">
                <a:solidFill>
                  <a:schemeClr val="tx1"/>
                </a:solidFill>
                <a:effectLst/>
                <a:latin typeface="Verdana" panose="020B0604030504040204" pitchFamily="34" charset="0"/>
                <a:ea typeface="Verdana" panose="020B0604030504040204" pitchFamily="34" charset="0"/>
                <a:cs typeface="Times New Roman"/>
              </a:rPr>
              <a:t> placement </a:t>
            </a:r>
            <a:r>
              <a:rPr lang="en-GB" dirty="0">
                <a:solidFill>
                  <a:schemeClr val="tx1"/>
                </a:solidFill>
                <a:latin typeface="Verdana" panose="020B0604030504040204" pitchFamily="34" charset="0"/>
                <a:ea typeface="Verdana" panose="020B0604030504040204" pitchFamily="34" charset="0"/>
                <a:cs typeface="Times New Roman"/>
              </a:rPr>
              <a:t>this may result in an Outcome 5 due ARCP timing</a:t>
            </a:r>
            <a:r>
              <a:rPr lang="en-GB" dirty="0">
                <a:solidFill>
                  <a:schemeClr val="tx1"/>
                </a:solidFill>
                <a:effectLst/>
                <a:latin typeface="Verdana" panose="020B0604030504040204" pitchFamily="34" charset="0"/>
                <a:ea typeface="Verdana" panose="020B0604030504040204" pitchFamily="34" charset="0"/>
                <a:cs typeface="Times New Roman"/>
              </a:rPr>
              <a:t>).</a:t>
            </a:r>
          </a:p>
          <a:p>
            <a:pPr>
              <a:lnSpc>
                <a:spcPct val="115000"/>
              </a:lnSpc>
              <a:spcAft>
                <a:spcPts val="1000"/>
              </a:spcAft>
            </a:pPr>
            <a:endParaRPr lang="en-GB" sz="2000" dirty="0">
              <a:solidFill>
                <a:schemeClr val="tx1"/>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2000" dirty="0">
              <a:solidFill>
                <a:schemeClr val="tx1"/>
              </a:solidFill>
              <a:effectLst/>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2000" dirty="0">
              <a:solidFill>
                <a:schemeClr val="tx1"/>
              </a:solidFill>
              <a:latin typeface="Verdana" panose="020B0604030504040204" pitchFamily="34" charset="0"/>
              <a:ea typeface="Times New Roman" panose="02020603050405020304" pitchFamily="18" charset="0"/>
              <a:cs typeface="Times New Roman" panose="02020603050405020304" pitchFamily="18" charset="0"/>
            </a:endParaRPr>
          </a:p>
          <a:p>
            <a:pPr>
              <a:lnSpc>
                <a:spcPct val="115000"/>
              </a:lnSpc>
              <a:spcAft>
                <a:spcPts val="1000"/>
              </a:spcAft>
            </a:pPr>
            <a:endParaRPr lang="en-GB" sz="20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endParaRPr>
          </a:p>
          <a:p>
            <a:endParaRPr lang="en-GB" sz="2000" dirty="0"/>
          </a:p>
        </p:txBody>
      </p:sp>
      <p:graphicFrame>
        <p:nvGraphicFramePr>
          <p:cNvPr id="7" name="Table 6">
            <a:extLst>
              <a:ext uri="{FF2B5EF4-FFF2-40B4-BE49-F238E27FC236}">
                <a16:creationId xmlns:a16="http://schemas.microsoft.com/office/drawing/2014/main" id="{7017B3C9-27E3-5E7E-EF60-7D0CCAC48631}"/>
              </a:ext>
            </a:extLst>
          </p:cNvPr>
          <p:cNvGraphicFramePr>
            <a:graphicFrameLocks noGrp="1"/>
          </p:cNvGraphicFramePr>
          <p:nvPr>
            <p:extLst>
              <p:ext uri="{D42A27DB-BD31-4B8C-83A1-F6EECF244321}">
                <p14:modId xmlns:p14="http://schemas.microsoft.com/office/powerpoint/2010/main" val="1197700752"/>
              </p:ext>
            </p:extLst>
          </p:nvPr>
        </p:nvGraphicFramePr>
        <p:xfrm>
          <a:off x="3295336" y="2069626"/>
          <a:ext cx="5601327" cy="1359374"/>
        </p:xfrm>
        <a:graphic>
          <a:graphicData uri="http://schemas.openxmlformats.org/drawingml/2006/table">
            <a:tbl>
              <a:tblPr firstRow="1" firstCol="1" bandRow="1">
                <a:tableStyleId>{5C22544A-7EE6-4342-B048-85BDC9FD1C3A}</a:tableStyleId>
              </a:tblPr>
              <a:tblGrid>
                <a:gridCol w="1793329">
                  <a:extLst>
                    <a:ext uri="{9D8B030D-6E8A-4147-A177-3AD203B41FA5}">
                      <a16:colId xmlns:a16="http://schemas.microsoft.com/office/drawing/2014/main" val="1559749764"/>
                    </a:ext>
                  </a:extLst>
                </a:gridCol>
                <a:gridCol w="1509950">
                  <a:extLst>
                    <a:ext uri="{9D8B030D-6E8A-4147-A177-3AD203B41FA5}">
                      <a16:colId xmlns:a16="http://schemas.microsoft.com/office/drawing/2014/main" val="1322135365"/>
                    </a:ext>
                  </a:extLst>
                </a:gridCol>
                <a:gridCol w="2298048">
                  <a:extLst>
                    <a:ext uri="{9D8B030D-6E8A-4147-A177-3AD203B41FA5}">
                      <a16:colId xmlns:a16="http://schemas.microsoft.com/office/drawing/2014/main" val="4256200066"/>
                    </a:ext>
                  </a:extLst>
                </a:gridCol>
              </a:tblGrid>
              <a:tr h="0">
                <a:tc>
                  <a:txBody>
                    <a:bodyPr/>
                    <a:lstStyle/>
                    <a:p>
                      <a:pPr>
                        <a:lnSpc>
                          <a:spcPct val="115000"/>
                        </a:lnSpc>
                        <a:spcAft>
                          <a:spcPts val="1000"/>
                        </a:spcAft>
                      </a:pPr>
                      <a:r>
                        <a:rPr lang="en-US" sz="1200" dirty="0">
                          <a:effectLst/>
                        </a:rPr>
                        <a:t>Placement</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TAB created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dirty="0">
                          <a:effectLst/>
                        </a:rPr>
                        <a:t>Response Submission deadline</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3585078065"/>
                  </a:ext>
                </a:extLst>
              </a:tr>
              <a:tr h="387127">
                <a:tc>
                  <a:txBody>
                    <a:bodyPr/>
                    <a:lstStyle/>
                    <a:p>
                      <a:pPr>
                        <a:lnSpc>
                          <a:spcPct val="115000"/>
                        </a:lnSpc>
                        <a:spcAft>
                          <a:spcPts val="1000"/>
                        </a:spcAft>
                      </a:pPr>
                      <a:r>
                        <a:rPr lang="en-GB" sz="1100" dirty="0">
                          <a:effectLst/>
                          <a:latin typeface="Calibri"/>
                          <a:ea typeface="Times New Roman" panose="02020603050405020304" pitchFamily="18" charset="0"/>
                          <a:cs typeface="Times New Roman"/>
                        </a:rPr>
                        <a:t>Placement 1 (if required)</a:t>
                      </a:r>
                    </a:p>
                  </a:txBody>
                  <a:tcPr marL="68580" marR="68580" marT="0" marB="0"/>
                </a:tc>
                <a:tc>
                  <a:txBody>
                    <a:bodyPr/>
                    <a:lstStyle/>
                    <a:p>
                      <a:pPr>
                        <a:lnSpc>
                          <a:spcPct val="115000"/>
                        </a:lnSpc>
                        <a:spcAft>
                          <a:spcPts val="1000"/>
                        </a:spcAft>
                      </a:pPr>
                      <a:r>
                        <a:rPr lang="en-GB" sz="1100" dirty="0">
                          <a:effectLst/>
                          <a:latin typeface="Calibri"/>
                          <a:ea typeface="Times New Roman" panose="02020603050405020304" pitchFamily="18" charset="0"/>
                          <a:cs typeface="Times New Roman"/>
                        </a:rPr>
                        <a:t>2</a:t>
                      </a:r>
                      <a:r>
                        <a:rPr lang="en-GB" sz="1100" baseline="30000" dirty="0">
                          <a:effectLst/>
                          <a:latin typeface="Calibri"/>
                          <a:ea typeface="Times New Roman" panose="02020603050405020304" pitchFamily="18" charset="0"/>
                          <a:cs typeface="Times New Roman"/>
                        </a:rPr>
                        <a:t>nd</a:t>
                      </a:r>
                      <a:r>
                        <a:rPr lang="en-GB" sz="1100" dirty="0">
                          <a:effectLst/>
                          <a:latin typeface="Calibri"/>
                          <a:ea typeface="Times New Roman" panose="02020603050405020304" pitchFamily="18" charset="0"/>
                          <a:cs typeface="Times New Roman"/>
                        </a:rPr>
                        <a:t> week of October</a:t>
                      </a:r>
                    </a:p>
                  </a:txBody>
                  <a:tcPr marL="68580" marR="68580" marT="0" marB="0"/>
                </a:tc>
                <a:tc>
                  <a:txBody>
                    <a:bodyPr/>
                    <a:lstStyle/>
                    <a:p>
                      <a:pPr>
                        <a:lnSpc>
                          <a:spcPct val="115000"/>
                        </a:lnSpc>
                        <a:spcAft>
                          <a:spcPts val="1000"/>
                        </a:spcAft>
                      </a:pPr>
                      <a:r>
                        <a:rPr lang="en-GB" sz="1100">
                          <a:effectLst/>
                          <a:latin typeface="Calibri"/>
                          <a:ea typeface="Times New Roman" panose="02020603050405020304" pitchFamily="18" charset="0"/>
                          <a:cs typeface="Times New Roman"/>
                        </a:rPr>
                        <a:t>End of October</a:t>
                      </a:r>
                    </a:p>
                  </a:txBody>
                  <a:tcPr marL="68580" marR="68580" marT="0" marB="0"/>
                </a:tc>
                <a:extLst>
                  <a:ext uri="{0D108BD9-81ED-4DB2-BD59-A6C34878D82A}">
                    <a16:rowId xmlns:a16="http://schemas.microsoft.com/office/drawing/2014/main" val="4184569373"/>
                  </a:ext>
                </a:extLst>
              </a:tr>
              <a:tr h="387127">
                <a:tc>
                  <a:txBody>
                    <a:bodyPr/>
                    <a:lstStyle/>
                    <a:p>
                      <a:pPr>
                        <a:lnSpc>
                          <a:spcPct val="115000"/>
                        </a:lnSpc>
                        <a:spcAft>
                          <a:spcPts val="1000"/>
                        </a:spcAft>
                      </a:pPr>
                      <a:r>
                        <a:rPr lang="en-US" sz="1200" dirty="0">
                          <a:effectLst/>
                        </a:rPr>
                        <a:t>Placement 2 (expected)</a:t>
                      </a:r>
                      <a:endParaRPr lang="en-GB" sz="11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2</a:t>
                      </a:r>
                      <a:r>
                        <a:rPr lang="en-US" sz="1200" baseline="30000">
                          <a:effectLst/>
                        </a:rPr>
                        <a:t>nd</a:t>
                      </a:r>
                      <a:r>
                        <a:rPr lang="en-US" sz="1200">
                          <a:effectLst/>
                        </a:rPr>
                        <a:t> week of February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End of February</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528299694"/>
                  </a:ext>
                </a:extLst>
              </a:tr>
              <a:tr h="387127">
                <a:tc>
                  <a:txBody>
                    <a:bodyPr/>
                    <a:lstStyle/>
                    <a:p>
                      <a:pPr>
                        <a:lnSpc>
                          <a:spcPct val="115000"/>
                        </a:lnSpc>
                        <a:spcAft>
                          <a:spcPts val="1000"/>
                        </a:spcAft>
                      </a:pPr>
                      <a:r>
                        <a:rPr lang="en-US" sz="1200">
                          <a:effectLst/>
                        </a:rPr>
                        <a:t>Placement 3 (if required)</a:t>
                      </a:r>
                      <a:endParaRPr lang="en-GB" sz="11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tc>
                <a:tc>
                  <a:txBody>
                    <a:bodyPr/>
                    <a:lstStyle/>
                    <a:p>
                      <a:pPr>
                        <a:lnSpc>
                          <a:spcPct val="115000"/>
                        </a:lnSpc>
                        <a:spcAft>
                          <a:spcPts val="1000"/>
                        </a:spcAft>
                      </a:pPr>
                      <a:r>
                        <a:rPr lang="en-US" sz="1200">
                          <a:effectLst/>
                        </a:rPr>
                        <a:t>2</a:t>
                      </a:r>
                      <a:r>
                        <a:rPr lang="en-US" sz="1200" baseline="30000">
                          <a:effectLst/>
                        </a:rPr>
                        <a:t>nd</a:t>
                      </a:r>
                      <a:r>
                        <a:rPr lang="en-US" sz="1200">
                          <a:effectLst/>
                        </a:rPr>
                        <a:t> week of June</a:t>
                      </a:r>
                      <a:endParaRPr lang="en-GB" sz="1100">
                        <a:effectLst/>
                        <a:latin typeface="Calibri"/>
                        <a:ea typeface="Times New Roman" panose="02020603050405020304" pitchFamily="18" charset="0"/>
                        <a:cs typeface="Times New Roman"/>
                      </a:endParaRPr>
                    </a:p>
                  </a:txBody>
                  <a:tcPr marL="68580" marR="68580" marT="0" marB="0"/>
                </a:tc>
                <a:tc>
                  <a:txBody>
                    <a:bodyPr/>
                    <a:lstStyle/>
                    <a:p>
                      <a:pPr>
                        <a:lnSpc>
                          <a:spcPct val="115000"/>
                        </a:lnSpc>
                        <a:spcAft>
                          <a:spcPts val="1000"/>
                        </a:spcAft>
                      </a:pPr>
                      <a:r>
                        <a:rPr lang="en-US" sz="1200" dirty="0">
                          <a:effectLst/>
                        </a:rPr>
                        <a:t>End of June</a:t>
                      </a:r>
                      <a:endParaRPr lang="en-GB" sz="1100" dirty="0">
                        <a:effectLst/>
                        <a:latin typeface="Calibri"/>
                        <a:ea typeface="Times New Roman" panose="02020603050405020304" pitchFamily="18" charset="0"/>
                        <a:cs typeface="Times New Roman"/>
                      </a:endParaRPr>
                    </a:p>
                  </a:txBody>
                  <a:tcPr marL="68580" marR="68580" marT="0" marB="0"/>
                </a:tc>
                <a:extLst>
                  <a:ext uri="{0D108BD9-81ED-4DB2-BD59-A6C34878D82A}">
                    <a16:rowId xmlns:a16="http://schemas.microsoft.com/office/drawing/2014/main" val="4168465903"/>
                  </a:ext>
                </a:extLst>
              </a:tr>
            </a:tbl>
          </a:graphicData>
        </a:graphic>
      </p:graphicFrame>
    </p:spTree>
    <p:extLst>
      <p:ext uri="{BB962C8B-B14F-4D97-AF65-F5344CB8AC3E}">
        <p14:creationId xmlns:p14="http://schemas.microsoft.com/office/powerpoint/2010/main" val="363205526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895C9-D59F-4ED1-94B8-A2DCFD964870}"/>
              </a:ext>
            </a:extLst>
          </p:cNvPr>
          <p:cNvSpPr>
            <a:spLocks noGrp="1"/>
          </p:cNvSpPr>
          <p:nvPr>
            <p:ph type="title"/>
          </p:nvPr>
        </p:nvSpPr>
        <p:spPr>
          <a:xfrm>
            <a:off x="472611" y="267128"/>
            <a:ext cx="10881189" cy="758197"/>
          </a:xfrm>
        </p:spPr>
        <p:txBody>
          <a:bodyPr>
            <a:noAutofit/>
          </a:bodyPr>
          <a:lstStyle/>
          <a:p>
            <a:pPr algn="ctr"/>
            <a:r>
              <a:rPr lang="en-US" sz="2800" b="1" err="1">
                <a:effectLst/>
                <a:latin typeface="Verdana"/>
                <a:ea typeface="Times New Roman" panose="02020603050405020304" pitchFamily="18" charset="0"/>
                <a:cs typeface="Times New Roman"/>
              </a:rPr>
              <a:t>Digwyddiadau</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dysgu</a:t>
            </a:r>
            <a:r>
              <a:rPr lang="en-US" sz="2800" b="1">
                <a:effectLst/>
                <a:latin typeface="Verdana"/>
                <a:ea typeface="Times New Roman" panose="02020603050405020304" pitchFamily="18" charset="0"/>
                <a:cs typeface="Times New Roman"/>
              </a:rPr>
              <a:t> dan </a:t>
            </a:r>
            <a:r>
              <a:rPr lang="en-US" sz="2800" b="1" err="1">
                <a:effectLst/>
                <a:latin typeface="Verdana"/>
                <a:ea typeface="Times New Roman" panose="02020603050405020304" pitchFamily="18" charset="0"/>
                <a:cs typeface="Times New Roman"/>
              </a:rPr>
              <a:t>oruchwyliaeth</a:t>
            </a:r>
            <a:r>
              <a:rPr lang="en-US" sz="2800" b="1">
                <a:effectLst/>
                <a:latin typeface="Verdana"/>
                <a:ea typeface="Times New Roman" panose="02020603050405020304" pitchFamily="18" charset="0"/>
                <a:cs typeface="Times New Roman"/>
              </a:rPr>
              <a:t> (SLEs)</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Supervised learning Events (SLEs)</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5C36BF2E-E28A-479F-9646-E9663CF22B72}"/>
              </a:ext>
            </a:extLst>
          </p:cNvPr>
          <p:cNvSpPr>
            <a:spLocks noGrp="1"/>
          </p:cNvSpPr>
          <p:nvPr>
            <p:ph idx="1"/>
          </p:nvPr>
        </p:nvSpPr>
        <p:spPr>
          <a:xfrm>
            <a:off x="310217" y="879374"/>
            <a:ext cx="11568237" cy="5099251"/>
          </a:xfrm>
        </p:spPr>
        <p:txBody>
          <a:bodyPr vert="horz" lIns="91440" tIns="45720" rIns="91440" bIns="45720" rtlCol="0" anchor="t">
            <a:noAutofit/>
          </a:bodyPr>
          <a:lstStyle/>
          <a:p>
            <a:pPr>
              <a:lnSpc>
                <a:spcPct val="100000"/>
              </a:lnSpc>
              <a:spcAft>
                <a:spcPts val="1000"/>
              </a:spcAft>
            </a:pPr>
            <a:r>
              <a:rPr lang="en-US" sz="1600" dirty="0">
                <a:solidFill>
                  <a:schemeClr val="tx1"/>
                </a:solidFill>
                <a:effectLst/>
                <a:latin typeface="Verdana"/>
                <a:ea typeface="Verdana"/>
                <a:cs typeface="Times New Roman"/>
              </a:rPr>
              <a:t>SLEs are used to provide a more formal way of recording feedback, and to allow it to be presented within the ePortfolio at ARCP, as evidence to support your progress against the curriculum. The following SLEs are used in the Foundation Programme: </a:t>
            </a:r>
            <a:endParaRPr lang="en-GB" sz="1600" dirty="0">
              <a:solidFill>
                <a:schemeClr val="tx1"/>
              </a:solidFill>
              <a:effectLst/>
              <a:latin typeface="Verdana"/>
              <a:ea typeface="Verdana"/>
              <a:cs typeface="Times New Roman"/>
            </a:endParaRPr>
          </a:p>
          <a:p>
            <a:pPr>
              <a:lnSpc>
                <a:spcPct val="100000"/>
              </a:lnSpc>
              <a:spcAft>
                <a:spcPts val="1000"/>
              </a:spcAft>
            </a:pPr>
            <a:r>
              <a:rPr lang="en-US" sz="1400" b="1" dirty="0">
                <a:solidFill>
                  <a:schemeClr val="accent1"/>
                </a:solidFill>
                <a:effectLst/>
                <a:latin typeface="Verdana"/>
                <a:ea typeface="Verdana"/>
                <a:cs typeface="Times New Roman"/>
                <a:hlinkClick r:id="rId2">
                  <a:extLst>
                    <a:ext uri="{A12FA001-AC4F-418D-AE19-62706E023703}">
                      <ahyp:hlinkClr xmlns:ahyp="http://schemas.microsoft.com/office/drawing/2018/hyperlinkcolor" val="tx"/>
                    </a:ext>
                  </a:extLst>
                </a:hlinkClick>
              </a:rPr>
              <a:t>CBD</a:t>
            </a:r>
            <a:r>
              <a:rPr lang="en-US" sz="1400" dirty="0">
                <a:solidFill>
                  <a:schemeClr val="tx1"/>
                </a:solidFill>
                <a:effectLst/>
                <a:latin typeface="Verdana"/>
                <a:ea typeface="Verdana"/>
                <a:cs typeface="Times New Roman"/>
              </a:rPr>
              <a:t> – case-based discussion: the discussion of a case presentation after an (unobserved) encounter in the workplace environment</a:t>
            </a:r>
            <a:endParaRPr lang="en-GB" sz="1400" dirty="0">
              <a:solidFill>
                <a:schemeClr val="tx1"/>
              </a:solidFill>
              <a:latin typeface="Verdana"/>
              <a:ea typeface="Verdana"/>
              <a:cs typeface="Times New Roman"/>
            </a:endParaRPr>
          </a:p>
          <a:p>
            <a:pPr>
              <a:lnSpc>
                <a:spcPct val="100000"/>
              </a:lnSpc>
              <a:spcAft>
                <a:spcPts val="1000"/>
              </a:spcAft>
            </a:pPr>
            <a:r>
              <a:rPr lang="en-US" sz="1400" b="1" dirty="0">
                <a:solidFill>
                  <a:schemeClr val="accent1"/>
                </a:solidFill>
                <a:effectLst/>
                <a:latin typeface="Verdana"/>
                <a:ea typeface="Verdana"/>
                <a:cs typeface="Times New Roman"/>
                <a:hlinkClick r:id="rId2">
                  <a:extLst>
                    <a:ext uri="{A12FA001-AC4F-418D-AE19-62706E023703}">
                      <ahyp:hlinkClr xmlns:ahyp="http://schemas.microsoft.com/office/drawing/2018/hyperlinkcolor" val="tx"/>
                    </a:ext>
                  </a:extLst>
                </a:hlinkClick>
              </a:rPr>
              <a:t>DCT</a:t>
            </a:r>
            <a:r>
              <a:rPr lang="en-US" sz="1400" b="1" dirty="0">
                <a:solidFill>
                  <a:schemeClr val="tx1"/>
                </a:solidFill>
                <a:effectLst/>
                <a:latin typeface="Verdana"/>
                <a:ea typeface="Verdana"/>
                <a:cs typeface="Times New Roman"/>
              </a:rPr>
              <a:t> </a:t>
            </a:r>
            <a:r>
              <a:rPr lang="en-US" sz="1400" dirty="0">
                <a:solidFill>
                  <a:schemeClr val="tx1"/>
                </a:solidFill>
                <a:effectLst/>
                <a:latin typeface="Verdana"/>
                <a:ea typeface="Verdana"/>
                <a:cs typeface="Times New Roman"/>
              </a:rPr>
              <a:t>– developing the clinical teacher: used for feedback on a formal teaching session or presentation the doctor has delivered </a:t>
            </a:r>
            <a:endParaRPr lang="en-GB" sz="1400" dirty="0">
              <a:solidFill>
                <a:schemeClr val="tx1"/>
              </a:solidFill>
              <a:latin typeface="Verdana"/>
              <a:ea typeface="Verdana"/>
              <a:cs typeface="Times New Roman"/>
            </a:endParaRPr>
          </a:p>
          <a:p>
            <a:pPr>
              <a:lnSpc>
                <a:spcPct val="100000"/>
              </a:lnSpc>
              <a:spcAft>
                <a:spcPts val="1000"/>
              </a:spcAft>
            </a:pPr>
            <a:r>
              <a:rPr lang="en-US" sz="1400" b="1" dirty="0">
                <a:solidFill>
                  <a:schemeClr val="accent1"/>
                </a:solidFill>
                <a:effectLst/>
                <a:latin typeface="Verdana"/>
                <a:ea typeface="Verdana"/>
                <a:cs typeface="Times New Roman"/>
                <a:hlinkClick r:id="rId2">
                  <a:extLst>
                    <a:ext uri="{A12FA001-AC4F-418D-AE19-62706E023703}">
                      <ahyp:hlinkClr xmlns:ahyp="http://schemas.microsoft.com/office/drawing/2018/hyperlinkcolor" val="tx"/>
                    </a:ext>
                  </a:extLst>
                </a:hlinkClick>
              </a:rPr>
              <a:t>DOPS</a:t>
            </a:r>
            <a:r>
              <a:rPr lang="en-US" sz="1400" dirty="0">
                <a:solidFill>
                  <a:schemeClr val="tx1"/>
                </a:solidFill>
                <a:effectLst/>
                <a:latin typeface="Verdana"/>
                <a:ea typeface="Verdana"/>
                <a:cs typeface="Times New Roman"/>
              </a:rPr>
              <a:t> – direct observation of procedural skills: completion of which should, ideally, include observation of the explanation to the patient of why the procedure is being performed, the process of consent including an understanding of complications, and technical capability of the procedure itself</a:t>
            </a:r>
          </a:p>
          <a:p>
            <a:pPr>
              <a:lnSpc>
                <a:spcPct val="100000"/>
              </a:lnSpc>
              <a:spcAft>
                <a:spcPts val="1000"/>
              </a:spcAft>
            </a:pPr>
            <a:r>
              <a:rPr lang="en-US" sz="1400" b="1" dirty="0">
                <a:solidFill>
                  <a:schemeClr val="accent1"/>
                </a:solidFill>
                <a:latin typeface="Verdana"/>
                <a:ea typeface="Verdana"/>
                <a:cs typeface="Times New Roman"/>
                <a:hlinkClick r:id="rId2">
                  <a:extLst>
                    <a:ext uri="{A12FA001-AC4F-418D-AE19-62706E023703}">
                      <ahyp:hlinkClr xmlns:ahyp="http://schemas.microsoft.com/office/drawing/2018/hyperlinkcolor" val="tx"/>
                    </a:ext>
                  </a:extLst>
                </a:hlinkClick>
              </a:rPr>
              <a:t>LEADER</a:t>
            </a:r>
            <a:r>
              <a:rPr lang="en-US" sz="1400" b="1" dirty="0">
                <a:solidFill>
                  <a:schemeClr val="tx1"/>
                </a:solidFill>
                <a:latin typeface="Verdana"/>
                <a:ea typeface="Verdana"/>
                <a:cs typeface="Times New Roman"/>
              </a:rPr>
              <a:t> </a:t>
            </a:r>
            <a:r>
              <a:rPr lang="en-US" sz="1400" dirty="0">
                <a:solidFill>
                  <a:schemeClr val="tx1"/>
                </a:solidFill>
                <a:latin typeface="Verdana"/>
                <a:ea typeface="Verdana"/>
                <a:cs typeface="Times New Roman"/>
              </a:rPr>
              <a:t>– for recording feedback following an event where the doctor has used leadership skills</a:t>
            </a:r>
            <a:endParaRPr lang="en-GB" sz="1400" dirty="0">
              <a:solidFill>
                <a:schemeClr val="tx1"/>
              </a:solidFill>
              <a:latin typeface="Verdana"/>
              <a:ea typeface="Verdana"/>
              <a:cs typeface="Times New Roman"/>
            </a:endParaRPr>
          </a:p>
          <a:p>
            <a:pPr>
              <a:lnSpc>
                <a:spcPct val="100000"/>
              </a:lnSpc>
              <a:spcAft>
                <a:spcPts val="1000"/>
              </a:spcAft>
            </a:pPr>
            <a:r>
              <a:rPr lang="en-US" sz="1400" b="1" dirty="0">
                <a:solidFill>
                  <a:schemeClr val="tx1"/>
                </a:solidFill>
                <a:effectLst/>
                <a:latin typeface="Verdana"/>
                <a:ea typeface="Verdana"/>
                <a:cs typeface="Times New Roman"/>
                <a:hlinkClick r:id="rId2"/>
              </a:rPr>
              <a:t>LEARN </a:t>
            </a:r>
            <a:r>
              <a:rPr lang="en-US" sz="1400" dirty="0">
                <a:solidFill>
                  <a:schemeClr val="tx1"/>
                </a:solidFill>
                <a:effectLst/>
                <a:latin typeface="Verdana"/>
                <a:ea typeface="Verdana"/>
                <a:cs typeface="Times New Roman"/>
              </a:rPr>
              <a:t>– learning encounter and reflection note:</a:t>
            </a:r>
            <a:r>
              <a:rPr lang="en-US" sz="1400" dirty="0">
                <a:solidFill>
                  <a:schemeClr val="tx1"/>
                </a:solidFill>
                <a:latin typeface="Verdana"/>
                <a:ea typeface="Verdana"/>
                <a:cs typeface="Times New Roman"/>
              </a:rPr>
              <a:t> suitable </a:t>
            </a:r>
            <a:r>
              <a:rPr lang="en-US" sz="1400" dirty="0">
                <a:solidFill>
                  <a:schemeClr val="tx1"/>
                </a:solidFill>
                <a:effectLst/>
                <a:latin typeface="Verdana"/>
                <a:ea typeface="Verdana"/>
                <a:cs typeface="Times New Roman"/>
              </a:rPr>
              <a:t>for recording the </a:t>
            </a:r>
            <a:r>
              <a:rPr lang="en-US" sz="1400" dirty="0">
                <a:solidFill>
                  <a:schemeClr val="tx1"/>
                </a:solidFill>
                <a:latin typeface="Verdana"/>
                <a:ea typeface="Verdana"/>
                <a:cs typeface="Times New Roman"/>
              </a:rPr>
              <a:t>other examples listed</a:t>
            </a:r>
            <a:r>
              <a:rPr lang="en-US" sz="1400" dirty="0">
                <a:solidFill>
                  <a:schemeClr val="tx1"/>
                </a:solidFill>
                <a:effectLst/>
                <a:latin typeface="Verdana"/>
                <a:ea typeface="Verdana"/>
                <a:cs typeface="Times New Roman"/>
              </a:rPr>
              <a:t> and other forms of evidence, such as performance in simulation</a:t>
            </a:r>
          </a:p>
          <a:p>
            <a:pPr>
              <a:lnSpc>
                <a:spcPct val="100000"/>
              </a:lnSpc>
              <a:spcAft>
                <a:spcPts val="1000"/>
              </a:spcAft>
            </a:pPr>
            <a:r>
              <a:rPr lang="en-US" sz="1400" b="1" u="sng" dirty="0">
                <a:solidFill>
                  <a:schemeClr val="accent1"/>
                </a:solidFill>
                <a:latin typeface="Verdana"/>
                <a:ea typeface="Verdana"/>
                <a:cs typeface="Times New Roman"/>
                <a:hlinkClick r:id="rId2"/>
              </a:rPr>
              <a:t>Mini-CEX</a:t>
            </a:r>
            <a:r>
              <a:rPr lang="en-US" sz="1400" dirty="0">
                <a:solidFill>
                  <a:schemeClr val="tx1"/>
                </a:solidFill>
                <a:latin typeface="Verdana"/>
                <a:ea typeface="Verdana"/>
                <a:cs typeface="Times New Roman"/>
              </a:rPr>
              <a:t> – mini clinical evaluation exercise: direct observation of the doctor undertaking an interaction while                       at work on the ward </a:t>
            </a:r>
          </a:p>
          <a:p>
            <a:pPr>
              <a:lnSpc>
                <a:spcPct val="115000"/>
              </a:lnSpc>
              <a:spcAft>
                <a:spcPts val="1000"/>
              </a:spcAft>
            </a:pPr>
            <a:br>
              <a:rPr lang="en-US" sz="1600" b="1" dirty="0">
                <a:effectLst/>
                <a:latin typeface="Verdana" panose="020B0604030504040204" pitchFamily="34" charset="0"/>
                <a:ea typeface="Verdana" panose="020B0604030504040204" pitchFamily="34" charset="0"/>
                <a:cs typeface="Times New Roman" panose="02020603050405020304" pitchFamily="18" charset="0"/>
              </a:rPr>
            </a:br>
            <a:r>
              <a:rPr lang="en-US" sz="1600" b="1" dirty="0">
                <a:solidFill>
                  <a:schemeClr val="tx1"/>
                </a:solidFill>
                <a:effectLst/>
                <a:latin typeface="Verdana"/>
                <a:ea typeface="Verdana"/>
                <a:cs typeface="Times New Roman"/>
              </a:rPr>
              <a:t> </a:t>
            </a:r>
            <a:endParaRPr lang="en-GB" sz="1600" dirty="0">
              <a:solidFill>
                <a:schemeClr val="tx1"/>
              </a:solidFill>
              <a:effectLst/>
              <a:latin typeface="Verdana"/>
              <a:ea typeface="Verdana"/>
              <a:cs typeface="Times New Roman"/>
            </a:endParaRPr>
          </a:p>
          <a:p>
            <a:endParaRPr lang="en-GB" sz="1600" dirty="0">
              <a:solidFill>
                <a:schemeClr val="tx1"/>
              </a:solidFill>
            </a:endParaRPr>
          </a:p>
        </p:txBody>
      </p:sp>
    </p:spTree>
    <p:extLst>
      <p:ext uri="{BB962C8B-B14F-4D97-AF65-F5344CB8AC3E}">
        <p14:creationId xmlns:p14="http://schemas.microsoft.com/office/powerpoint/2010/main" val="16739436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CE6DF-D4CA-447F-B044-C176DB537FCE}"/>
              </a:ext>
            </a:extLst>
          </p:cNvPr>
          <p:cNvSpPr>
            <a:spLocks noGrp="1"/>
          </p:cNvSpPr>
          <p:nvPr>
            <p:ph type="title"/>
          </p:nvPr>
        </p:nvSpPr>
        <p:spPr>
          <a:xfrm>
            <a:off x="0" y="0"/>
            <a:ext cx="12192000" cy="1101525"/>
          </a:xfrm>
        </p:spPr>
        <p:txBody>
          <a:bodyPr anchor="b">
            <a:normAutofit/>
          </a:bodyPr>
          <a:lstStyle/>
          <a:p>
            <a:pPr algn="ctr"/>
            <a:r>
              <a:rPr lang="en-US" sz="3100" b="1" err="1">
                <a:effectLst/>
                <a:latin typeface="Verdana"/>
                <a:ea typeface="Times New Roman" panose="02020603050405020304" pitchFamily="18" charset="0"/>
                <a:cs typeface="Calibri"/>
              </a:rPr>
              <a:t>Myfyrdod</a:t>
            </a:r>
            <a:r>
              <a:rPr lang="en-US" sz="3100" b="1">
                <a:effectLst/>
                <a:latin typeface="Verdana"/>
                <a:ea typeface="Times New Roman" panose="02020603050405020304" pitchFamily="18" charset="0"/>
                <a:cs typeface="Calibri"/>
              </a:rPr>
              <a:t> </a:t>
            </a:r>
            <a:r>
              <a:rPr lang="en-US" sz="3100" b="1" err="1">
                <a:effectLst/>
                <a:latin typeface="Verdana"/>
                <a:ea typeface="Times New Roman" panose="02020603050405020304" pitchFamily="18" charset="0"/>
                <a:cs typeface="Calibri"/>
              </a:rPr>
              <a:t>Boddhaol</a:t>
            </a:r>
            <a:r>
              <a:rPr lang="en-US" sz="3100" b="1">
                <a:effectLst/>
                <a:latin typeface="Verdana"/>
                <a:ea typeface="Times New Roman" panose="02020603050405020304" pitchFamily="18" charset="0"/>
                <a:cs typeface="Calibri"/>
              </a:rPr>
              <a:t>/</a:t>
            </a:r>
            <a:r>
              <a:rPr lang="en-US" sz="3100" b="1" err="1">
                <a:effectLst/>
                <a:latin typeface="Verdana"/>
                <a:ea typeface="Times New Roman" panose="02020603050405020304" pitchFamily="18" charset="0"/>
                <a:cs typeface="Calibri"/>
              </a:rPr>
              <a:t>Naratif</a:t>
            </a:r>
            <a:r>
              <a:rPr lang="en-US" sz="3100" b="1">
                <a:effectLst/>
                <a:latin typeface="Verdana"/>
                <a:ea typeface="Times New Roman" panose="02020603050405020304" pitchFamily="18" charset="0"/>
                <a:cs typeface="Calibri"/>
              </a:rPr>
              <a:t> </a:t>
            </a:r>
            <a:r>
              <a:rPr lang="en-US" sz="3100" b="1" err="1">
                <a:effectLst/>
                <a:latin typeface="Verdana"/>
                <a:ea typeface="Times New Roman" panose="02020603050405020304" pitchFamily="18" charset="0"/>
                <a:cs typeface="Calibri"/>
              </a:rPr>
              <a:t>Cryno</a:t>
            </a:r>
            <a:br>
              <a:rPr lang="en-US" sz="3100" b="1">
                <a:effectLst/>
                <a:latin typeface="Verdana" panose="020B0604030504040204" pitchFamily="34" charset="0"/>
                <a:ea typeface="Times New Roman" panose="02020603050405020304" pitchFamily="18" charset="0"/>
                <a:cs typeface="Calibri" panose="020F0502020204030204" pitchFamily="34" charset="0"/>
              </a:rPr>
            </a:br>
            <a:r>
              <a:rPr lang="en-US" sz="3100" b="1">
                <a:solidFill>
                  <a:schemeClr val="accent5"/>
                </a:solidFill>
                <a:effectLst/>
                <a:latin typeface="Verdana"/>
                <a:ea typeface="Times New Roman" panose="02020603050405020304" pitchFamily="18" charset="0"/>
                <a:cs typeface="Calibri"/>
              </a:rPr>
              <a:t>Satisfactory Reflection/Summary Narrative </a:t>
            </a:r>
            <a:endParaRPr lang="en-GB" sz="2400"/>
          </a:p>
        </p:txBody>
      </p:sp>
      <p:sp>
        <p:nvSpPr>
          <p:cNvPr id="3" name="Content Placeholder 2">
            <a:extLst>
              <a:ext uri="{FF2B5EF4-FFF2-40B4-BE49-F238E27FC236}">
                <a16:creationId xmlns:a16="http://schemas.microsoft.com/office/drawing/2014/main" id="{12B31CA1-7483-4577-AC04-CBCF26FE8B4A}"/>
              </a:ext>
            </a:extLst>
          </p:cNvPr>
          <p:cNvSpPr>
            <a:spLocks noGrp="1"/>
          </p:cNvSpPr>
          <p:nvPr>
            <p:ph idx="1"/>
          </p:nvPr>
        </p:nvSpPr>
        <p:spPr>
          <a:xfrm>
            <a:off x="526542" y="1677597"/>
            <a:ext cx="10515600" cy="3717363"/>
          </a:xfrm>
        </p:spPr>
        <p:txBody>
          <a:bodyPr vert="horz" lIns="91440" tIns="45720" rIns="91440" bIns="45720" rtlCol="0" anchor="t">
            <a:normAutofit/>
          </a:bodyPr>
          <a:lstStyle/>
          <a:p>
            <a:pPr>
              <a:lnSpc>
                <a:spcPct val="115000"/>
              </a:lnSpc>
              <a:spcAft>
                <a:spcPts val="1000"/>
              </a:spcAft>
            </a:pPr>
            <a:r>
              <a:rPr lang="en-US" b="1" dirty="0">
                <a:solidFill>
                  <a:schemeClr val="tx1"/>
                </a:solidFill>
                <a:latin typeface="Verdana"/>
                <a:ea typeface="Times New Roman" panose="02020603050405020304" pitchFamily="18" charset="0"/>
                <a:cs typeface="Calibri"/>
                <a:hlinkClick r:id="rId2"/>
              </a:rPr>
              <a:t>Reflection forms </a:t>
            </a:r>
            <a:r>
              <a:rPr lang="en-US" dirty="0">
                <a:solidFill>
                  <a:schemeClr val="tx1"/>
                </a:solidFill>
                <a:latin typeface="Verdana"/>
                <a:ea typeface="Times New Roman" panose="02020603050405020304" pitchFamily="18" charset="0"/>
                <a:cs typeface="Calibri"/>
              </a:rPr>
              <a:t>can also be created by the doctor to demonstrate achievements or self improvement, and can be mapped to specific HLOs on the Curriculum. These are set as private on your ePortfolio until they are shared with your supervisors. </a:t>
            </a:r>
          </a:p>
          <a:p>
            <a:pPr>
              <a:lnSpc>
                <a:spcPct val="115000"/>
              </a:lnSpc>
              <a:spcAft>
                <a:spcPts val="1000"/>
              </a:spcAft>
            </a:pPr>
            <a:r>
              <a:rPr lang="en-US" b="1" dirty="0">
                <a:solidFill>
                  <a:schemeClr val="tx1"/>
                </a:solidFill>
                <a:effectLst/>
                <a:latin typeface="Verdana"/>
                <a:ea typeface="Times New Roman" panose="02020603050405020304" pitchFamily="18" charset="0"/>
                <a:cs typeface="Calibri"/>
                <a:hlinkClick r:id="rId3"/>
              </a:rPr>
              <a:t>The Summary Narrative </a:t>
            </a:r>
            <a:r>
              <a:rPr lang="en-US" dirty="0">
                <a:solidFill>
                  <a:schemeClr val="tx1"/>
                </a:solidFill>
                <a:effectLst/>
                <a:latin typeface="Verdana"/>
                <a:ea typeface="Times New Roman" panose="02020603050405020304" pitchFamily="18" charset="0"/>
                <a:cs typeface="Calibri"/>
              </a:rPr>
              <a:t>is another form of written reflection intended to assist your </a:t>
            </a:r>
            <a:r>
              <a:rPr lang="en-US" dirty="0">
                <a:solidFill>
                  <a:schemeClr val="tx1"/>
                </a:solidFill>
                <a:latin typeface="Verdana"/>
                <a:ea typeface="Times New Roman" panose="02020603050405020304" pitchFamily="18" charset="0"/>
                <a:cs typeface="Calibri"/>
              </a:rPr>
              <a:t>ES</a:t>
            </a:r>
            <a:r>
              <a:rPr lang="en-US" dirty="0">
                <a:solidFill>
                  <a:schemeClr val="tx1"/>
                </a:solidFill>
                <a:effectLst/>
                <a:latin typeface="Verdana"/>
                <a:ea typeface="Times New Roman" panose="02020603050405020304" pitchFamily="18" charset="0"/>
                <a:cs typeface="Calibri"/>
              </a:rPr>
              <a:t> (and eventually the ARCP panel) in identifying your progress and curriculum achievements. This will be reviewed in conjunction with the evidence links mapped against the </a:t>
            </a:r>
            <a:r>
              <a:rPr lang="en-US" dirty="0">
                <a:solidFill>
                  <a:schemeClr val="tx1"/>
                </a:solidFill>
                <a:effectLst/>
                <a:latin typeface="Verdana"/>
                <a:ea typeface="Times New Roman" panose="02020603050405020304" pitchFamily="18" charset="0"/>
                <a:cs typeface="Calibri"/>
                <a:hlinkClick r:id="rId4"/>
              </a:rPr>
              <a:t>14 FPCs of the curriculum</a:t>
            </a:r>
            <a:r>
              <a:rPr lang="en-US" dirty="0">
                <a:solidFill>
                  <a:schemeClr val="tx1"/>
                </a:solidFill>
                <a:effectLst/>
                <a:latin typeface="Verdana"/>
                <a:ea typeface="Times New Roman" panose="02020603050405020304" pitchFamily="18" charset="0"/>
                <a:cs typeface="Calibri"/>
              </a:rPr>
              <a:t>.  </a:t>
            </a:r>
          </a:p>
          <a:p>
            <a:pPr>
              <a:lnSpc>
                <a:spcPct val="115000"/>
              </a:lnSpc>
              <a:spcAft>
                <a:spcPts val="1000"/>
              </a:spcAft>
            </a:pPr>
            <a:r>
              <a:rPr lang="en-US" dirty="0">
                <a:solidFill>
                  <a:schemeClr val="tx1"/>
                </a:solidFill>
                <a:effectLst/>
                <a:latin typeface="Verdana"/>
                <a:ea typeface="Times New Roman" panose="02020603050405020304" pitchFamily="18" charset="0"/>
                <a:cs typeface="Calibri"/>
              </a:rPr>
              <a:t>This should be initiated towards the end of your 1</a:t>
            </a:r>
            <a:r>
              <a:rPr lang="en-US" baseline="30000" dirty="0">
                <a:solidFill>
                  <a:schemeClr val="tx1"/>
                </a:solidFill>
                <a:effectLst/>
                <a:latin typeface="Verdana"/>
                <a:ea typeface="Times New Roman" panose="02020603050405020304" pitchFamily="18" charset="0"/>
                <a:cs typeface="Calibri"/>
              </a:rPr>
              <a:t>st</a:t>
            </a:r>
            <a:r>
              <a:rPr lang="en-US" dirty="0">
                <a:solidFill>
                  <a:schemeClr val="tx1"/>
                </a:solidFill>
                <a:effectLst/>
                <a:latin typeface="Verdana"/>
                <a:ea typeface="Times New Roman" panose="02020603050405020304" pitchFamily="18" charset="0"/>
                <a:cs typeface="Calibri"/>
              </a:rPr>
              <a:t> placement and updated towards the end of each placement until your ARCP. There is a </a:t>
            </a:r>
            <a:r>
              <a:rPr lang="en-US" dirty="0">
                <a:solidFill>
                  <a:schemeClr val="tx1"/>
                </a:solidFill>
                <a:latin typeface="Verdana"/>
                <a:ea typeface="Times New Roman" panose="02020603050405020304" pitchFamily="18" charset="0"/>
                <a:cs typeface="Calibri"/>
              </a:rPr>
              <a:t>300-word</a:t>
            </a:r>
            <a:r>
              <a:rPr lang="en-US" dirty="0">
                <a:solidFill>
                  <a:schemeClr val="tx1"/>
                </a:solidFill>
                <a:effectLst/>
                <a:latin typeface="Verdana"/>
                <a:ea typeface="Times New Roman" panose="02020603050405020304" pitchFamily="18" charset="0"/>
                <a:cs typeface="Calibri"/>
              </a:rPr>
              <a:t> limit for each HLO.</a:t>
            </a:r>
          </a:p>
        </p:txBody>
      </p:sp>
    </p:spTree>
    <p:extLst>
      <p:ext uri="{BB962C8B-B14F-4D97-AF65-F5344CB8AC3E}">
        <p14:creationId xmlns:p14="http://schemas.microsoft.com/office/powerpoint/2010/main" val="4731739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D30AE3-54CE-46D6-ACEE-665D3ED0FB20}"/>
              </a:ext>
            </a:extLst>
          </p:cNvPr>
          <p:cNvSpPr>
            <a:spLocks noGrp="1"/>
          </p:cNvSpPr>
          <p:nvPr>
            <p:ph type="title"/>
          </p:nvPr>
        </p:nvSpPr>
        <p:spPr/>
        <p:txBody>
          <a:bodyPr>
            <a:normAutofit/>
          </a:bodyPr>
          <a:lstStyle/>
          <a:p>
            <a:pPr algn="ctr"/>
            <a:r>
              <a:rPr lang="en-GB" dirty="0">
                <a:latin typeface="Verdana"/>
                <a:ea typeface="Verdana"/>
                <a:cs typeface="Arial"/>
              </a:rPr>
              <a:t>Dysgu</a:t>
            </a:r>
            <a:r>
              <a:rPr lang="en-GB">
                <a:latin typeface="Verdana"/>
                <a:ea typeface="Verdana"/>
                <a:cs typeface="Arial"/>
              </a:rPr>
              <a:t> </a:t>
            </a:r>
            <a:r>
              <a:rPr lang="en-GB" err="1">
                <a:latin typeface="Verdana"/>
                <a:ea typeface="Verdana"/>
                <a:cs typeface="Arial"/>
              </a:rPr>
              <a:t>creiddiol</a:t>
            </a:r>
            <a:r>
              <a:rPr lang="en-GB">
                <a:latin typeface="Verdana"/>
                <a:ea typeface="Verdana"/>
                <a:cs typeface="Arial"/>
              </a:rPr>
              <a:t> a </a:t>
            </a:r>
            <a:r>
              <a:rPr lang="en-GB" err="1">
                <a:latin typeface="Verdana"/>
                <a:ea typeface="Verdana"/>
                <a:cs typeface="Arial"/>
              </a:rPr>
              <a:t>dysgu</a:t>
            </a:r>
            <a:r>
              <a:rPr lang="en-GB">
                <a:latin typeface="Verdana"/>
                <a:ea typeface="Verdana"/>
                <a:cs typeface="Arial"/>
              </a:rPr>
              <a:t> </a:t>
            </a:r>
            <a:r>
              <a:rPr lang="en-GB" err="1">
                <a:latin typeface="Verdana"/>
                <a:ea typeface="Verdana"/>
                <a:cs typeface="Arial"/>
              </a:rPr>
              <a:t>nad</a:t>
            </a:r>
            <a:r>
              <a:rPr lang="en-GB">
                <a:latin typeface="Verdana"/>
                <a:ea typeface="Verdana"/>
                <a:cs typeface="Arial"/>
              </a:rPr>
              <a:t> </a:t>
            </a:r>
            <a:r>
              <a:rPr lang="en-GB" err="1">
                <a:latin typeface="Verdana"/>
                <a:ea typeface="Verdana"/>
                <a:cs typeface="Arial"/>
              </a:rPr>
              <a:t>yw'n</a:t>
            </a:r>
            <a:r>
              <a:rPr lang="en-GB">
                <a:latin typeface="Verdana"/>
                <a:ea typeface="Verdana"/>
                <a:cs typeface="Arial"/>
              </a:rPr>
              <a:t> </a:t>
            </a:r>
            <a:r>
              <a:rPr lang="en-GB" err="1">
                <a:latin typeface="Verdana"/>
                <a:ea typeface="Verdana"/>
                <a:cs typeface="Arial"/>
              </a:rPr>
              <a:t>greiddiol</a:t>
            </a:r>
            <a:br>
              <a:rPr lang="en-GB">
                <a:latin typeface="Verdana" panose="020B0604030504040204" pitchFamily="34" charset="0"/>
                <a:ea typeface="Verdana" panose="020B0604030504040204" pitchFamily="34" charset="0"/>
              </a:rPr>
            </a:br>
            <a:r>
              <a:rPr lang="en-GB">
                <a:solidFill>
                  <a:schemeClr val="accent5"/>
                </a:solidFill>
                <a:latin typeface="Verdana"/>
                <a:ea typeface="Verdana"/>
                <a:cs typeface="Arial"/>
              </a:rPr>
              <a:t>Core &amp; </a:t>
            </a:r>
            <a:r>
              <a:rPr lang="en-GB" dirty="0">
                <a:solidFill>
                  <a:schemeClr val="accent5"/>
                </a:solidFill>
                <a:latin typeface="Verdana"/>
                <a:ea typeface="Verdana"/>
                <a:cs typeface="Arial"/>
              </a:rPr>
              <a:t>Non-Core</a:t>
            </a:r>
            <a:r>
              <a:rPr lang="en-GB">
                <a:solidFill>
                  <a:schemeClr val="accent5"/>
                </a:solidFill>
                <a:latin typeface="Verdana"/>
                <a:ea typeface="Verdana"/>
                <a:cs typeface="Arial"/>
              </a:rPr>
              <a:t> learning </a:t>
            </a:r>
            <a:endParaRPr lang="en-US">
              <a:solidFill>
                <a:schemeClr val="accent5"/>
              </a:solidFill>
              <a:latin typeface="Verdana"/>
              <a:ea typeface="Verdana"/>
              <a:cs typeface="Arial"/>
            </a:endParaRPr>
          </a:p>
        </p:txBody>
      </p:sp>
      <p:sp>
        <p:nvSpPr>
          <p:cNvPr id="3" name="Content Placeholder 2">
            <a:extLst>
              <a:ext uri="{FF2B5EF4-FFF2-40B4-BE49-F238E27FC236}">
                <a16:creationId xmlns:a16="http://schemas.microsoft.com/office/drawing/2014/main" id="{279D9493-ED04-4A41-8884-5DBA788399C2}"/>
              </a:ext>
            </a:extLst>
          </p:cNvPr>
          <p:cNvSpPr>
            <a:spLocks noGrp="1"/>
          </p:cNvSpPr>
          <p:nvPr>
            <p:ph idx="1"/>
          </p:nvPr>
        </p:nvSpPr>
        <p:spPr>
          <a:xfrm>
            <a:off x="749147" y="1421176"/>
            <a:ext cx="10818564" cy="4183493"/>
          </a:xfrm>
        </p:spPr>
        <p:txBody>
          <a:bodyPr vert="horz" lIns="91440" tIns="45720" rIns="91440" bIns="45720" rtlCol="0" anchor="t">
            <a:normAutofit/>
          </a:bodyPr>
          <a:lstStyle/>
          <a:p>
            <a:pPr>
              <a:lnSpc>
                <a:spcPct val="115000"/>
              </a:lnSpc>
              <a:spcAft>
                <a:spcPts val="1000"/>
              </a:spcAft>
            </a:pPr>
            <a:r>
              <a:rPr lang="en-US" sz="1800" dirty="0">
                <a:solidFill>
                  <a:schemeClr val="tx1"/>
                </a:solidFill>
                <a:effectLst/>
                <a:latin typeface="Verdana" panose="020B0604030504040204" pitchFamily="34" charset="0"/>
                <a:ea typeface="Verdana" panose="020B0604030504040204" pitchFamily="34" charset="0"/>
                <a:cs typeface="Times New Roman"/>
              </a:rPr>
              <a:t>Core learning sessions will be delivered by your local Foundation Team, and you will be informed of these sessions once you commence the Foundation Programme. These will be in the form of generic teaching in F1</a:t>
            </a:r>
            <a:r>
              <a:rPr lang="en-US" dirty="0">
                <a:solidFill>
                  <a:schemeClr val="tx1"/>
                </a:solidFill>
                <a:latin typeface="Verdana" panose="020B0604030504040204" pitchFamily="34" charset="0"/>
                <a:ea typeface="Verdana" panose="020B0604030504040204" pitchFamily="34" charset="0"/>
                <a:cs typeface="Times New Roman"/>
              </a:rPr>
              <a:t>,</a:t>
            </a:r>
            <a:r>
              <a:rPr lang="en-US" sz="1800" dirty="0">
                <a:solidFill>
                  <a:schemeClr val="tx1"/>
                </a:solidFill>
                <a:effectLst/>
                <a:latin typeface="Verdana" panose="020B0604030504040204" pitchFamily="34" charset="0"/>
                <a:ea typeface="Verdana" panose="020B0604030504040204" pitchFamily="34" charset="0"/>
                <a:cs typeface="Times New Roman"/>
              </a:rPr>
              <a:t> and generic teaching/Study Days in F2.</a:t>
            </a:r>
            <a:r>
              <a:rPr lang="en-US" dirty="0">
                <a:solidFill>
                  <a:schemeClr val="tx1"/>
                </a:solidFill>
                <a:latin typeface="Verdana" panose="020B0604030504040204" pitchFamily="34" charset="0"/>
                <a:ea typeface="Verdana" panose="020B0604030504040204" pitchFamily="34" charset="0"/>
                <a:cs typeface="Times New Roman"/>
              </a:rPr>
              <a:t> </a:t>
            </a:r>
            <a:endParaRPr lang="en-US"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panose="020B0604030504040204" pitchFamily="34" charset="0"/>
                <a:ea typeface="Verdana" panose="020B0604030504040204" pitchFamily="34" charset="0"/>
                <a:cs typeface="Times New Roman"/>
              </a:rPr>
              <a:t>Core Learning should make up </a:t>
            </a:r>
            <a:r>
              <a:rPr lang="en-US" sz="1800" b="1" dirty="0">
                <a:solidFill>
                  <a:schemeClr val="tx1"/>
                </a:solidFill>
                <a:effectLst/>
                <a:latin typeface="Verdana" panose="020B0604030504040204" pitchFamily="34" charset="0"/>
                <a:ea typeface="Verdana" panose="020B0604030504040204" pitchFamily="34" charset="0"/>
                <a:cs typeface="Times New Roman"/>
              </a:rPr>
              <a:t>at least</a:t>
            </a:r>
            <a:r>
              <a:rPr lang="en-US" sz="1800" dirty="0">
                <a:solidFill>
                  <a:schemeClr val="tx1"/>
                </a:solidFill>
                <a:effectLst/>
                <a:latin typeface="Verdana" panose="020B0604030504040204" pitchFamily="34" charset="0"/>
                <a:ea typeface="Verdana" panose="020B0604030504040204" pitchFamily="34" charset="0"/>
                <a:cs typeface="Times New Roman"/>
              </a:rPr>
              <a:t> </a:t>
            </a:r>
            <a:r>
              <a:rPr lang="en-US" sz="1800" b="1" dirty="0">
                <a:solidFill>
                  <a:schemeClr val="tx1"/>
                </a:solidFill>
                <a:effectLst/>
                <a:latin typeface="Verdana" panose="020B0604030504040204" pitchFamily="34" charset="0"/>
                <a:ea typeface="Verdana" panose="020B0604030504040204" pitchFamily="34" charset="0"/>
                <a:cs typeface="Times New Roman"/>
              </a:rPr>
              <a:t>30 hours </a:t>
            </a:r>
            <a:r>
              <a:rPr lang="en-US" sz="1800" dirty="0">
                <a:solidFill>
                  <a:schemeClr val="tx1"/>
                </a:solidFill>
                <a:effectLst/>
                <a:latin typeface="Verdana" panose="020B0604030504040204" pitchFamily="34" charset="0"/>
                <a:ea typeface="Verdana" panose="020B0604030504040204" pitchFamily="34" charset="0"/>
                <a:cs typeface="Times New Roman"/>
              </a:rPr>
              <a:t>of your combined learning for the year.</a:t>
            </a:r>
            <a:r>
              <a:rPr lang="en-US" dirty="0">
                <a:solidFill>
                  <a:schemeClr val="tx1"/>
                </a:solidFill>
                <a:latin typeface="Verdana" panose="020B0604030504040204" pitchFamily="34" charset="0"/>
                <a:ea typeface="Verdana" panose="020B0604030504040204" pitchFamily="34" charset="0"/>
                <a:cs typeface="Times New Roman"/>
              </a:rPr>
              <a:t>   </a:t>
            </a:r>
            <a:endParaRPr lang="en-GB"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panose="020B0604030504040204" pitchFamily="34" charset="0"/>
                <a:ea typeface="Verdana" panose="020B0604030504040204" pitchFamily="34" charset="0"/>
                <a:cs typeface="Times New Roman"/>
              </a:rPr>
              <a:t>You will also be expected to take part in other Foundation relevant learning activities (including self-directed learning), which should bring your total learning log up to </a:t>
            </a:r>
            <a:r>
              <a:rPr lang="en-US" sz="1800" b="1" dirty="0">
                <a:solidFill>
                  <a:schemeClr val="tx1"/>
                </a:solidFill>
                <a:effectLst/>
                <a:latin typeface="Verdana" panose="020B0604030504040204" pitchFamily="34" charset="0"/>
                <a:ea typeface="Verdana" panose="020B0604030504040204" pitchFamily="34" charset="0"/>
                <a:cs typeface="Times New Roman"/>
              </a:rPr>
              <a:t>60 hours</a:t>
            </a:r>
            <a:r>
              <a:rPr lang="en-US" sz="1800" dirty="0">
                <a:solidFill>
                  <a:schemeClr val="tx1"/>
                </a:solidFill>
                <a:effectLst/>
                <a:latin typeface="Verdana" panose="020B0604030504040204" pitchFamily="34" charset="0"/>
                <a:ea typeface="Verdana" panose="020B0604030504040204" pitchFamily="34" charset="0"/>
                <a:cs typeface="Times New Roman"/>
              </a:rPr>
              <a:t>.</a:t>
            </a:r>
            <a:r>
              <a:rPr lang="en-US" dirty="0">
                <a:solidFill>
                  <a:schemeClr val="tx1"/>
                </a:solidFill>
                <a:latin typeface="Verdana" panose="020B0604030504040204" pitchFamily="34" charset="0"/>
                <a:ea typeface="Verdana" panose="020B0604030504040204" pitchFamily="34" charset="0"/>
                <a:cs typeface="Times New Roman"/>
              </a:rPr>
              <a:t> </a:t>
            </a:r>
            <a:endParaRPr lang="en-US"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pPr>
              <a:lnSpc>
                <a:spcPct val="115000"/>
              </a:lnSpc>
              <a:spcAft>
                <a:spcPts val="1000"/>
              </a:spcAft>
            </a:pPr>
            <a:r>
              <a:rPr lang="en-US" sz="1800" dirty="0">
                <a:solidFill>
                  <a:schemeClr val="tx1"/>
                </a:solidFill>
                <a:effectLst/>
                <a:latin typeface="Verdana" panose="020B0604030504040204" pitchFamily="34" charset="0"/>
                <a:ea typeface="Verdana" panose="020B0604030504040204" pitchFamily="34" charset="0"/>
                <a:cs typeface="Times New Roman"/>
              </a:rPr>
              <a:t>All learning should be logged in your ePortfolio.</a:t>
            </a:r>
            <a:r>
              <a:rPr lang="en-US" dirty="0">
                <a:solidFill>
                  <a:schemeClr val="tx1"/>
                </a:solidFill>
                <a:latin typeface="Verdana" panose="020B0604030504040204" pitchFamily="34" charset="0"/>
                <a:ea typeface="Verdana" panose="020B0604030504040204" pitchFamily="34" charset="0"/>
                <a:cs typeface="Times New Roman"/>
              </a:rPr>
              <a:t> </a:t>
            </a:r>
            <a:endParaRPr lang="en-US" sz="1800" dirty="0">
              <a:solidFill>
                <a:schemeClr val="tx1"/>
              </a:solidFill>
              <a:effectLst/>
              <a:latin typeface="Verdana" panose="020B0604030504040204" pitchFamily="34" charset="0"/>
              <a:ea typeface="Verdana" panose="020B0604030504040204" pitchFamily="34" charset="0"/>
              <a:cs typeface="Times New Roman" panose="02020603050405020304" pitchFamily="18" charset="0"/>
            </a:endParaRPr>
          </a:p>
          <a:p>
            <a:r>
              <a:rPr lang="en-GB" dirty="0">
                <a:solidFill>
                  <a:schemeClr val="accent5"/>
                </a:solidFill>
                <a:latin typeface="Arial"/>
                <a:cs typeface="Arial"/>
                <a:hlinkClick r:id="rId2">
                  <a:extLst>
                    <a:ext uri="{A12FA001-AC4F-418D-AE19-62706E023703}">
                      <ahyp:hlinkClr xmlns:ahyp="http://schemas.microsoft.com/office/drawing/2018/hyperlinkcolor" val="tx"/>
                    </a:ext>
                  </a:extLst>
                </a:hlinkClick>
              </a:rPr>
              <a:t>Details of the learning categories (and exclusions) can be found on the UKFPO’s website. </a:t>
            </a:r>
            <a:endParaRPr lang="en-GB" dirty="0">
              <a:solidFill>
                <a:schemeClr val="accent5"/>
              </a:solidFill>
            </a:endParaRPr>
          </a:p>
        </p:txBody>
      </p:sp>
    </p:spTree>
    <p:extLst>
      <p:ext uri="{BB962C8B-B14F-4D97-AF65-F5344CB8AC3E}">
        <p14:creationId xmlns:p14="http://schemas.microsoft.com/office/powerpoint/2010/main" val="32421569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76BF1D-730E-4813-9D24-55F260279537}"/>
              </a:ext>
            </a:extLst>
          </p:cNvPr>
          <p:cNvSpPr>
            <a:spLocks noGrp="1"/>
          </p:cNvSpPr>
          <p:nvPr>
            <p:ph type="title"/>
          </p:nvPr>
        </p:nvSpPr>
        <p:spPr>
          <a:xfrm>
            <a:off x="1306530" y="374099"/>
            <a:ext cx="10515600" cy="645812"/>
          </a:xfrm>
        </p:spPr>
        <p:txBody>
          <a:bodyPr>
            <a:noAutofit/>
          </a:bodyPr>
          <a:lstStyle/>
          <a:p>
            <a:pPr algn="ctr"/>
            <a:r>
              <a:rPr lang="en-US" sz="2800" b="1" err="1">
                <a:effectLst/>
                <a:latin typeface="Verdana"/>
                <a:ea typeface="Times New Roman" panose="02020603050405020304" pitchFamily="18" charset="0"/>
                <a:cs typeface="Times New Roman"/>
              </a:rPr>
              <a:t>Ymgysylltu</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â'r</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rhaglen</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Engagement with the </a:t>
            </a:r>
            <a:r>
              <a:rPr lang="en-US" sz="2800" b="1" err="1">
                <a:solidFill>
                  <a:schemeClr val="accent5"/>
                </a:solidFill>
                <a:effectLst/>
                <a:latin typeface="Verdana"/>
                <a:ea typeface="Times New Roman" panose="02020603050405020304" pitchFamily="18" charset="0"/>
                <a:cs typeface="Times New Roman"/>
              </a:rPr>
              <a:t>programme</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71981C4A-7F8B-4815-8429-18C5E960ED89}"/>
              </a:ext>
            </a:extLst>
          </p:cNvPr>
          <p:cNvSpPr>
            <a:spLocks noGrp="1"/>
          </p:cNvSpPr>
          <p:nvPr>
            <p:ph idx="1"/>
          </p:nvPr>
        </p:nvSpPr>
        <p:spPr>
          <a:xfrm>
            <a:off x="494788" y="1189585"/>
            <a:ext cx="11185829" cy="4625290"/>
          </a:xfrm>
        </p:spPr>
        <p:txBody>
          <a:bodyPr vert="horz" lIns="91440" tIns="45720" rIns="91440" bIns="45720" rtlCol="0" anchor="t">
            <a:normAutofit fontScale="92500" lnSpcReduction="10000"/>
          </a:bodyPr>
          <a:lstStyle/>
          <a:p>
            <a:pPr>
              <a:lnSpc>
                <a:spcPct val="115000"/>
              </a:lnSpc>
              <a:spcAft>
                <a:spcPts val="1000"/>
              </a:spcAft>
            </a:pPr>
            <a:r>
              <a:rPr lang="en-US" sz="1900" dirty="0">
                <a:solidFill>
                  <a:schemeClr val="tx1"/>
                </a:solidFill>
                <a:effectLst/>
                <a:latin typeface="Verdana"/>
                <a:ea typeface="Verdana"/>
                <a:cs typeface="Times New Roman"/>
              </a:rPr>
              <a:t>For successful completion of your F1/F2 year you must demonstrate engagement with the programme, through th</a:t>
            </a:r>
            <a:r>
              <a:rPr lang="en-US" sz="1900" dirty="0">
                <a:solidFill>
                  <a:schemeClr val="tx1"/>
                </a:solidFill>
                <a:latin typeface="Verdana"/>
                <a:ea typeface="Verdana"/>
                <a:cs typeface="Times New Roman"/>
              </a:rPr>
              <a:t>e</a:t>
            </a:r>
            <a:r>
              <a:rPr lang="en-US" sz="1900" dirty="0">
                <a:solidFill>
                  <a:schemeClr val="tx1"/>
                </a:solidFill>
                <a:effectLst/>
                <a:latin typeface="Verdana"/>
                <a:ea typeface="Verdana"/>
                <a:cs typeface="Times New Roman"/>
              </a:rPr>
              <a:t> following:</a:t>
            </a:r>
            <a:endParaRPr lang="en-GB" sz="1900" dirty="0">
              <a:solidFill>
                <a:schemeClr val="tx1"/>
              </a:solidFill>
              <a:effectLst/>
              <a:latin typeface="Verdana"/>
              <a:ea typeface="Verdana"/>
              <a:cs typeface="Times New Roman"/>
            </a:endParaRPr>
          </a:p>
          <a:p>
            <a:pPr marL="342900" indent="-342900">
              <a:lnSpc>
                <a:spcPct val="115000"/>
              </a:lnSpc>
              <a:spcAft>
                <a:spcPts val="1000"/>
              </a:spcAft>
              <a:buFont typeface="Arial" panose="020B0604020202020204" pitchFamily="34" charset="0"/>
              <a:buChar char="•"/>
            </a:pPr>
            <a:r>
              <a:rPr lang="en-US" sz="1900" dirty="0">
                <a:solidFill>
                  <a:schemeClr val="tx1"/>
                </a:solidFill>
                <a:latin typeface="Verdana"/>
                <a:ea typeface="Verdana"/>
                <a:cs typeface="Times New Roman"/>
              </a:rPr>
              <a:t>Regular and appropriate engagement with your ePortfolio.</a:t>
            </a:r>
            <a:endParaRPr lang="en-GB" sz="1900" dirty="0">
              <a:solidFill>
                <a:schemeClr val="tx1"/>
              </a:solidFill>
              <a:latin typeface="Verdana"/>
              <a:ea typeface="Verdana"/>
              <a:cs typeface="Times New Roman"/>
            </a:endParaRPr>
          </a:p>
          <a:p>
            <a:pPr marL="342900" indent="-342900">
              <a:lnSpc>
                <a:spcPct val="115000"/>
              </a:lnSpc>
              <a:spcAft>
                <a:spcPts val="1000"/>
              </a:spcAft>
              <a:buFont typeface="Arial" panose="020B0604020202020204" pitchFamily="34" charset="0"/>
              <a:buChar char="•"/>
            </a:pPr>
            <a:r>
              <a:rPr lang="en-US" sz="1900" dirty="0">
                <a:solidFill>
                  <a:schemeClr val="tx1"/>
                </a:solidFill>
                <a:effectLst/>
                <a:latin typeface="Verdana"/>
                <a:ea typeface="Verdana"/>
                <a:cs typeface="Times New Roman"/>
              </a:rPr>
              <a:t> </a:t>
            </a:r>
            <a:r>
              <a:rPr lang="en-US" sz="1900" dirty="0">
                <a:solidFill>
                  <a:schemeClr val="tx1"/>
                </a:solidFill>
                <a:latin typeface="Verdana"/>
                <a:ea typeface="Verdana"/>
                <a:cs typeface="Times New Roman"/>
              </a:rPr>
              <a:t> </a:t>
            </a:r>
            <a:r>
              <a:rPr lang="en-US" sz="1900" dirty="0">
                <a:solidFill>
                  <a:schemeClr val="tx1"/>
                </a:solidFill>
                <a:effectLst/>
                <a:latin typeface="Verdana"/>
                <a:ea typeface="Verdana"/>
                <a:cs typeface="Times New Roman"/>
              </a:rPr>
              <a:t>Participation in feedback on training, through</a:t>
            </a:r>
            <a:r>
              <a:rPr lang="en-US" sz="1900" dirty="0">
                <a:solidFill>
                  <a:schemeClr val="tx1"/>
                </a:solidFill>
                <a:latin typeface="Verdana"/>
                <a:ea typeface="Verdana"/>
                <a:cs typeface="Times New Roman"/>
              </a:rPr>
              <a:t>:</a:t>
            </a:r>
            <a:endParaRPr lang="en-GB" sz="1900" dirty="0">
              <a:solidFill>
                <a:schemeClr val="tx1"/>
              </a:solidFill>
              <a:effectLst/>
              <a:latin typeface="Verdana"/>
              <a:ea typeface="Verdana"/>
              <a:cs typeface="Times New Roman"/>
            </a:endParaRPr>
          </a:p>
          <a:p>
            <a:pPr marL="1028700" lvl="1" indent="-342900">
              <a:lnSpc>
                <a:spcPct val="170000"/>
              </a:lnSpc>
              <a:buFont typeface="Courier New" panose="02070309020205020404" pitchFamily="49" charset="0"/>
              <a:buChar char="o"/>
            </a:pPr>
            <a:r>
              <a:rPr lang="en-US" sz="1900" dirty="0">
                <a:effectLst/>
                <a:latin typeface="Verdana"/>
                <a:ea typeface="Verdana"/>
                <a:cs typeface="Times New Roman"/>
              </a:rPr>
              <a:t>Completion of End of Placement Evaluation Forms (EPEFs) for each 4-month placement (these forms can be found on the ePortfolio).</a:t>
            </a:r>
            <a:endParaRPr lang="en-GB" sz="1900" dirty="0">
              <a:effectLst/>
              <a:latin typeface="Verdana"/>
              <a:ea typeface="Verdana"/>
              <a:cs typeface="Times New Roman"/>
            </a:endParaRPr>
          </a:p>
          <a:p>
            <a:pPr marL="1028700" lvl="1" indent="-342900">
              <a:lnSpc>
                <a:spcPct val="170000"/>
              </a:lnSpc>
              <a:spcAft>
                <a:spcPts val="1000"/>
              </a:spcAft>
              <a:buFont typeface="Courier New" panose="02070309020205020404" pitchFamily="49" charset="0"/>
              <a:buChar char="o"/>
            </a:pPr>
            <a:r>
              <a:rPr lang="en-US" sz="1900" dirty="0">
                <a:effectLst/>
                <a:latin typeface="Verdana"/>
                <a:ea typeface="Verdana"/>
                <a:cs typeface="Times New Roman"/>
              </a:rPr>
              <a:t>Completion of the annual GMC survey (in March each year).</a:t>
            </a:r>
            <a:endParaRPr lang="en-GB" sz="1900" dirty="0">
              <a:effectLst/>
              <a:latin typeface="Verdana"/>
              <a:ea typeface="Verdana"/>
              <a:cs typeface="Times New Roman"/>
            </a:endParaRPr>
          </a:p>
          <a:p>
            <a:pPr marL="342900" indent="-342900">
              <a:lnSpc>
                <a:spcPct val="115000"/>
              </a:lnSpc>
              <a:spcAft>
                <a:spcPts val="1000"/>
              </a:spcAft>
              <a:buFont typeface="Arial" panose="020B0604020202020204" pitchFamily="34" charset="0"/>
              <a:buChar char="•"/>
            </a:pPr>
            <a:r>
              <a:rPr lang="en-US" sz="1900" dirty="0">
                <a:solidFill>
                  <a:schemeClr val="tx1"/>
                </a:solidFill>
                <a:effectLst/>
                <a:latin typeface="Verdana"/>
                <a:ea typeface="Verdana"/>
                <a:cs typeface="Times New Roman"/>
              </a:rPr>
              <a:t> </a:t>
            </a:r>
            <a:r>
              <a:rPr lang="en-US" sz="1900" dirty="0">
                <a:solidFill>
                  <a:schemeClr val="tx1"/>
                </a:solidFill>
                <a:latin typeface="Verdana"/>
                <a:ea typeface="Verdana"/>
                <a:cs typeface="Times New Roman"/>
              </a:rPr>
              <a:t> </a:t>
            </a:r>
            <a:r>
              <a:rPr lang="en-US" sz="1900" dirty="0">
                <a:solidFill>
                  <a:schemeClr val="tx1"/>
                </a:solidFill>
                <a:effectLst/>
                <a:latin typeface="Verdana"/>
                <a:ea typeface="Verdana"/>
                <a:cs typeface="Times New Roman"/>
              </a:rPr>
              <a:t>Meeting requirements for Revalidation:</a:t>
            </a:r>
            <a:endParaRPr lang="en-GB" sz="1900" dirty="0">
              <a:solidFill>
                <a:schemeClr val="tx1"/>
              </a:solidFill>
              <a:effectLst/>
              <a:latin typeface="Verdana"/>
              <a:ea typeface="Verdana"/>
              <a:cs typeface="Times New Roman"/>
            </a:endParaRPr>
          </a:p>
          <a:p>
            <a:pPr marL="1028700" lvl="1" indent="-342900">
              <a:lnSpc>
                <a:spcPct val="115000"/>
              </a:lnSpc>
              <a:spcAft>
                <a:spcPts val="1000"/>
              </a:spcAft>
              <a:buFont typeface="Courier New" panose="02070309020205020404" pitchFamily="49" charset="0"/>
              <a:buChar char="o"/>
            </a:pPr>
            <a:r>
              <a:rPr lang="en-US" sz="1900" dirty="0">
                <a:effectLst/>
                <a:latin typeface="Verdana"/>
                <a:ea typeface="Verdana"/>
                <a:cs typeface="Times New Roman"/>
              </a:rPr>
              <a:t>Completion of a Form R in preparation for your ARCP.</a:t>
            </a:r>
            <a:r>
              <a:rPr lang="en-US" b="1" dirty="0">
                <a:effectLst/>
                <a:latin typeface="Verdana"/>
                <a:ea typeface="Times New Roman" panose="02020603050405020304" pitchFamily="18" charset="0"/>
                <a:cs typeface="Times New Roman"/>
              </a:rPr>
              <a:t> </a:t>
            </a:r>
            <a:endParaRPr lang="en-GB" dirty="0">
              <a:effectLst/>
              <a:latin typeface="Verdana"/>
              <a:ea typeface="Times New Roman" panose="02020603050405020304" pitchFamily="18" charset="0"/>
              <a:cs typeface="Times New Roman"/>
            </a:endParaRPr>
          </a:p>
          <a:p>
            <a:endParaRPr lang="en-GB" dirty="0"/>
          </a:p>
        </p:txBody>
      </p:sp>
    </p:spTree>
    <p:extLst>
      <p:ext uri="{BB962C8B-B14F-4D97-AF65-F5344CB8AC3E}">
        <p14:creationId xmlns:p14="http://schemas.microsoft.com/office/powerpoint/2010/main" val="15894047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E8FA-F36D-4A42-A50C-E806344764F8}"/>
              </a:ext>
            </a:extLst>
          </p:cNvPr>
          <p:cNvSpPr>
            <a:spLocks noGrp="1"/>
          </p:cNvSpPr>
          <p:nvPr>
            <p:ph type="title"/>
          </p:nvPr>
        </p:nvSpPr>
        <p:spPr/>
        <p:txBody>
          <a:bodyPr>
            <a:normAutofit/>
          </a:bodyPr>
          <a:lstStyle/>
          <a:p>
            <a:pPr algn="ctr"/>
            <a:r>
              <a:rPr lang="en-GB" err="1">
                <a:latin typeface="Arial"/>
                <a:cs typeface="Arial"/>
              </a:rPr>
              <a:t>Asesiad</a:t>
            </a:r>
            <a:r>
              <a:rPr lang="en-GB">
                <a:latin typeface="Arial"/>
                <a:cs typeface="Arial"/>
              </a:rPr>
              <a:t> </a:t>
            </a:r>
            <a:r>
              <a:rPr lang="en-GB" err="1">
                <a:latin typeface="Arial"/>
                <a:cs typeface="Arial"/>
              </a:rPr>
              <a:t>Diogelwch</a:t>
            </a:r>
            <a:r>
              <a:rPr lang="en-GB">
                <a:latin typeface="Arial"/>
                <a:cs typeface="Arial"/>
              </a:rPr>
              <a:t> </a:t>
            </a:r>
            <a:r>
              <a:rPr lang="en-GB" err="1">
                <a:latin typeface="Arial"/>
                <a:cs typeface="Arial"/>
              </a:rPr>
              <a:t>Rhagnodi</a:t>
            </a:r>
            <a:r>
              <a:rPr lang="en-GB">
                <a:latin typeface="Arial"/>
                <a:cs typeface="Arial"/>
              </a:rPr>
              <a:t> (PSA)</a:t>
            </a:r>
            <a:br>
              <a:rPr lang="en-GB"/>
            </a:br>
            <a:r>
              <a:rPr lang="en-GB">
                <a:solidFill>
                  <a:schemeClr val="accent5"/>
                </a:solidFill>
                <a:latin typeface="Arial"/>
                <a:cs typeface="Arial"/>
              </a:rPr>
              <a:t>Prescribing Safety Assessment  (PSA)</a:t>
            </a:r>
            <a:endParaRPr lang="en-US">
              <a:solidFill>
                <a:schemeClr val="accent5"/>
              </a:solidFill>
              <a:latin typeface="Arial"/>
              <a:cs typeface="Arial"/>
            </a:endParaRPr>
          </a:p>
        </p:txBody>
      </p:sp>
      <p:sp>
        <p:nvSpPr>
          <p:cNvPr id="3" name="Content Placeholder 2">
            <a:extLst>
              <a:ext uri="{FF2B5EF4-FFF2-40B4-BE49-F238E27FC236}">
                <a16:creationId xmlns:a16="http://schemas.microsoft.com/office/drawing/2014/main" id="{137FF10E-A127-4B5E-98E0-2CF83A0C3110}"/>
              </a:ext>
            </a:extLst>
          </p:cNvPr>
          <p:cNvSpPr>
            <a:spLocks noGrp="1"/>
          </p:cNvSpPr>
          <p:nvPr>
            <p:ph idx="1"/>
          </p:nvPr>
        </p:nvSpPr>
        <p:spPr>
          <a:xfrm>
            <a:off x="482906" y="1769408"/>
            <a:ext cx="11226188" cy="3707848"/>
          </a:xfrm>
        </p:spPr>
        <p:txBody>
          <a:bodyPr vert="horz" lIns="91440" tIns="45720" rIns="91440" bIns="45720" rtlCol="0" anchor="t">
            <a:normAutofit/>
          </a:bodyPr>
          <a:lstStyle/>
          <a:p>
            <a:r>
              <a:rPr lang="en-GB" dirty="0">
                <a:solidFill>
                  <a:schemeClr val="tx1"/>
                </a:solidFill>
                <a:latin typeface="Verdana"/>
                <a:ea typeface="Verdana"/>
                <a:cs typeface="Arial"/>
              </a:rPr>
              <a:t>If you have passed the PSA in the 2 years prior to starting the Foundation Programme, this will be confirmed on Turas in bulk in August by the Foundation School. </a:t>
            </a:r>
          </a:p>
          <a:p>
            <a:endParaRPr lang="en-GB" dirty="0">
              <a:solidFill>
                <a:schemeClr val="tx1"/>
              </a:solidFill>
              <a:latin typeface="Verdana"/>
              <a:ea typeface="Verdana"/>
              <a:cs typeface="Arial"/>
            </a:endParaRPr>
          </a:p>
          <a:p>
            <a:r>
              <a:rPr lang="en-GB" dirty="0">
                <a:solidFill>
                  <a:schemeClr val="tx1"/>
                </a:solidFill>
                <a:latin typeface="Verdana"/>
                <a:ea typeface="Verdana"/>
                <a:cs typeface="Arial"/>
              </a:rPr>
              <a:t>The PSA certificate can be uploaded once a pass has been confirmed, and should be done in preparation for your ARCP.</a:t>
            </a:r>
          </a:p>
          <a:p>
            <a:endParaRPr lang="en-GB" dirty="0">
              <a:solidFill>
                <a:schemeClr val="tx1"/>
              </a:solidFill>
              <a:latin typeface="Verdana" panose="020B0604030504040204" pitchFamily="34" charset="0"/>
              <a:ea typeface="Verdana" panose="020B0604030504040204" pitchFamily="34" charset="0"/>
            </a:endParaRPr>
          </a:p>
          <a:p>
            <a:r>
              <a:rPr lang="en-GB" dirty="0">
                <a:solidFill>
                  <a:schemeClr val="tx1"/>
                </a:solidFill>
                <a:latin typeface="Verdana"/>
                <a:ea typeface="Verdana"/>
                <a:cs typeface="Arial"/>
              </a:rPr>
              <a:t>If you need to sit or resit the PSA, the Foundation School will be in touch with the arrangements for these sittings. </a:t>
            </a:r>
            <a:endParaRPr lang="en-GB" dirty="0">
              <a:solidFill>
                <a:schemeClr val="tx1"/>
              </a:solidFill>
              <a:latin typeface="Verdana" panose="020B0604030504040204" pitchFamily="34" charset="0"/>
              <a:ea typeface="Verdana" panose="020B0604030504040204" pitchFamily="34" charset="0"/>
            </a:endParaRPr>
          </a:p>
          <a:p>
            <a:endParaRPr lang="en-GB" dirty="0">
              <a:solidFill>
                <a:schemeClr val="tx1"/>
              </a:solidFill>
              <a:latin typeface="Verdana" panose="020B0604030504040204" pitchFamily="34" charset="0"/>
              <a:ea typeface="Verdana" panose="020B0604030504040204" pitchFamily="34" charset="0"/>
            </a:endParaRPr>
          </a:p>
          <a:p>
            <a:r>
              <a:rPr lang="en-GB" dirty="0">
                <a:solidFill>
                  <a:schemeClr val="tx1"/>
                </a:solidFill>
                <a:latin typeface="Verdana"/>
                <a:ea typeface="Verdana"/>
                <a:cs typeface="Arial"/>
              </a:rPr>
              <a:t>The first assessment will be held on</a:t>
            </a:r>
            <a:r>
              <a:rPr lang="en-GB" b="1" dirty="0">
                <a:solidFill>
                  <a:srgbClr val="FF0000"/>
                </a:solidFill>
                <a:latin typeface="Verdana"/>
                <a:ea typeface="Verdana"/>
                <a:cs typeface="Arial"/>
              </a:rPr>
              <a:t> </a:t>
            </a:r>
            <a:r>
              <a:rPr lang="en-GB" b="1" dirty="0">
                <a:solidFill>
                  <a:schemeClr val="tx1"/>
                </a:solidFill>
                <a:highlight>
                  <a:srgbClr val="FFFFFF"/>
                </a:highlight>
                <a:latin typeface="Verdana"/>
                <a:ea typeface="Verdana"/>
                <a:cs typeface="Arial"/>
              </a:rPr>
              <a:t>Wednesday 15</a:t>
            </a:r>
            <a:r>
              <a:rPr lang="en-GB" b="1" baseline="30000" dirty="0">
                <a:solidFill>
                  <a:schemeClr val="tx1"/>
                </a:solidFill>
                <a:highlight>
                  <a:srgbClr val="FFFFFF"/>
                </a:highlight>
                <a:latin typeface="Verdana"/>
                <a:ea typeface="Verdana"/>
                <a:cs typeface="Arial"/>
              </a:rPr>
              <a:t>th</a:t>
            </a:r>
            <a:r>
              <a:rPr lang="en-GB" b="1" dirty="0">
                <a:solidFill>
                  <a:schemeClr val="tx1"/>
                </a:solidFill>
                <a:highlight>
                  <a:srgbClr val="FFFFFF"/>
                </a:highlight>
                <a:latin typeface="Verdana"/>
                <a:ea typeface="Verdana"/>
                <a:cs typeface="Arial"/>
              </a:rPr>
              <a:t> October 2025</a:t>
            </a:r>
            <a:endParaRPr lang="en-GB" b="1" dirty="0">
              <a:solidFill>
                <a:schemeClr val="tx1"/>
              </a:solidFill>
              <a:latin typeface="Verdana"/>
              <a:ea typeface="Verdana"/>
              <a:cs typeface="Arial"/>
            </a:endParaRPr>
          </a:p>
        </p:txBody>
      </p:sp>
      <p:sp>
        <p:nvSpPr>
          <p:cNvPr id="4" name="TextBox 3">
            <a:extLst>
              <a:ext uri="{FF2B5EF4-FFF2-40B4-BE49-F238E27FC236}">
                <a16:creationId xmlns:a16="http://schemas.microsoft.com/office/drawing/2014/main" id="{7E4F3B49-D5A3-7007-A0E9-921C85AEA7C9}"/>
              </a:ext>
            </a:extLst>
          </p:cNvPr>
          <p:cNvSpPr txBox="1"/>
          <p:nvPr/>
        </p:nvSpPr>
        <p:spPr>
          <a:xfrm>
            <a:off x="10735809" y="105291"/>
            <a:ext cx="1235982" cy="338554"/>
          </a:xfrm>
          <a:prstGeom prst="rect">
            <a:avLst/>
          </a:prstGeom>
          <a:noFill/>
        </p:spPr>
        <p:txBody>
          <a:bodyPr wrap="square" lIns="91440" tIns="45720" rIns="91440" bIns="45720" rtlCol="0" anchor="t">
            <a:spAutoFit/>
          </a:bodyPr>
          <a:lstStyle/>
          <a:p>
            <a:r>
              <a:rPr lang="en-GB" sz="1600" b="1" dirty="0">
                <a:latin typeface="Verdana"/>
                <a:ea typeface="Verdana"/>
              </a:rPr>
              <a:t>F1 only</a:t>
            </a:r>
            <a:endParaRPr lang="en-GB" sz="1600" b="1" dirty="0">
              <a:latin typeface="Verdana"/>
              <a:ea typeface="Verdana"/>
              <a:cs typeface="Calibri"/>
            </a:endParaRPr>
          </a:p>
        </p:txBody>
      </p:sp>
    </p:spTree>
    <p:extLst>
      <p:ext uri="{BB962C8B-B14F-4D97-AF65-F5344CB8AC3E}">
        <p14:creationId xmlns:p14="http://schemas.microsoft.com/office/powerpoint/2010/main" val="28327998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118A83-23E5-4E90-BA29-B08CE99608C8}"/>
              </a:ext>
            </a:extLst>
          </p:cNvPr>
          <p:cNvSpPr>
            <a:spLocks noGrp="1"/>
          </p:cNvSpPr>
          <p:nvPr>
            <p:ph type="title"/>
          </p:nvPr>
        </p:nvSpPr>
        <p:spPr>
          <a:xfrm>
            <a:off x="838200" y="236585"/>
            <a:ext cx="10515600" cy="1325563"/>
          </a:xfrm>
        </p:spPr>
        <p:txBody>
          <a:bodyPr/>
          <a:lstStyle/>
          <a:p>
            <a:pPr algn="ctr"/>
            <a:r>
              <a:rPr lang="en-GB" err="1">
                <a:latin typeface="Arial"/>
                <a:cs typeface="Arial"/>
              </a:rPr>
              <a:t>Pobl</a:t>
            </a:r>
            <a:r>
              <a:rPr lang="en-GB">
                <a:latin typeface="Arial"/>
                <a:cs typeface="Arial"/>
              </a:rPr>
              <a:t> </a:t>
            </a:r>
            <a:r>
              <a:rPr lang="en-GB" err="1">
                <a:latin typeface="Arial"/>
                <a:cs typeface="Arial"/>
              </a:rPr>
              <a:t>hollbwysig</a:t>
            </a:r>
            <a:r>
              <a:rPr lang="en-GB">
                <a:latin typeface="Arial"/>
                <a:cs typeface="Arial"/>
              </a:rPr>
              <a:t>   </a:t>
            </a:r>
            <a:r>
              <a:rPr lang="en-GB">
                <a:solidFill>
                  <a:schemeClr val="accent5"/>
                </a:solidFill>
                <a:latin typeface="Arial"/>
                <a:cs typeface="Arial"/>
              </a:rPr>
              <a:t>Key people</a:t>
            </a:r>
            <a:endParaRPr lang="en-US">
              <a:solidFill>
                <a:schemeClr val="accent5"/>
              </a:solidFill>
              <a:latin typeface="Arial"/>
              <a:cs typeface="Arial"/>
            </a:endParaRPr>
          </a:p>
        </p:txBody>
      </p:sp>
      <p:sp>
        <p:nvSpPr>
          <p:cNvPr id="3" name="Content Placeholder 2">
            <a:extLst>
              <a:ext uri="{FF2B5EF4-FFF2-40B4-BE49-F238E27FC236}">
                <a16:creationId xmlns:a16="http://schemas.microsoft.com/office/drawing/2014/main" id="{77D21396-8B5A-4B27-B565-07E637F46DBA}"/>
              </a:ext>
            </a:extLst>
          </p:cNvPr>
          <p:cNvSpPr>
            <a:spLocks noGrp="1"/>
          </p:cNvSpPr>
          <p:nvPr>
            <p:ph idx="1"/>
          </p:nvPr>
        </p:nvSpPr>
        <p:spPr>
          <a:xfrm>
            <a:off x="281820" y="1296053"/>
            <a:ext cx="11699112" cy="3888505"/>
          </a:xfrm>
        </p:spPr>
        <p:txBody>
          <a:bodyPr vert="horz" lIns="91440" tIns="45720" rIns="91440" bIns="45720" rtlCol="0" anchor="t">
            <a:normAutofit/>
          </a:bodyPr>
          <a:lstStyle/>
          <a:p>
            <a:pPr marL="285750" indent="-285750">
              <a:buFont typeface="Arial" panose="020B0604020202020204" pitchFamily="34" charset="0"/>
              <a:buChar char="•"/>
            </a:pPr>
            <a:r>
              <a:rPr lang="en-GB" dirty="0">
                <a:solidFill>
                  <a:schemeClr val="tx1"/>
                </a:solidFill>
                <a:latin typeface="Verdana"/>
                <a:ea typeface="Verdana"/>
                <a:cs typeface="Arial"/>
              </a:rPr>
              <a:t>UK Foundation Programme Office (UKFPO)</a:t>
            </a:r>
          </a:p>
          <a:p>
            <a:endParaRPr lang="en-GB" dirty="0">
              <a:solidFill>
                <a:schemeClr val="tx1"/>
              </a:solidFill>
              <a:latin typeface="Verdana" panose="020B0604030504040204" pitchFamily="34" charset="0"/>
            </a:endParaRPr>
          </a:p>
          <a:p>
            <a:pPr marL="285750" indent="-285750">
              <a:buFont typeface="Arial" panose="020B0604020202020204" pitchFamily="34" charset="0"/>
              <a:buChar char="•"/>
            </a:pPr>
            <a:r>
              <a:rPr lang="en-GB" dirty="0">
                <a:solidFill>
                  <a:schemeClr val="tx1"/>
                </a:solidFill>
                <a:latin typeface="Verdana"/>
                <a:ea typeface="Verdana"/>
                <a:cs typeface="Arial"/>
              </a:rPr>
              <a:t>Wales Foundation School (WFS) – part of Health Education Improvement Wales (HEIW)</a:t>
            </a:r>
          </a:p>
          <a:p>
            <a:endParaRPr lang="en-GB" dirty="0">
              <a:solidFill>
                <a:schemeClr val="tx1"/>
              </a:solidFill>
              <a:latin typeface="Verdana" panose="020B0604030504040204" pitchFamily="34" charset="0"/>
            </a:endParaRPr>
          </a:p>
          <a:p>
            <a:pPr marL="285750" indent="-285750">
              <a:buFont typeface="Arial" panose="020B0604020202020204" pitchFamily="34" charset="0"/>
              <a:buChar char="•"/>
            </a:pPr>
            <a:r>
              <a:rPr lang="en-GB" dirty="0">
                <a:solidFill>
                  <a:schemeClr val="tx1"/>
                </a:solidFill>
                <a:latin typeface="Verdana"/>
                <a:ea typeface="Verdana"/>
                <a:cs typeface="Arial"/>
              </a:rPr>
              <a:t>NHS Wales Shared Services Partnership (NWSSP) – the Single Lead Employer</a:t>
            </a:r>
            <a:endParaRPr lang="en-GB" dirty="0">
              <a:solidFill>
                <a:schemeClr val="tx1"/>
              </a:solidFill>
              <a:latin typeface="Verdana" panose="020B0604030504040204" pitchFamily="34" charset="0"/>
              <a:ea typeface="Verdana"/>
            </a:endParaRPr>
          </a:p>
          <a:p>
            <a:pPr marL="285750" indent="-285750">
              <a:buFont typeface="Arial" panose="020B0604020202020204" pitchFamily="34" charset="0"/>
              <a:buChar char="•"/>
            </a:pPr>
            <a:endParaRPr lang="en-GB" dirty="0">
              <a:solidFill>
                <a:schemeClr val="tx1"/>
              </a:solidFill>
              <a:latin typeface="Verdana"/>
              <a:ea typeface="Verdana"/>
              <a:cs typeface="Arial"/>
            </a:endParaRPr>
          </a:p>
          <a:p>
            <a:pPr marL="285750" indent="-285750">
              <a:buFont typeface="Arial" panose="020B0604020202020204" pitchFamily="34" charset="0"/>
              <a:buChar char="•"/>
            </a:pPr>
            <a:r>
              <a:rPr lang="en-GB" dirty="0">
                <a:solidFill>
                  <a:schemeClr val="tx1"/>
                </a:solidFill>
                <a:latin typeface="Verdana"/>
                <a:ea typeface="Verdana"/>
                <a:cs typeface="Arial"/>
              </a:rPr>
              <a:t>Foundation Programme Directors (FPDs) and Foundation Administrators (FA) – within your "host organisation"</a:t>
            </a:r>
            <a:endParaRPr lang="en-GB" dirty="0">
              <a:solidFill>
                <a:schemeClr val="tx1"/>
              </a:solidFill>
              <a:latin typeface="Verdana" panose="020B0604030504040204" pitchFamily="34" charset="0"/>
              <a:ea typeface="Verdana"/>
            </a:endParaRPr>
          </a:p>
          <a:p>
            <a:endParaRPr lang="en-GB" dirty="0">
              <a:solidFill>
                <a:schemeClr val="tx1"/>
              </a:solidFill>
              <a:latin typeface="Verdana" panose="020B0604030504040204" pitchFamily="34" charset="0"/>
            </a:endParaRPr>
          </a:p>
          <a:p>
            <a:pPr marL="285750" indent="-285750">
              <a:buFont typeface="Arial" panose="020B0604020202020204" pitchFamily="34" charset="0"/>
              <a:buChar char="•"/>
            </a:pPr>
            <a:r>
              <a:rPr lang="en-GB" dirty="0">
                <a:solidFill>
                  <a:schemeClr val="tx1"/>
                </a:solidFill>
                <a:latin typeface="Verdana"/>
                <a:ea typeface="Verdana"/>
                <a:cs typeface="Arial"/>
              </a:rPr>
              <a:t>Educational and Clinical Supervisors (ES and nCS) – linked to your allocated placements</a:t>
            </a:r>
          </a:p>
          <a:p>
            <a:pPr marL="285750" indent="-285750">
              <a:buFont typeface="Arial" panose="020B0604020202020204" pitchFamily="34" charset="0"/>
              <a:buChar char="•"/>
            </a:pPr>
            <a:endParaRPr lang="en-GB" dirty="0">
              <a:solidFill>
                <a:schemeClr val="tx1"/>
              </a:solidFill>
              <a:latin typeface="Verdana" panose="020B0604030504040204" pitchFamily="34" charset="0"/>
              <a:ea typeface="Verdana"/>
            </a:endParaRPr>
          </a:p>
          <a:p>
            <a:endParaRPr lang="en-GB" dirty="0">
              <a:solidFill>
                <a:schemeClr val="tx1"/>
              </a:solidFill>
              <a:latin typeface="Verdana" panose="020B0604030504040204" pitchFamily="34" charset="0"/>
              <a:ea typeface="Verdana" panose="020B0604030504040204" pitchFamily="34" charset="0"/>
            </a:endParaRPr>
          </a:p>
          <a:p>
            <a:endParaRPr lang="en-GB" dirty="0">
              <a:ea typeface="Verdana" panose="020B0604030504040204" pitchFamily="34" charset="0"/>
            </a:endParaRPr>
          </a:p>
        </p:txBody>
      </p:sp>
    </p:spTree>
    <p:extLst>
      <p:ext uri="{BB962C8B-B14F-4D97-AF65-F5344CB8AC3E}">
        <p14:creationId xmlns:p14="http://schemas.microsoft.com/office/powerpoint/2010/main" val="28592879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8DE8FA-F36D-4A42-A50C-E806344764F8}"/>
              </a:ext>
            </a:extLst>
          </p:cNvPr>
          <p:cNvSpPr>
            <a:spLocks noGrp="1"/>
          </p:cNvSpPr>
          <p:nvPr>
            <p:ph type="title"/>
          </p:nvPr>
        </p:nvSpPr>
        <p:spPr/>
        <p:txBody>
          <a:bodyPr>
            <a:normAutofit/>
          </a:bodyPr>
          <a:lstStyle/>
          <a:p>
            <a:pPr algn="ctr"/>
            <a:r>
              <a:rPr lang="en-GB" err="1">
                <a:latin typeface="Arial"/>
                <a:cs typeface="Arial"/>
              </a:rPr>
              <a:t>Cymorth</a:t>
            </a:r>
            <a:r>
              <a:rPr lang="en-GB">
                <a:latin typeface="Arial"/>
                <a:cs typeface="Arial"/>
              </a:rPr>
              <a:t> </a:t>
            </a:r>
            <a:r>
              <a:rPr lang="en-GB" err="1">
                <a:latin typeface="Arial"/>
                <a:cs typeface="Arial"/>
              </a:rPr>
              <a:t>Bywyd</a:t>
            </a:r>
            <a:r>
              <a:rPr lang="en-GB">
                <a:latin typeface="Arial"/>
                <a:cs typeface="Arial"/>
              </a:rPr>
              <a:t> </a:t>
            </a:r>
            <a:r>
              <a:rPr lang="en-GB" err="1">
                <a:latin typeface="Arial"/>
                <a:cs typeface="Arial"/>
              </a:rPr>
              <a:t>Uwch</a:t>
            </a:r>
            <a:r>
              <a:rPr lang="en-GB">
                <a:latin typeface="Arial"/>
                <a:cs typeface="Arial"/>
              </a:rPr>
              <a:t> (ALS)</a:t>
            </a:r>
            <a:br>
              <a:rPr lang="en-GB"/>
            </a:br>
            <a:r>
              <a:rPr lang="en-GB">
                <a:solidFill>
                  <a:schemeClr val="accent5"/>
                </a:solidFill>
                <a:latin typeface="Arial"/>
                <a:cs typeface="Arial"/>
              </a:rPr>
              <a:t>Advanced Life Support (ALS)</a:t>
            </a:r>
            <a:endParaRPr lang="en-US">
              <a:solidFill>
                <a:schemeClr val="accent5"/>
              </a:solidFill>
              <a:latin typeface="Arial"/>
              <a:cs typeface="Arial"/>
            </a:endParaRPr>
          </a:p>
        </p:txBody>
      </p:sp>
      <p:sp>
        <p:nvSpPr>
          <p:cNvPr id="3" name="Content Placeholder 2">
            <a:extLst>
              <a:ext uri="{FF2B5EF4-FFF2-40B4-BE49-F238E27FC236}">
                <a16:creationId xmlns:a16="http://schemas.microsoft.com/office/drawing/2014/main" id="{137FF10E-A127-4B5E-98E0-2CF83A0C3110}"/>
              </a:ext>
            </a:extLst>
          </p:cNvPr>
          <p:cNvSpPr>
            <a:spLocks noGrp="1"/>
          </p:cNvSpPr>
          <p:nvPr>
            <p:ph idx="1"/>
          </p:nvPr>
        </p:nvSpPr>
        <p:spPr>
          <a:xfrm>
            <a:off x="838200" y="1769408"/>
            <a:ext cx="10515600" cy="3264551"/>
          </a:xfrm>
        </p:spPr>
        <p:txBody>
          <a:bodyPr vert="horz" lIns="91440" tIns="45720" rIns="91440" bIns="45720" rtlCol="0" anchor="t">
            <a:normAutofit/>
          </a:bodyPr>
          <a:lstStyle/>
          <a:p>
            <a:r>
              <a:rPr lang="en-GB" dirty="0">
                <a:solidFill>
                  <a:schemeClr val="tx1"/>
                </a:solidFill>
                <a:latin typeface="Verdana"/>
                <a:ea typeface="Verdana"/>
                <a:cs typeface="Arial"/>
              </a:rPr>
              <a:t>One sitting of the ALS course will be funded by the Foundation School for each doctor who has not already achieved this.</a:t>
            </a:r>
          </a:p>
          <a:p>
            <a:endParaRPr lang="en-GB" dirty="0">
              <a:solidFill>
                <a:schemeClr val="tx1"/>
              </a:solidFill>
              <a:latin typeface="Verdana"/>
              <a:ea typeface="Verdana"/>
              <a:cs typeface="Arial"/>
            </a:endParaRPr>
          </a:p>
          <a:p>
            <a:r>
              <a:rPr lang="en-GB" dirty="0">
                <a:solidFill>
                  <a:schemeClr val="accent5"/>
                </a:solidFill>
                <a:latin typeface="Verdana"/>
                <a:ea typeface="Verdana"/>
                <a:cs typeface="Arial"/>
                <a:hlinkClick r:id="rId2"/>
              </a:rPr>
              <a:t>Please refer to our ALS Course Funding Policy for further information</a:t>
            </a:r>
            <a:endParaRPr lang="en-GB" dirty="0">
              <a:solidFill>
                <a:schemeClr val="accent5"/>
              </a:solidFill>
              <a:latin typeface="Verdana" panose="020B0604030504040204" pitchFamily="34" charset="0"/>
              <a:ea typeface="Verdana" panose="020B0604030504040204" pitchFamily="34" charset="0"/>
            </a:endParaRPr>
          </a:p>
          <a:p>
            <a:endParaRPr lang="en-GB" dirty="0">
              <a:solidFill>
                <a:schemeClr val="tx1"/>
              </a:solidFill>
              <a:latin typeface="Verdana" panose="020B0604030504040204" pitchFamily="34" charset="0"/>
              <a:ea typeface="Verdana" panose="020B0604030504040204" pitchFamily="34" charset="0"/>
            </a:endParaRPr>
          </a:p>
          <a:p>
            <a:r>
              <a:rPr lang="en-GB" dirty="0">
                <a:solidFill>
                  <a:schemeClr val="tx1"/>
                </a:solidFill>
                <a:latin typeface="Verdana"/>
                <a:ea typeface="Verdana"/>
                <a:cs typeface="Arial"/>
              </a:rPr>
              <a:t>The courses are held locally and will be arranged by your local Postgraduate Centre.</a:t>
            </a:r>
          </a:p>
          <a:p>
            <a:endParaRPr lang="en-GB" dirty="0">
              <a:solidFill>
                <a:schemeClr val="tx1"/>
              </a:solidFill>
              <a:latin typeface="Verdana" panose="020B0604030504040204" pitchFamily="34" charset="0"/>
              <a:ea typeface="Verdana" panose="020B0604030504040204" pitchFamily="34" charset="0"/>
            </a:endParaRPr>
          </a:p>
          <a:p>
            <a:r>
              <a:rPr lang="en-GB" dirty="0">
                <a:solidFill>
                  <a:schemeClr val="tx1"/>
                </a:solidFill>
                <a:latin typeface="Verdana"/>
                <a:ea typeface="Verdana"/>
                <a:cs typeface="Arial"/>
              </a:rPr>
              <a:t>If you do not successfully complete the funded course, you will need to fund any subsequent resits personally. </a:t>
            </a:r>
          </a:p>
        </p:txBody>
      </p:sp>
      <p:sp>
        <p:nvSpPr>
          <p:cNvPr id="4" name="TextBox 3">
            <a:extLst>
              <a:ext uri="{FF2B5EF4-FFF2-40B4-BE49-F238E27FC236}">
                <a16:creationId xmlns:a16="http://schemas.microsoft.com/office/drawing/2014/main" id="{3D22DBA6-241F-BA68-D45B-1AF4162DF3F6}"/>
              </a:ext>
            </a:extLst>
          </p:cNvPr>
          <p:cNvSpPr txBox="1"/>
          <p:nvPr/>
        </p:nvSpPr>
        <p:spPr>
          <a:xfrm>
            <a:off x="10735809" y="105291"/>
            <a:ext cx="1235982" cy="338554"/>
          </a:xfrm>
          <a:prstGeom prst="rect">
            <a:avLst/>
          </a:prstGeom>
          <a:noFill/>
        </p:spPr>
        <p:txBody>
          <a:bodyPr wrap="square" lIns="91440" tIns="45720" rIns="91440" bIns="45720" rtlCol="0" anchor="t">
            <a:spAutoFit/>
          </a:bodyPr>
          <a:lstStyle/>
          <a:p>
            <a:r>
              <a:rPr lang="en-GB" sz="1600" b="1" dirty="0">
                <a:latin typeface="Verdana"/>
                <a:ea typeface="Verdana"/>
              </a:rPr>
              <a:t>F1 only</a:t>
            </a:r>
            <a:endParaRPr lang="en-GB" sz="1600" b="1" dirty="0">
              <a:latin typeface="Verdana"/>
              <a:ea typeface="Verdana"/>
              <a:cs typeface="Calibri"/>
            </a:endParaRPr>
          </a:p>
        </p:txBody>
      </p:sp>
    </p:spTree>
    <p:extLst>
      <p:ext uri="{BB962C8B-B14F-4D97-AF65-F5344CB8AC3E}">
        <p14:creationId xmlns:p14="http://schemas.microsoft.com/office/powerpoint/2010/main" val="25990604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0B6279-967E-4FC9-8CAE-49B519C9B225}"/>
              </a:ext>
            </a:extLst>
          </p:cNvPr>
          <p:cNvSpPr>
            <a:spLocks noGrp="1"/>
          </p:cNvSpPr>
          <p:nvPr>
            <p:ph type="title"/>
          </p:nvPr>
        </p:nvSpPr>
        <p:spPr>
          <a:xfrm>
            <a:off x="838200" y="317270"/>
            <a:ext cx="10515600" cy="1325563"/>
          </a:xfrm>
        </p:spPr>
        <p:txBody>
          <a:bodyPr>
            <a:normAutofit/>
          </a:bodyPr>
          <a:lstStyle/>
          <a:p>
            <a:pPr algn="ctr"/>
            <a:r>
              <a:rPr lang="en-US" sz="2800" b="1" err="1">
                <a:effectLst/>
                <a:latin typeface="Verdana"/>
                <a:ea typeface="Times New Roman" panose="02020603050405020304" pitchFamily="18" charset="0"/>
                <a:cs typeface="Times New Roman"/>
              </a:rPr>
              <a:t>Swyddfa</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Rhaglen</a:t>
            </a:r>
            <a:r>
              <a:rPr lang="en-US" sz="2800" b="1">
                <a:effectLst/>
                <a:latin typeface="Verdana"/>
                <a:ea typeface="Times New Roman" panose="02020603050405020304" pitchFamily="18" charset="0"/>
                <a:cs typeface="Times New Roman"/>
              </a:rPr>
              <a:t> Sylfaen y DU (UKFPO) </a:t>
            </a:r>
            <a:br>
              <a:rPr lang="en-US" sz="2800">
                <a:latin typeface="Verdana"/>
                <a:ea typeface="Times New Roman" panose="02020603050405020304" pitchFamily="18" charset="0"/>
                <a:cs typeface="Times New Roman"/>
              </a:rPr>
            </a:br>
            <a:r>
              <a:rPr lang="en-US" sz="2800" b="1">
                <a:solidFill>
                  <a:schemeClr val="accent5"/>
                </a:solidFill>
                <a:effectLst/>
                <a:latin typeface="Verdana"/>
                <a:ea typeface="Times New Roman" panose="02020603050405020304" pitchFamily="18" charset="0"/>
                <a:cs typeface="Times New Roman"/>
              </a:rPr>
              <a:t>Foundation </a:t>
            </a:r>
            <a:r>
              <a:rPr lang="en-US" sz="2800" b="1" err="1">
                <a:solidFill>
                  <a:schemeClr val="accent5"/>
                </a:solidFill>
                <a:effectLst/>
                <a:latin typeface="Verdana"/>
                <a:ea typeface="Times New Roman" panose="02020603050405020304" pitchFamily="18" charset="0"/>
                <a:cs typeface="Times New Roman"/>
              </a:rPr>
              <a:t>Programme</a:t>
            </a:r>
            <a:r>
              <a:rPr lang="en-US" sz="2800" b="1">
                <a:solidFill>
                  <a:schemeClr val="accent5"/>
                </a:solidFill>
                <a:effectLst/>
                <a:latin typeface="Verdana"/>
                <a:ea typeface="Times New Roman" panose="02020603050405020304" pitchFamily="18" charset="0"/>
                <a:cs typeface="Times New Roman"/>
              </a:rPr>
              <a:t> Office (UKFPO) </a:t>
            </a:r>
            <a:br>
              <a:rPr lang="en-GB" sz="2800">
                <a:effectLst/>
                <a:latin typeface="Calibri" panose="020F0502020204030204" pitchFamily="34" charset="0"/>
                <a:ea typeface="Times New Roman" panose="02020603050405020304" pitchFamily="18" charset="0"/>
                <a:cs typeface="Times New Roman" panose="02020603050405020304" pitchFamily="18" charset="0"/>
              </a:rPr>
            </a:br>
            <a:endParaRPr lang="en-GB" sz="2800"/>
          </a:p>
        </p:txBody>
      </p:sp>
      <p:sp>
        <p:nvSpPr>
          <p:cNvPr id="3" name="Content Placeholder 2">
            <a:extLst>
              <a:ext uri="{FF2B5EF4-FFF2-40B4-BE49-F238E27FC236}">
                <a16:creationId xmlns:a16="http://schemas.microsoft.com/office/drawing/2014/main" id="{A74B500D-CC5E-435C-A001-65EDB2EFF185}"/>
              </a:ext>
            </a:extLst>
          </p:cNvPr>
          <p:cNvSpPr>
            <a:spLocks noGrp="1"/>
          </p:cNvSpPr>
          <p:nvPr>
            <p:ph idx="1"/>
          </p:nvPr>
        </p:nvSpPr>
        <p:spPr>
          <a:xfrm>
            <a:off x="578153" y="1419782"/>
            <a:ext cx="11035694" cy="3756376"/>
          </a:xfrm>
        </p:spPr>
        <p:txBody>
          <a:bodyPr vert="horz" lIns="91440" tIns="45720" rIns="91440" bIns="45720" rtlCol="0" anchor="t">
            <a:normAutofit/>
          </a:bodyPr>
          <a:lstStyle/>
          <a:p>
            <a:pPr>
              <a:lnSpc>
                <a:spcPct val="115000"/>
              </a:lnSpc>
              <a:spcAft>
                <a:spcPts val="1000"/>
              </a:spcAft>
            </a:pPr>
            <a:r>
              <a:rPr lang="en-US" sz="1800" dirty="0">
                <a:solidFill>
                  <a:schemeClr val="tx1"/>
                </a:solidFill>
                <a:effectLst/>
                <a:latin typeface="Verdana"/>
                <a:ea typeface="Times New Roman" panose="02020603050405020304" pitchFamily="18" charset="0"/>
                <a:cs typeface="Arial"/>
              </a:rPr>
              <a:t>The UKFPO facilitates the operation and continuing development of the Foundation Programme, including;</a:t>
            </a:r>
            <a:endParaRPr lang="en-US" dirty="0">
              <a:solidFill>
                <a:schemeClr val="tx1"/>
              </a:solidFill>
              <a:latin typeface="Verdana"/>
              <a:ea typeface="Times New Roman" panose="02020603050405020304" pitchFamily="18" charset="0"/>
            </a:endParaRPr>
          </a:p>
          <a:p>
            <a:pPr marL="285750" indent="-285750">
              <a:lnSpc>
                <a:spcPct val="114999"/>
              </a:lnSpc>
              <a:spcAft>
                <a:spcPts val="1000"/>
              </a:spcAft>
              <a:buChar char="•"/>
            </a:pPr>
            <a:r>
              <a:rPr lang="en-US" dirty="0">
                <a:solidFill>
                  <a:schemeClr val="tx1"/>
                </a:solidFill>
                <a:latin typeface="Verdana"/>
                <a:ea typeface="Times New Roman" panose="02020603050405020304" pitchFamily="18" charset="0"/>
                <a:cs typeface="Arial"/>
              </a:rPr>
              <a:t>Issuing </a:t>
            </a:r>
            <a:r>
              <a:rPr lang="en-US" sz="1800" dirty="0">
                <a:solidFill>
                  <a:schemeClr val="tx1"/>
                </a:solidFill>
                <a:effectLst/>
                <a:latin typeface="Verdana"/>
                <a:ea typeface="Times New Roman" panose="02020603050405020304" pitchFamily="18" charset="0"/>
                <a:cs typeface="Arial"/>
              </a:rPr>
              <a:t>guidance on Foundation training and promoting consistent delivery across the UK,</a:t>
            </a:r>
            <a:endParaRPr lang="en-US" dirty="0">
              <a:solidFill>
                <a:schemeClr val="tx1"/>
              </a:solidFill>
              <a:latin typeface="Verdana"/>
              <a:ea typeface="Times New Roman" panose="02020603050405020304" pitchFamily="18" charset="0"/>
            </a:endParaRPr>
          </a:p>
          <a:p>
            <a:pPr marL="285750" indent="-285750">
              <a:lnSpc>
                <a:spcPct val="114999"/>
              </a:lnSpc>
              <a:spcAft>
                <a:spcPts val="1000"/>
              </a:spcAft>
              <a:buChar char="•"/>
            </a:pPr>
            <a:r>
              <a:rPr lang="en-US" dirty="0">
                <a:solidFill>
                  <a:schemeClr val="tx1"/>
                </a:solidFill>
                <a:latin typeface="Verdana"/>
                <a:ea typeface="Times New Roman" panose="02020603050405020304" pitchFamily="18" charset="0"/>
                <a:cs typeface="Arial"/>
              </a:rPr>
              <a:t>Managing</a:t>
            </a:r>
            <a:r>
              <a:rPr lang="en-US" sz="1800" dirty="0">
                <a:solidFill>
                  <a:schemeClr val="tx1"/>
                </a:solidFill>
                <a:effectLst/>
                <a:latin typeface="Verdana"/>
                <a:ea typeface="Times New Roman" panose="02020603050405020304" pitchFamily="18" charset="0"/>
                <a:cs typeface="Arial"/>
              </a:rPr>
              <a:t> the overall recruitment process to the Foundation </a:t>
            </a:r>
            <a:r>
              <a:rPr lang="en-US" dirty="0">
                <a:solidFill>
                  <a:schemeClr val="tx1"/>
                </a:solidFill>
                <a:latin typeface="Verdana"/>
                <a:ea typeface="Times New Roman" panose="02020603050405020304" pitchFamily="18" charset="0"/>
                <a:cs typeface="Arial"/>
              </a:rPr>
              <a:t>Programme, and</a:t>
            </a:r>
            <a:endParaRPr lang="en-US" dirty="0">
              <a:solidFill>
                <a:schemeClr val="tx1"/>
              </a:solidFill>
              <a:latin typeface="Verdana"/>
              <a:ea typeface="Times New Roman" panose="02020603050405020304" pitchFamily="18" charset="0"/>
            </a:endParaRPr>
          </a:p>
          <a:p>
            <a:pPr marL="285750" indent="-285750">
              <a:lnSpc>
                <a:spcPct val="114999"/>
              </a:lnSpc>
              <a:spcAft>
                <a:spcPts val="1000"/>
              </a:spcAft>
              <a:buChar char="•"/>
            </a:pPr>
            <a:r>
              <a:rPr lang="en-US" sz="1800" dirty="0">
                <a:solidFill>
                  <a:schemeClr val="tx1"/>
                </a:solidFill>
                <a:effectLst/>
                <a:latin typeface="Verdana"/>
                <a:ea typeface="Times New Roman" panose="02020603050405020304" pitchFamily="18" charset="0"/>
                <a:cs typeface="Arial"/>
              </a:rPr>
              <a:t>The development and production of the UK Foundation Programme Curriculum.</a:t>
            </a:r>
          </a:p>
          <a:p>
            <a:pPr>
              <a:lnSpc>
                <a:spcPct val="114999"/>
              </a:lnSpc>
              <a:spcAft>
                <a:spcPts val="1000"/>
              </a:spcAft>
            </a:pPr>
            <a:endParaRPr lang="en-US" dirty="0">
              <a:solidFill>
                <a:schemeClr val="tx1"/>
              </a:solidFill>
              <a:latin typeface="Times New Roman"/>
              <a:ea typeface="Verdana"/>
            </a:endParaRPr>
          </a:p>
          <a:p>
            <a:pPr>
              <a:lnSpc>
                <a:spcPct val="115000"/>
              </a:lnSpc>
              <a:spcAft>
                <a:spcPts val="1000"/>
              </a:spcAft>
            </a:pPr>
            <a:r>
              <a:rPr lang="en-US" sz="1700" dirty="0">
                <a:solidFill>
                  <a:schemeClr val="tx1"/>
                </a:solidFill>
                <a:effectLst/>
                <a:latin typeface="Verdana"/>
                <a:ea typeface="Times New Roman" panose="02020603050405020304" pitchFamily="18" charset="0"/>
                <a:cs typeface="Arial"/>
              </a:rPr>
              <a:t>For further information on the </a:t>
            </a:r>
            <a:r>
              <a:rPr lang="en-US" sz="1700" dirty="0">
                <a:solidFill>
                  <a:schemeClr val="tx1"/>
                </a:solidFill>
                <a:latin typeface="Verdana"/>
                <a:ea typeface="Times New Roman" panose="02020603050405020304" pitchFamily="18" charset="0"/>
                <a:cs typeface="Arial"/>
              </a:rPr>
              <a:t>UKFPO</a:t>
            </a:r>
            <a:r>
              <a:rPr lang="en-US" sz="1700" dirty="0">
                <a:solidFill>
                  <a:schemeClr val="tx1"/>
                </a:solidFill>
                <a:effectLst/>
                <a:latin typeface="Verdana"/>
                <a:ea typeface="Times New Roman" panose="02020603050405020304" pitchFamily="18" charset="0"/>
                <a:cs typeface="Arial"/>
              </a:rPr>
              <a:t>, please visit</a:t>
            </a:r>
            <a:r>
              <a:rPr lang="en-US" sz="1700" dirty="0">
                <a:solidFill>
                  <a:schemeClr val="tx1"/>
                </a:solidFill>
                <a:latin typeface="Verdana"/>
                <a:ea typeface="Times New Roman" panose="02020603050405020304" pitchFamily="18" charset="0"/>
                <a:cs typeface="Arial"/>
              </a:rPr>
              <a:t>  </a:t>
            </a:r>
            <a:r>
              <a:rPr lang="en-US" sz="1700" u="sng" dirty="0">
                <a:solidFill>
                  <a:srgbClr val="0000FF"/>
                </a:solidFill>
                <a:effectLst/>
                <a:latin typeface="Verdana"/>
                <a:ea typeface="Times New Roman" panose="02020603050405020304" pitchFamily="18" charset="0"/>
                <a:cs typeface="Arial"/>
                <a:hlinkClick r:id="rId2"/>
              </a:rPr>
              <a:t>https://foundationprogramme.nhs.uk</a:t>
            </a:r>
            <a:r>
              <a:rPr lang="en-US" sz="1700" dirty="0">
                <a:latin typeface="Verdana"/>
                <a:ea typeface="Times New Roman" panose="02020603050405020304" pitchFamily="18" charset="0"/>
                <a:cs typeface="Arial"/>
              </a:rPr>
              <a:t> </a:t>
            </a:r>
            <a:endParaRPr lang="en-GB" sz="1700" dirty="0">
              <a:effectLst/>
              <a:latin typeface="Verdana"/>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756626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6096AE-68DB-9C50-16BF-3A2745B03B1D}"/>
              </a:ext>
            </a:extLst>
          </p:cNvPr>
          <p:cNvSpPr>
            <a:spLocks noGrp="1"/>
          </p:cNvSpPr>
          <p:nvPr>
            <p:ph type="title"/>
          </p:nvPr>
        </p:nvSpPr>
        <p:spPr/>
        <p:txBody>
          <a:bodyPr/>
          <a:lstStyle/>
          <a:p>
            <a:pPr algn="ctr"/>
            <a:r>
              <a:rPr lang="en-GB" sz="3600" err="1">
                <a:latin typeface="Arial"/>
                <a:cs typeface="Arial"/>
              </a:rPr>
              <a:t>Tîm</a:t>
            </a:r>
            <a:r>
              <a:rPr lang="en-GB" sz="3600">
                <a:latin typeface="Arial"/>
                <a:cs typeface="Arial"/>
              </a:rPr>
              <a:t> Ysgol Sylfaen Cymru</a:t>
            </a:r>
            <a:br>
              <a:rPr lang="en-GB" sz="3600"/>
            </a:br>
            <a:r>
              <a:rPr lang="en-GB" sz="3600">
                <a:solidFill>
                  <a:srgbClr val="489CC9"/>
                </a:solidFill>
                <a:latin typeface="Arial"/>
                <a:cs typeface="Arial"/>
              </a:rPr>
              <a:t>Wales Foundation School Team</a:t>
            </a:r>
            <a:endParaRPr lang="en-US">
              <a:solidFill>
                <a:srgbClr val="489CC9"/>
              </a:solidFill>
              <a:latin typeface="Arial"/>
              <a:cs typeface="Arial"/>
            </a:endParaRPr>
          </a:p>
        </p:txBody>
      </p:sp>
      <p:graphicFrame>
        <p:nvGraphicFramePr>
          <p:cNvPr id="9" name="Content Placeholder 16">
            <a:extLst>
              <a:ext uri="{FF2B5EF4-FFF2-40B4-BE49-F238E27FC236}">
                <a16:creationId xmlns:a16="http://schemas.microsoft.com/office/drawing/2014/main" id="{222B94B3-937D-5D59-DFDA-3772BEB018CE}"/>
              </a:ext>
            </a:extLst>
          </p:cNvPr>
          <p:cNvGraphicFramePr>
            <a:graphicFrameLocks noGrp="1"/>
          </p:cNvGraphicFramePr>
          <p:nvPr>
            <p:ph idx="1"/>
            <p:extLst>
              <p:ext uri="{D42A27DB-BD31-4B8C-83A1-F6EECF244321}">
                <p14:modId xmlns:p14="http://schemas.microsoft.com/office/powerpoint/2010/main" val="317071211"/>
              </p:ext>
            </p:extLst>
          </p:nvPr>
        </p:nvGraphicFramePr>
        <p:xfrm>
          <a:off x="2590827" y="3897549"/>
          <a:ext cx="6500855" cy="1740746"/>
        </p:xfrm>
        <a:graphic>
          <a:graphicData uri="http://schemas.openxmlformats.org/drawingml/2006/table">
            <a:tbl>
              <a:tblPr firstRow="1" bandRow="1">
                <a:tableStyleId>{5C22544A-7EE6-4342-B048-85BDC9FD1C3A}</a:tableStyleId>
              </a:tblPr>
              <a:tblGrid>
                <a:gridCol w="3213564">
                  <a:extLst>
                    <a:ext uri="{9D8B030D-6E8A-4147-A177-3AD203B41FA5}">
                      <a16:colId xmlns:a16="http://schemas.microsoft.com/office/drawing/2014/main" val="923649699"/>
                    </a:ext>
                  </a:extLst>
                </a:gridCol>
                <a:gridCol w="3287291">
                  <a:extLst>
                    <a:ext uri="{9D8B030D-6E8A-4147-A177-3AD203B41FA5}">
                      <a16:colId xmlns:a16="http://schemas.microsoft.com/office/drawing/2014/main" val="1398711218"/>
                    </a:ext>
                  </a:extLst>
                </a:gridCol>
              </a:tblGrid>
              <a:tr h="338666">
                <a:tc>
                  <a:txBody>
                    <a:bodyPr/>
                    <a:lstStyle/>
                    <a:p>
                      <a:pPr algn="ctr"/>
                      <a:r>
                        <a:rPr lang="en-US" sz="1600" u="none">
                          <a:solidFill>
                            <a:schemeClr val="tx1"/>
                          </a:solidFill>
                          <a:latin typeface="Verdana"/>
                        </a:rPr>
                        <a:t>Prof Tom Yapp</a:t>
                      </a:r>
                    </a:p>
                  </a:txBody>
                  <a:tcPr>
                    <a:solidFill>
                      <a:schemeClr val="accent2"/>
                    </a:solidFill>
                  </a:tcPr>
                </a:tc>
                <a:tc>
                  <a:txBody>
                    <a:bodyPr/>
                    <a:lstStyle/>
                    <a:p>
                      <a:pPr lvl="0" algn="ctr">
                        <a:buNone/>
                      </a:pPr>
                      <a:r>
                        <a:rPr lang="en-GB" sz="1600" b="1" i="0" u="none" strike="noStrike" noProof="0">
                          <a:solidFill>
                            <a:schemeClr val="tx1"/>
                          </a:solidFill>
                          <a:latin typeface="Verdana"/>
                        </a:rPr>
                        <a:t>Dr Esyld Watson</a:t>
                      </a:r>
                      <a:endParaRPr lang="en-US" sz="1600">
                        <a:solidFill>
                          <a:schemeClr val="tx1"/>
                        </a:solidFill>
                        <a:latin typeface="Verdana"/>
                      </a:endParaRPr>
                    </a:p>
                  </a:txBody>
                  <a:tcPr>
                    <a:solidFill>
                      <a:schemeClr val="accent2"/>
                    </a:solidFill>
                  </a:tcPr>
                </a:tc>
                <a:extLst>
                  <a:ext uri="{0D108BD9-81ED-4DB2-BD59-A6C34878D82A}">
                    <a16:rowId xmlns:a16="http://schemas.microsoft.com/office/drawing/2014/main" val="4030658568"/>
                  </a:ext>
                </a:extLst>
              </a:tr>
              <a:tr h="355928">
                <a:tc>
                  <a:txBody>
                    <a:bodyPr/>
                    <a:lstStyle/>
                    <a:p>
                      <a:pPr lvl="0" algn="ctr">
                        <a:buNone/>
                      </a:pPr>
                      <a:r>
                        <a:rPr lang="en-GB" sz="1600" b="0" i="0" u="none" strike="noStrike" noProof="0">
                          <a:solidFill>
                            <a:srgbClr val="000000"/>
                          </a:solidFill>
                          <a:latin typeface="Verdana"/>
                        </a:rPr>
                        <a:t>Foundation School Director</a:t>
                      </a:r>
                      <a:endParaRPr lang="en-US"/>
                    </a:p>
                  </a:txBody>
                  <a:tcPr>
                    <a:solidFill>
                      <a:schemeClr val="accent2">
                        <a:lumMod val="60000"/>
                        <a:lumOff val="40000"/>
                      </a:schemeClr>
                    </a:solidFill>
                  </a:tcPr>
                </a:tc>
                <a:tc>
                  <a:txBody>
                    <a:bodyPr/>
                    <a:lstStyle/>
                    <a:p>
                      <a:pPr lvl="0" algn="ctr">
                        <a:buNone/>
                      </a:pPr>
                      <a:r>
                        <a:rPr lang="en-US" sz="1600" b="0" i="0" u="none" strike="noStrike" noProof="0">
                          <a:solidFill>
                            <a:srgbClr val="000000"/>
                          </a:solidFill>
                          <a:latin typeface="Verdana"/>
                        </a:rPr>
                        <a:t>Deputy Foundation School Director</a:t>
                      </a:r>
                    </a:p>
                  </a:txBody>
                  <a:tcPr>
                    <a:solidFill>
                      <a:schemeClr val="accent2">
                        <a:lumMod val="60000"/>
                        <a:lumOff val="40000"/>
                      </a:schemeClr>
                    </a:solidFill>
                  </a:tcPr>
                </a:tc>
                <a:extLst>
                  <a:ext uri="{0D108BD9-81ED-4DB2-BD59-A6C34878D82A}">
                    <a16:rowId xmlns:a16="http://schemas.microsoft.com/office/drawing/2014/main" val="3217119210"/>
                  </a:ext>
                </a:extLst>
              </a:tr>
              <a:tr h="355927">
                <a:tc>
                  <a:txBody>
                    <a:bodyPr/>
                    <a:lstStyle/>
                    <a:p>
                      <a:pPr lvl="0" algn="ctr">
                        <a:buNone/>
                      </a:pPr>
                      <a:r>
                        <a:rPr lang="en-GB" sz="1600" b="0" i="0" u="none" strike="noStrike" noProof="0" dirty="0">
                          <a:solidFill>
                            <a:srgbClr val="000000"/>
                          </a:solidFill>
                          <a:latin typeface="Verdana"/>
                        </a:rPr>
                        <a:t>Health Education Improvement Wales (HEIW)</a:t>
                      </a:r>
                    </a:p>
                  </a:txBody>
                  <a:tcPr>
                    <a:solidFill>
                      <a:schemeClr val="accent2">
                        <a:lumMod val="60000"/>
                        <a:lumOff val="40000"/>
                      </a:schemeClr>
                    </a:solidFill>
                  </a:tcPr>
                </a:tc>
                <a:tc>
                  <a:txBody>
                    <a:bodyPr/>
                    <a:lstStyle/>
                    <a:p>
                      <a:pPr lvl="0" algn="ctr">
                        <a:buNone/>
                      </a:pPr>
                      <a:r>
                        <a:rPr lang="en-US" sz="1600" b="0" i="0" u="none" strike="noStrike" noProof="0" dirty="0">
                          <a:solidFill>
                            <a:srgbClr val="000000"/>
                          </a:solidFill>
                          <a:latin typeface="Verdana"/>
                        </a:rPr>
                        <a:t>Accident &amp; Emergency Consultant, </a:t>
                      </a:r>
                    </a:p>
                    <a:p>
                      <a:pPr lvl="0" algn="ctr">
                        <a:buNone/>
                      </a:pPr>
                      <a:r>
                        <a:rPr lang="en-US" sz="1600" b="0" i="0" u="none" strike="noStrike" noProof="0" dirty="0">
                          <a:solidFill>
                            <a:srgbClr val="000000"/>
                          </a:solidFill>
                          <a:latin typeface="Verdana"/>
                        </a:rPr>
                        <a:t>Prince Charles Hospital</a:t>
                      </a:r>
                    </a:p>
                  </a:txBody>
                  <a:tcPr>
                    <a:solidFill>
                      <a:schemeClr val="accent2">
                        <a:lumMod val="60000"/>
                        <a:lumOff val="40000"/>
                      </a:schemeClr>
                    </a:solidFill>
                  </a:tcPr>
                </a:tc>
                <a:extLst>
                  <a:ext uri="{0D108BD9-81ED-4DB2-BD59-A6C34878D82A}">
                    <a16:rowId xmlns:a16="http://schemas.microsoft.com/office/drawing/2014/main" val="1551638107"/>
                  </a:ext>
                </a:extLst>
              </a:tr>
            </a:tbl>
          </a:graphicData>
        </a:graphic>
      </p:graphicFrame>
      <p:pic>
        <p:nvPicPr>
          <p:cNvPr id="10" name="Picture 9" descr="A person smiling for the camera&#10;&#10;Description automatically generated with low confidence">
            <a:extLst>
              <a:ext uri="{FF2B5EF4-FFF2-40B4-BE49-F238E27FC236}">
                <a16:creationId xmlns:a16="http://schemas.microsoft.com/office/drawing/2014/main" id="{7FC9BAF3-F3D1-C30C-099A-4D5F072D68EC}"/>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rot="5400000">
            <a:off x="2887008" y="1672831"/>
            <a:ext cx="2379075" cy="2049596"/>
          </a:xfrm>
          <a:prstGeom prst="rect">
            <a:avLst/>
          </a:prstGeom>
        </p:spPr>
      </p:pic>
      <p:pic>
        <p:nvPicPr>
          <p:cNvPr id="5" name="Picture 4">
            <a:extLst>
              <a:ext uri="{FF2B5EF4-FFF2-40B4-BE49-F238E27FC236}">
                <a16:creationId xmlns:a16="http://schemas.microsoft.com/office/drawing/2014/main" id="{CFC290A4-EC36-F0ED-450A-CEB144C48BC3}"/>
              </a:ext>
            </a:extLst>
          </p:cNvPr>
          <p:cNvPicPr>
            <a:picLocks noChangeAspect="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6544020" y="1488680"/>
            <a:ext cx="1773716" cy="2379075"/>
          </a:xfrm>
          <a:prstGeom prst="rect">
            <a:avLst/>
          </a:prstGeom>
          <a:noFill/>
          <a:ln>
            <a:noFill/>
          </a:ln>
        </p:spPr>
      </p:pic>
    </p:spTree>
    <p:extLst>
      <p:ext uri="{BB962C8B-B14F-4D97-AF65-F5344CB8AC3E}">
        <p14:creationId xmlns:p14="http://schemas.microsoft.com/office/powerpoint/2010/main" val="33465388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6F556C-6D06-465C-9CC0-3A8AA3993D4E}"/>
              </a:ext>
            </a:extLst>
          </p:cNvPr>
          <p:cNvSpPr>
            <a:spLocks noGrp="1"/>
          </p:cNvSpPr>
          <p:nvPr>
            <p:ph type="title"/>
          </p:nvPr>
        </p:nvSpPr>
        <p:spPr>
          <a:xfrm>
            <a:off x="627127" y="368664"/>
            <a:ext cx="10515595" cy="956374"/>
          </a:xfrm>
        </p:spPr>
        <p:txBody>
          <a:bodyPr anchor="b">
            <a:normAutofit fontScale="90000"/>
          </a:bodyPr>
          <a:lstStyle/>
          <a:p>
            <a:pPr algn="ctr"/>
            <a:r>
              <a:rPr lang="en-GB" sz="4000" err="1"/>
              <a:t>Tîm</a:t>
            </a:r>
            <a:r>
              <a:rPr lang="en-GB" sz="4000"/>
              <a:t> Ysgol Sylfaen Cymru</a:t>
            </a:r>
            <a:br>
              <a:rPr lang="en-GB" sz="4000"/>
            </a:br>
            <a:r>
              <a:rPr lang="en-GB" sz="4000">
                <a:solidFill>
                  <a:schemeClr val="accent5"/>
                </a:solidFill>
              </a:rPr>
              <a:t>Wales Foundation School Team</a:t>
            </a:r>
          </a:p>
        </p:txBody>
      </p:sp>
      <p:graphicFrame>
        <p:nvGraphicFramePr>
          <p:cNvPr id="22" name="Table 22">
            <a:extLst>
              <a:ext uri="{FF2B5EF4-FFF2-40B4-BE49-F238E27FC236}">
                <a16:creationId xmlns:a16="http://schemas.microsoft.com/office/drawing/2014/main" id="{FEB80016-DF33-4698-8D93-41645840B1B4}"/>
              </a:ext>
            </a:extLst>
          </p:cNvPr>
          <p:cNvGraphicFramePr>
            <a:graphicFrameLocks noGrp="1"/>
          </p:cNvGraphicFramePr>
          <p:nvPr>
            <p:ph idx="1"/>
            <p:extLst>
              <p:ext uri="{D42A27DB-BD31-4B8C-83A1-F6EECF244321}">
                <p14:modId xmlns:p14="http://schemas.microsoft.com/office/powerpoint/2010/main" val="89391117"/>
              </p:ext>
            </p:extLst>
          </p:nvPr>
        </p:nvGraphicFramePr>
        <p:xfrm>
          <a:off x="376007" y="3555200"/>
          <a:ext cx="11616338" cy="1491484"/>
        </p:xfrm>
        <a:graphic>
          <a:graphicData uri="http://schemas.openxmlformats.org/drawingml/2006/table">
            <a:tbl>
              <a:tblPr firstRow="1" bandRow="1">
                <a:tableStyleId>{284E427A-3D55-4303-BF80-6455036E1DE7}</a:tableStyleId>
              </a:tblPr>
              <a:tblGrid>
                <a:gridCol w="2172793">
                  <a:extLst>
                    <a:ext uri="{9D8B030D-6E8A-4147-A177-3AD203B41FA5}">
                      <a16:colId xmlns:a16="http://schemas.microsoft.com/office/drawing/2014/main" val="3003771824"/>
                    </a:ext>
                  </a:extLst>
                </a:gridCol>
                <a:gridCol w="2406232">
                  <a:extLst>
                    <a:ext uri="{9D8B030D-6E8A-4147-A177-3AD203B41FA5}">
                      <a16:colId xmlns:a16="http://schemas.microsoft.com/office/drawing/2014/main" val="2794636037"/>
                    </a:ext>
                  </a:extLst>
                </a:gridCol>
                <a:gridCol w="2424189">
                  <a:extLst>
                    <a:ext uri="{9D8B030D-6E8A-4147-A177-3AD203B41FA5}">
                      <a16:colId xmlns:a16="http://schemas.microsoft.com/office/drawing/2014/main" val="2032309323"/>
                    </a:ext>
                  </a:extLst>
                </a:gridCol>
                <a:gridCol w="2280534">
                  <a:extLst>
                    <a:ext uri="{9D8B030D-6E8A-4147-A177-3AD203B41FA5}">
                      <a16:colId xmlns:a16="http://schemas.microsoft.com/office/drawing/2014/main" val="3877154146"/>
                    </a:ext>
                  </a:extLst>
                </a:gridCol>
                <a:gridCol w="2332590">
                  <a:extLst>
                    <a:ext uri="{9D8B030D-6E8A-4147-A177-3AD203B41FA5}">
                      <a16:colId xmlns:a16="http://schemas.microsoft.com/office/drawing/2014/main" val="1693764818"/>
                    </a:ext>
                  </a:extLst>
                </a:gridCol>
              </a:tblGrid>
              <a:tr h="335583">
                <a:tc>
                  <a:txBody>
                    <a:bodyPr/>
                    <a:lstStyle/>
                    <a:p>
                      <a:pPr algn="ctr"/>
                      <a:r>
                        <a:rPr lang="en-GB" sz="1600">
                          <a:solidFill>
                            <a:schemeClr val="tx1"/>
                          </a:solidFill>
                          <a:latin typeface="Verdana"/>
                          <a:ea typeface="Verdana"/>
                        </a:rPr>
                        <a:t>Joanne Huish</a:t>
                      </a:r>
                    </a:p>
                  </a:txBody>
                  <a:tcPr/>
                </a:tc>
                <a:tc>
                  <a:txBody>
                    <a:bodyPr/>
                    <a:lstStyle/>
                    <a:p>
                      <a:pPr lvl="0" algn="ctr">
                        <a:buNone/>
                      </a:pPr>
                      <a:r>
                        <a:rPr lang="en-GB" sz="1600" b="1" i="0" u="none" strike="noStrike" noProof="0">
                          <a:solidFill>
                            <a:schemeClr val="tx1"/>
                          </a:solidFill>
                          <a:latin typeface="Verdana"/>
                        </a:rPr>
                        <a:t>Sioned Edwards</a:t>
                      </a:r>
                      <a:endParaRPr lang="en-GB" sz="1600">
                        <a:solidFill>
                          <a:schemeClr val="tx1"/>
                        </a:solidFill>
                        <a:latin typeface="Verdana"/>
                        <a:ea typeface="Verdana"/>
                      </a:endParaRPr>
                    </a:p>
                  </a:txBody>
                  <a:tcPr/>
                </a:tc>
                <a:tc>
                  <a:txBody>
                    <a:bodyPr/>
                    <a:lstStyle/>
                    <a:p>
                      <a:pPr lvl="0" algn="ctr">
                        <a:buNone/>
                      </a:pPr>
                      <a:r>
                        <a:rPr lang="en-GB" sz="1600" b="1" i="0" u="none" strike="noStrike" noProof="0">
                          <a:solidFill>
                            <a:schemeClr val="tx1"/>
                          </a:solidFill>
                          <a:latin typeface="Verdana"/>
                        </a:rPr>
                        <a:t>Sarah Sanders</a:t>
                      </a:r>
                      <a:endParaRPr lang="en-US">
                        <a:solidFill>
                          <a:schemeClr val="tx1"/>
                        </a:solidFill>
                      </a:endParaRPr>
                    </a:p>
                  </a:txBody>
                  <a:tcPr/>
                </a:tc>
                <a:tc>
                  <a:txBody>
                    <a:bodyPr/>
                    <a:lstStyle/>
                    <a:p>
                      <a:pPr algn="ctr"/>
                      <a:r>
                        <a:rPr lang="en-GB" sz="1600">
                          <a:solidFill>
                            <a:schemeClr val="tx1"/>
                          </a:solidFill>
                          <a:latin typeface="Verdana"/>
                          <a:ea typeface="Verdana"/>
                        </a:rPr>
                        <a:t>Thomas Hunt</a:t>
                      </a:r>
                    </a:p>
                  </a:txBody>
                  <a:tcPr/>
                </a:tc>
                <a:tc>
                  <a:txBody>
                    <a:bodyPr/>
                    <a:lstStyle/>
                    <a:p>
                      <a:pPr lvl="0" algn="ctr">
                        <a:buNone/>
                      </a:pPr>
                      <a:r>
                        <a:rPr lang="en-GB" sz="1600">
                          <a:solidFill>
                            <a:schemeClr val="tx1"/>
                          </a:solidFill>
                          <a:latin typeface="Verdana"/>
                          <a:ea typeface="Verdana"/>
                        </a:rPr>
                        <a:t>Mairead Geaney</a:t>
                      </a:r>
                    </a:p>
                  </a:txBody>
                  <a:tcPr/>
                </a:tc>
                <a:extLst>
                  <a:ext uri="{0D108BD9-81ED-4DB2-BD59-A6C34878D82A}">
                    <a16:rowId xmlns:a16="http://schemas.microsoft.com/office/drawing/2014/main" val="3755164035"/>
                  </a:ext>
                </a:extLst>
              </a:tr>
              <a:tr h="1155901">
                <a:tc>
                  <a:txBody>
                    <a:bodyPr/>
                    <a:lstStyle/>
                    <a:p>
                      <a:pPr lvl="0" algn="ctr">
                        <a:buNone/>
                      </a:pPr>
                      <a:r>
                        <a:rPr lang="en-GB" sz="1400" b="0" i="0" u="none" strike="noStrike" noProof="0">
                          <a:solidFill>
                            <a:srgbClr val="000000"/>
                          </a:solidFill>
                          <a:latin typeface="Verdana"/>
                        </a:rPr>
                        <a:t>Foundation School Manager </a:t>
                      </a:r>
                      <a:endParaRPr lang="en-US" sz="1400" b="0" i="0" u="none" strike="noStrike" noProof="0">
                        <a:solidFill>
                          <a:srgbClr val="000000"/>
                        </a:solidFill>
                        <a:latin typeface="Verdana"/>
                      </a:endParaRPr>
                    </a:p>
                  </a:txBody>
                  <a:tcPr>
                    <a:solidFill>
                      <a:schemeClr val="accent2">
                        <a:lumMod val="20000"/>
                        <a:lumOff val="80000"/>
                      </a:schemeClr>
                    </a:solidFill>
                  </a:tcPr>
                </a:tc>
                <a:tc>
                  <a:txBody>
                    <a:bodyPr/>
                    <a:lstStyle/>
                    <a:p>
                      <a:pPr marL="0" marR="0" lvl="0" indent="0" algn="ctr">
                        <a:lnSpc>
                          <a:spcPct val="100000"/>
                        </a:lnSpc>
                        <a:spcBef>
                          <a:spcPts val="0"/>
                        </a:spcBef>
                        <a:spcAft>
                          <a:spcPts val="0"/>
                        </a:spcAft>
                        <a:buNone/>
                      </a:pPr>
                      <a:r>
                        <a:rPr lang="en-GB" sz="1400" b="0" i="0" u="none" strike="noStrike" noProof="0">
                          <a:solidFill>
                            <a:srgbClr val="000000"/>
                          </a:solidFill>
                          <a:latin typeface="Verdana"/>
                        </a:rPr>
                        <a:t>Foundation Manager</a:t>
                      </a:r>
                    </a:p>
                    <a:p>
                      <a:pPr marL="0" marR="0" lvl="0" indent="0" algn="ctr">
                        <a:lnSpc>
                          <a:spcPct val="100000"/>
                        </a:lnSpc>
                        <a:spcBef>
                          <a:spcPts val="0"/>
                        </a:spcBef>
                        <a:spcAft>
                          <a:spcPts val="0"/>
                        </a:spcAft>
                        <a:buNone/>
                      </a:pPr>
                      <a:r>
                        <a:rPr lang="en-GB" sz="1400" b="0" i="0" u="none" strike="noStrike" noProof="0">
                          <a:solidFill>
                            <a:srgbClr val="000000"/>
                          </a:solidFill>
                          <a:latin typeface="Verdana"/>
                        </a:rPr>
                        <a:t>(Trainee Progression)</a:t>
                      </a:r>
                    </a:p>
                  </a:txBody>
                  <a:tcPr>
                    <a:solidFill>
                      <a:schemeClr val="accent2">
                        <a:lumMod val="20000"/>
                        <a:lumOff val="80000"/>
                      </a:schemeClr>
                    </a:solidFill>
                  </a:tcPr>
                </a:tc>
                <a:tc>
                  <a:txBody>
                    <a:bodyPr/>
                    <a:lstStyle/>
                    <a:p>
                      <a:pPr lvl="0" algn="ctr">
                        <a:buNone/>
                      </a:pPr>
                      <a:r>
                        <a:rPr lang="en-GB" sz="1400" b="0" i="0" u="none" strike="noStrike" noProof="0">
                          <a:solidFill>
                            <a:srgbClr val="000000"/>
                          </a:solidFill>
                          <a:latin typeface="Verdana"/>
                        </a:rPr>
                        <a:t>Foundation Manager</a:t>
                      </a:r>
                      <a:endParaRPr lang="en-GB" sz="1100">
                        <a:latin typeface="Verdana"/>
                      </a:endParaRPr>
                    </a:p>
                    <a:p>
                      <a:pPr lvl="0" algn="ctr">
                        <a:buNone/>
                      </a:pPr>
                      <a:r>
                        <a:rPr lang="en-GB" sz="1200" b="0" i="0" u="none" strike="noStrike" noProof="0">
                          <a:solidFill>
                            <a:srgbClr val="000000"/>
                          </a:solidFill>
                          <a:latin typeface="Verdana"/>
                        </a:rPr>
                        <a:t>(Programme Management)</a:t>
                      </a:r>
                      <a:endParaRPr lang="en-GB" sz="1200">
                        <a:latin typeface="Verdana"/>
                      </a:endParaRPr>
                    </a:p>
                  </a:txBody>
                  <a:tcPr>
                    <a:solidFill>
                      <a:schemeClr val="accent2">
                        <a:lumMod val="20000"/>
                        <a:lumOff val="80000"/>
                      </a:schemeClr>
                    </a:solidFill>
                  </a:tcPr>
                </a:tc>
                <a:tc>
                  <a:txBody>
                    <a:bodyPr/>
                    <a:lstStyle/>
                    <a:p>
                      <a:pPr marL="0" marR="0" lvl="0" indent="0" algn="ctr" rtl="0" eaLnBrk="1" fontAlgn="auto" latinLnBrk="0" hangingPunct="1">
                        <a:lnSpc>
                          <a:spcPct val="100000"/>
                        </a:lnSpc>
                        <a:spcBef>
                          <a:spcPts val="0"/>
                        </a:spcBef>
                        <a:spcAft>
                          <a:spcPts val="0"/>
                        </a:spcAft>
                        <a:buClrTx/>
                        <a:buSzTx/>
                        <a:buFontTx/>
                        <a:buNone/>
                      </a:pPr>
                      <a:r>
                        <a:rPr lang="en-GB" sz="1400">
                          <a:latin typeface="Verdana"/>
                          <a:ea typeface="Verdana"/>
                        </a:rPr>
                        <a:t>Administrative Officer</a:t>
                      </a:r>
                      <a:endParaRPr lang="en-US"/>
                    </a:p>
                    <a:p>
                      <a:pPr marL="0" marR="0" lvl="0" indent="0" algn="ctr">
                        <a:lnSpc>
                          <a:spcPct val="100000"/>
                        </a:lnSpc>
                        <a:spcBef>
                          <a:spcPts val="0"/>
                        </a:spcBef>
                        <a:spcAft>
                          <a:spcPts val="0"/>
                        </a:spcAft>
                        <a:buNone/>
                      </a:pPr>
                      <a:r>
                        <a:rPr lang="en-GB" sz="1400" b="0" i="0" u="none" strike="noStrike" noProof="0">
                          <a:latin typeface="Verdana"/>
                        </a:rPr>
                        <a:t>(Trainee Progression)</a:t>
                      </a:r>
                      <a:endParaRPr lang="en-GB" b="0" i="0" u="none" strike="noStrike" noProof="0">
                        <a:latin typeface="Verdana"/>
                      </a:endParaRPr>
                    </a:p>
                    <a:p>
                      <a:pPr algn="ctr"/>
                      <a:endParaRPr lang="en-GB" sz="1400">
                        <a:latin typeface="Verdana"/>
                        <a:ea typeface="Verdana"/>
                      </a:endParaRPr>
                    </a:p>
                  </a:txBody>
                  <a:tcPr>
                    <a:solidFill>
                      <a:schemeClr val="accent2">
                        <a:lumMod val="20000"/>
                        <a:lumOff val="80000"/>
                      </a:schemeClr>
                    </a:solidFill>
                  </a:tcPr>
                </a:tc>
                <a:tc>
                  <a:txBody>
                    <a:bodyPr/>
                    <a:lstStyle/>
                    <a:p>
                      <a:pPr algn="ctr"/>
                      <a:r>
                        <a:rPr lang="en-GB" sz="1400">
                          <a:latin typeface="Verdana"/>
                          <a:ea typeface="Verdana"/>
                        </a:rPr>
                        <a:t>Administrative Officer</a:t>
                      </a:r>
                    </a:p>
                    <a:p>
                      <a:pPr marL="0" lvl="0" indent="0" algn="ctr">
                        <a:lnSpc>
                          <a:spcPct val="100000"/>
                        </a:lnSpc>
                        <a:buNone/>
                      </a:pPr>
                      <a:r>
                        <a:rPr lang="en-GB" sz="1200" b="0" i="0" u="none" strike="noStrike" baseline="0" noProof="0">
                          <a:solidFill>
                            <a:srgbClr val="000000"/>
                          </a:solidFill>
                          <a:latin typeface="Verdana"/>
                        </a:rPr>
                        <a:t>(Programme Management)</a:t>
                      </a:r>
                    </a:p>
                    <a:p>
                      <a:pPr lvl="0" algn="ctr">
                        <a:buNone/>
                      </a:pPr>
                      <a:endParaRPr lang="en-GB" sz="1400">
                        <a:latin typeface="Verdana"/>
                        <a:ea typeface="Verdana"/>
                      </a:endParaRPr>
                    </a:p>
                  </a:txBody>
                  <a:tcPr>
                    <a:solidFill>
                      <a:schemeClr val="accent2">
                        <a:lumMod val="20000"/>
                        <a:lumOff val="80000"/>
                      </a:schemeClr>
                    </a:solidFill>
                  </a:tcPr>
                </a:tc>
                <a:extLst>
                  <a:ext uri="{0D108BD9-81ED-4DB2-BD59-A6C34878D82A}">
                    <a16:rowId xmlns:a16="http://schemas.microsoft.com/office/drawing/2014/main" val="1708902639"/>
                  </a:ext>
                </a:extLst>
              </a:tr>
            </a:tbl>
          </a:graphicData>
        </a:graphic>
      </p:graphicFrame>
      <p:pic>
        <p:nvPicPr>
          <p:cNvPr id="16" name="Content Placeholder 15" descr="A person wearing a white headband&#10;&#10;Description automatically generated with low confidence">
            <a:extLst>
              <a:ext uri="{FF2B5EF4-FFF2-40B4-BE49-F238E27FC236}">
                <a16:creationId xmlns:a16="http://schemas.microsoft.com/office/drawing/2014/main" id="{0EE88392-6436-4E3A-9358-A97AB150A50F}"/>
              </a:ext>
            </a:extLst>
          </p:cNvPr>
          <p:cNvPicPr preferRelativeResize="0">
            <a:picLocks/>
          </p:cNvPicPr>
          <p:nvPr/>
        </p:nvPicPr>
        <p:blipFill>
          <a:blip r:embed="rId2">
            <a:extLst>
              <a:ext uri="{28A0092B-C50C-407E-A947-70E740481C1C}">
                <a14:useLocalDpi xmlns:a14="http://schemas.microsoft.com/office/drawing/2010/main" val="0"/>
              </a:ext>
            </a:extLst>
          </a:blip>
          <a:stretch>
            <a:fillRect/>
          </a:stretch>
        </p:blipFill>
        <p:spPr>
          <a:xfrm>
            <a:off x="2733837" y="1321717"/>
            <a:ext cx="2160000" cy="2160000"/>
          </a:xfrm>
          <a:prstGeom prst="rect">
            <a:avLst/>
          </a:prstGeom>
        </p:spPr>
      </p:pic>
      <p:pic>
        <p:nvPicPr>
          <p:cNvPr id="20" name="Picture 19" descr="A person smiling at the camera&#10;&#10;Description automatically generated with medium confidence">
            <a:extLst>
              <a:ext uri="{FF2B5EF4-FFF2-40B4-BE49-F238E27FC236}">
                <a16:creationId xmlns:a16="http://schemas.microsoft.com/office/drawing/2014/main" id="{1EA60EC6-975A-4280-B518-CD654A8E3AC5}"/>
              </a:ext>
            </a:extLst>
          </p:cNvPr>
          <p:cNvPicPr preferRelativeResize="0">
            <a:picLocks/>
          </p:cNvPicPr>
          <p:nvPr/>
        </p:nvPicPr>
        <p:blipFill>
          <a:blip r:embed="rId3">
            <a:extLst>
              <a:ext uri="{28A0092B-C50C-407E-A947-70E740481C1C}">
                <a14:useLocalDpi xmlns:a14="http://schemas.microsoft.com/office/drawing/2010/main" val="0"/>
              </a:ext>
            </a:extLst>
          </a:blip>
          <a:stretch>
            <a:fillRect/>
          </a:stretch>
        </p:blipFill>
        <p:spPr>
          <a:xfrm>
            <a:off x="389191" y="1324282"/>
            <a:ext cx="2035082" cy="2160000"/>
          </a:xfrm>
          <a:prstGeom prst="rect">
            <a:avLst/>
          </a:prstGeom>
        </p:spPr>
      </p:pic>
      <p:pic>
        <p:nvPicPr>
          <p:cNvPr id="18" name="Picture 17" descr="A person wearing glasses&#10;&#10;Description automatically generated with low confidence">
            <a:extLst>
              <a:ext uri="{FF2B5EF4-FFF2-40B4-BE49-F238E27FC236}">
                <a16:creationId xmlns:a16="http://schemas.microsoft.com/office/drawing/2014/main" id="{33AAA909-2089-44A6-86ED-ABA6A76B55B0}"/>
              </a:ext>
            </a:extLst>
          </p:cNvPr>
          <p:cNvPicPr preferRelativeResize="0">
            <a:picLocks/>
          </p:cNvPicPr>
          <p:nvPr/>
        </p:nvPicPr>
        <p:blipFill>
          <a:blip r:embed="rId4">
            <a:extLst>
              <a:ext uri="{28A0092B-C50C-407E-A947-70E740481C1C}">
                <a14:useLocalDpi xmlns:a14="http://schemas.microsoft.com/office/drawing/2010/main" val="0"/>
              </a:ext>
            </a:extLst>
          </a:blip>
          <a:stretch>
            <a:fillRect/>
          </a:stretch>
        </p:blipFill>
        <p:spPr>
          <a:xfrm rot="5400000">
            <a:off x="5089199" y="1492970"/>
            <a:ext cx="2172492" cy="1854968"/>
          </a:xfrm>
          <a:prstGeom prst="rect">
            <a:avLst/>
          </a:prstGeom>
        </p:spPr>
      </p:pic>
      <p:sp>
        <p:nvSpPr>
          <p:cNvPr id="3" name="TextBox 2">
            <a:extLst>
              <a:ext uri="{FF2B5EF4-FFF2-40B4-BE49-F238E27FC236}">
                <a16:creationId xmlns:a16="http://schemas.microsoft.com/office/drawing/2014/main" id="{72ACD8AA-5EF2-8510-1202-D6FC59991243}"/>
              </a:ext>
            </a:extLst>
          </p:cNvPr>
          <p:cNvSpPr txBox="1"/>
          <p:nvPr/>
        </p:nvSpPr>
        <p:spPr>
          <a:xfrm>
            <a:off x="2429507" y="5335479"/>
            <a:ext cx="6211444" cy="369332"/>
          </a:xfrm>
          <a:prstGeom prst="rect">
            <a:avLst/>
          </a:prstGeom>
          <a:noFill/>
        </p:spPr>
        <p:txBody>
          <a:bodyPr wrap="none" lIns="91440" tIns="45720" rIns="91440" bIns="45720" rtlCol="0" anchor="t">
            <a:spAutoFit/>
          </a:bodyPr>
          <a:lstStyle/>
          <a:p>
            <a:r>
              <a:rPr lang="en-GB">
                <a:latin typeface="Verdana"/>
                <a:ea typeface="Verdana"/>
                <a:cs typeface="Arial"/>
              </a:rPr>
              <a:t>Contact us at </a:t>
            </a:r>
            <a:r>
              <a:rPr lang="en-GB">
                <a:latin typeface="Verdana"/>
                <a:ea typeface="+mn-lt"/>
                <a:cs typeface="+mn-lt"/>
                <a:hlinkClick r:id="rId5"/>
              </a:rPr>
              <a:t>heiw.foundationschool@wales.nhs.uk</a:t>
            </a:r>
            <a:r>
              <a:rPr lang="en-GB">
                <a:latin typeface="Verdana"/>
                <a:ea typeface="+mn-lt"/>
                <a:cs typeface="+mn-lt"/>
              </a:rPr>
              <a:t> </a:t>
            </a:r>
          </a:p>
        </p:txBody>
      </p:sp>
      <p:pic>
        <p:nvPicPr>
          <p:cNvPr id="4" name="Picture 3" descr="A person wearing glasses smiling&#10;&#10;Description automatically generated">
            <a:extLst>
              <a:ext uri="{FF2B5EF4-FFF2-40B4-BE49-F238E27FC236}">
                <a16:creationId xmlns:a16="http://schemas.microsoft.com/office/drawing/2014/main" id="{FD7995B4-EEFE-0D35-0020-88C5487EE3CA}"/>
              </a:ext>
            </a:extLst>
          </p:cNvPr>
          <p:cNvPicPr>
            <a:picLocks noChangeAspect="1"/>
          </p:cNvPicPr>
          <p:nvPr/>
        </p:nvPicPr>
        <p:blipFill>
          <a:blip r:embed="rId6"/>
          <a:srcRect l="149" t="17220" r="685" b="403"/>
          <a:stretch>
            <a:fillRect/>
          </a:stretch>
        </p:blipFill>
        <p:spPr>
          <a:xfrm>
            <a:off x="7554837" y="1333497"/>
            <a:ext cx="1931523" cy="2149659"/>
          </a:xfrm>
          <a:prstGeom prst="rect">
            <a:avLst/>
          </a:prstGeom>
        </p:spPr>
      </p:pic>
      <p:pic>
        <p:nvPicPr>
          <p:cNvPr id="6" name="Picture 5" descr="A person smiling for a picture&#10;&#10;AI-generated content may be incorrect.">
            <a:extLst>
              <a:ext uri="{FF2B5EF4-FFF2-40B4-BE49-F238E27FC236}">
                <a16:creationId xmlns:a16="http://schemas.microsoft.com/office/drawing/2014/main" id="{295EC8F6-A146-7C9E-DBFF-46DD0C14E4CC}"/>
              </a:ext>
            </a:extLst>
          </p:cNvPr>
          <p:cNvPicPr>
            <a:picLocks noChangeAspect="1"/>
          </p:cNvPicPr>
          <p:nvPr/>
        </p:nvPicPr>
        <p:blipFill>
          <a:blip r:embed="rId7"/>
          <a:srcRect t="11428" r="410" b="-387"/>
          <a:stretch>
            <a:fillRect/>
          </a:stretch>
        </p:blipFill>
        <p:spPr>
          <a:xfrm>
            <a:off x="9827146" y="1349036"/>
            <a:ext cx="2160006" cy="2133597"/>
          </a:xfrm>
          <a:prstGeom prst="rect">
            <a:avLst/>
          </a:prstGeom>
        </p:spPr>
      </p:pic>
    </p:spTree>
    <p:extLst>
      <p:ext uri="{BB962C8B-B14F-4D97-AF65-F5344CB8AC3E}">
        <p14:creationId xmlns:p14="http://schemas.microsoft.com/office/powerpoint/2010/main" val="1393246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CC072-B187-41FD-8D4F-A367EFB82586}"/>
              </a:ext>
            </a:extLst>
          </p:cNvPr>
          <p:cNvSpPr>
            <a:spLocks noGrp="1"/>
          </p:cNvSpPr>
          <p:nvPr>
            <p:ph type="title"/>
          </p:nvPr>
        </p:nvSpPr>
        <p:spPr>
          <a:xfrm>
            <a:off x="519701" y="164871"/>
            <a:ext cx="11593530" cy="1231718"/>
          </a:xfrm>
        </p:spPr>
        <p:txBody>
          <a:bodyPr>
            <a:noAutofit/>
          </a:bodyPr>
          <a:lstStyle/>
          <a:p>
            <a:pPr algn="ctr"/>
            <a:r>
              <a:rPr lang="en-US" sz="2800" b="1" err="1">
                <a:effectLst/>
                <a:latin typeface="Verdana"/>
                <a:ea typeface="Times New Roman" panose="02020603050405020304" pitchFamily="18" charset="0"/>
                <a:cs typeface="Times New Roman"/>
              </a:rPr>
              <a:t>Partneriaeth</a:t>
            </a:r>
            <a:r>
              <a:rPr lang="en-US" sz="2800" b="1">
                <a:effectLst/>
                <a:latin typeface="Verdana"/>
                <a:ea typeface="Times New Roman" panose="02020603050405020304" pitchFamily="18" charset="0"/>
                <a:cs typeface="Times New Roman"/>
              </a:rPr>
              <a:t> </a:t>
            </a:r>
            <a:r>
              <a:rPr lang="en-US" sz="2800" b="1" err="1">
                <a:effectLst/>
                <a:latin typeface="Verdana"/>
                <a:ea typeface="Times New Roman" panose="02020603050405020304" pitchFamily="18" charset="0"/>
                <a:cs typeface="Times New Roman"/>
              </a:rPr>
              <a:t>Cydwasanaethau</a:t>
            </a:r>
            <a:r>
              <a:rPr lang="en-US" sz="2800" b="1">
                <a:effectLst/>
                <a:latin typeface="Verdana"/>
                <a:ea typeface="Times New Roman" panose="02020603050405020304" pitchFamily="18" charset="0"/>
                <a:cs typeface="Times New Roman"/>
              </a:rPr>
              <a:t> GIG Cymru (NWSSP)</a:t>
            </a:r>
            <a:br>
              <a:rPr lang="en-US" sz="2800" b="1">
                <a:effectLst/>
                <a:latin typeface="Verdana" panose="020B0604030504040204" pitchFamily="34" charset="0"/>
                <a:ea typeface="Times New Roman" panose="02020603050405020304" pitchFamily="18" charset="0"/>
                <a:cs typeface="Times New Roman" panose="02020603050405020304" pitchFamily="18" charset="0"/>
              </a:rPr>
            </a:br>
            <a:r>
              <a:rPr lang="en-US" sz="2800" b="1">
                <a:solidFill>
                  <a:schemeClr val="accent5"/>
                </a:solidFill>
                <a:effectLst/>
                <a:latin typeface="Verdana"/>
                <a:ea typeface="Times New Roman" panose="02020603050405020304" pitchFamily="18" charset="0"/>
                <a:cs typeface="Times New Roman"/>
              </a:rPr>
              <a:t>NHS Wales Shared Services Partnership (NWSSP)</a:t>
            </a:r>
            <a:r>
              <a:rPr lang="en-US" sz="2800">
                <a:solidFill>
                  <a:schemeClr val="accent5"/>
                </a:solidFill>
                <a:effectLst/>
                <a:latin typeface="Calibri"/>
                <a:ea typeface="Times New Roman" panose="02020603050405020304" pitchFamily="18" charset="0"/>
                <a:cs typeface="Times New Roman"/>
              </a:rPr>
              <a:t> </a:t>
            </a:r>
            <a:br>
              <a:rPr lang="en-GB">
                <a:effectLst/>
                <a:latin typeface="Calibri" panose="020F0502020204030204" pitchFamily="34" charset="0"/>
                <a:ea typeface="Times New Roman" panose="02020603050405020304" pitchFamily="18" charset="0"/>
                <a:cs typeface="Times New Roman" panose="02020603050405020304" pitchFamily="18" charset="0"/>
              </a:rPr>
            </a:br>
            <a:endParaRPr lang="en-GB"/>
          </a:p>
        </p:txBody>
      </p:sp>
      <p:sp>
        <p:nvSpPr>
          <p:cNvPr id="3" name="Content Placeholder 2">
            <a:extLst>
              <a:ext uri="{FF2B5EF4-FFF2-40B4-BE49-F238E27FC236}">
                <a16:creationId xmlns:a16="http://schemas.microsoft.com/office/drawing/2014/main" id="{16E18028-4F79-4A7B-B801-56B11839118C}"/>
              </a:ext>
            </a:extLst>
          </p:cNvPr>
          <p:cNvSpPr>
            <a:spLocks noGrp="1"/>
          </p:cNvSpPr>
          <p:nvPr>
            <p:ph idx="1"/>
          </p:nvPr>
        </p:nvSpPr>
        <p:spPr>
          <a:xfrm>
            <a:off x="519701" y="1188545"/>
            <a:ext cx="10938915" cy="4559699"/>
          </a:xfrm>
        </p:spPr>
        <p:txBody>
          <a:bodyPr vert="horz" lIns="91440" tIns="45720" rIns="91440" bIns="45720" rtlCol="0" anchor="t">
            <a:normAutofit lnSpcReduction="10000"/>
          </a:bodyPr>
          <a:lstStyle/>
          <a:p>
            <a:pPr>
              <a:lnSpc>
                <a:spcPct val="115000"/>
              </a:lnSpc>
              <a:spcAft>
                <a:spcPts val="1000"/>
              </a:spcAft>
            </a:pPr>
            <a:r>
              <a:rPr lang="en-US" dirty="0">
                <a:solidFill>
                  <a:schemeClr val="tx1"/>
                </a:solidFill>
                <a:latin typeface="Verdana"/>
                <a:ea typeface="Verdana"/>
                <a:cs typeface="Arial"/>
              </a:rPr>
              <a:t>NWSSP will be your </a:t>
            </a:r>
            <a:r>
              <a:rPr lang="en-US" b="1" dirty="0">
                <a:solidFill>
                  <a:schemeClr val="tx1"/>
                </a:solidFill>
                <a:latin typeface="Verdana"/>
                <a:ea typeface="Verdana"/>
                <a:cs typeface="Arial"/>
              </a:rPr>
              <a:t>employer </a:t>
            </a:r>
            <a:r>
              <a:rPr lang="en-US" dirty="0">
                <a:solidFill>
                  <a:schemeClr val="tx1"/>
                </a:solidFill>
                <a:latin typeface="Verdana"/>
                <a:ea typeface="Verdana"/>
                <a:cs typeface="Arial"/>
              </a:rPr>
              <a:t>for the duration of your Foundation training. </a:t>
            </a:r>
            <a:endParaRPr lang="en-US" dirty="0">
              <a:solidFill>
                <a:schemeClr val="tx1"/>
              </a:solidFill>
              <a:latin typeface="Verdana" panose="020B0604030504040204" pitchFamily="34" charset="0"/>
              <a:ea typeface="Verdana"/>
            </a:endParaRPr>
          </a:p>
          <a:p>
            <a:pPr>
              <a:lnSpc>
                <a:spcPct val="115000"/>
              </a:lnSpc>
              <a:spcAft>
                <a:spcPts val="1000"/>
              </a:spcAft>
            </a:pPr>
            <a:r>
              <a:rPr lang="en-US" dirty="0">
                <a:solidFill>
                  <a:schemeClr val="tx1"/>
                </a:solidFill>
                <a:latin typeface="Verdana"/>
                <a:ea typeface="Verdana"/>
                <a:cs typeface="Arial"/>
              </a:rPr>
              <a:t>You can contact them directly via </a:t>
            </a:r>
            <a:r>
              <a:rPr lang="en-US" dirty="0">
                <a:solidFill>
                  <a:schemeClr val="accent5"/>
                </a:solidFill>
                <a:latin typeface="Verdana"/>
                <a:ea typeface="Verdana"/>
                <a:cs typeface="Arial"/>
                <a:hlinkClick r:id="rId2">
                  <a:extLst>
                    <a:ext uri="{A12FA001-AC4F-418D-AE19-62706E023703}">
                      <ahyp:hlinkClr xmlns:ahyp="http://schemas.microsoft.com/office/drawing/2018/hyperlinkcolor" val="tx"/>
                    </a:ext>
                  </a:extLst>
                </a:hlinkClick>
              </a:rPr>
              <a:t>NWSSPSLE.Foundation@wales.nhs.uk</a:t>
            </a:r>
            <a:r>
              <a:rPr lang="en-US" dirty="0">
                <a:solidFill>
                  <a:schemeClr val="accent5"/>
                </a:solidFill>
                <a:latin typeface="Verdana"/>
                <a:ea typeface="Verdana"/>
                <a:cs typeface="Arial"/>
              </a:rPr>
              <a:t> </a:t>
            </a:r>
            <a:r>
              <a:rPr lang="en-US" dirty="0">
                <a:solidFill>
                  <a:schemeClr val="tx1"/>
                </a:solidFill>
                <a:latin typeface="Verdana"/>
                <a:ea typeface="Verdana"/>
                <a:cs typeface="Arial"/>
              </a:rPr>
              <a:t>if you have any employment related questions, such as:</a:t>
            </a:r>
          </a:p>
          <a:p>
            <a:pPr marL="285750" indent="-285750">
              <a:lnSpc>
                <a:spcPct val="115000"/>
              </a:lnSpc>
              <a:spcAft>
                <a:spcPts val="1000"/>
              </a:spcAft>
              <a:buFont typeface="Arial" panose="020B0604020202020204" pitchFamily="34" charset="0"/>
              <a:buChar char="•"/>
            </a:pPr>
            <a:r>
              <a:rPr lang="en-US" dirty="0">
                <a:solidFill>
                  <a:schemeClr val="tx1"/>
                </a:solidFill>
                <a:latin typeface="Verdana"/>
                <a:ea typeface="Verdana"/>
                <a:cs typeface="Arial"/>
              </a:rPr>
              <a:t>Pay</a:t>
            </a:r>
          </a:p>
          <a:p>
            <a:pPr marL="285750" indent="-285750">
              <a:lnSpc>
                <a:spcPct val="115000"/>
              </a:lnSpc>
              <a:spcAft>
                <a:spcPts val="1000"/>
              </a:spcAft>
              <a:buFont typeface="Arial" panose="020B0604020202020204" pitchFamily="34" charset="0"/>
              <a:buChar char="•"/>
            </a:pPr>
            <a:r>
              <a:rPr lang="en-US" dirty="0">
                <a:solidFill>
                  <a:schemeClr val="tx1"/>
                </a:solidFill>
                <a:latin typeface="Verdana"/>
                <a:ea typeface="Verdana"/>
                <a:cs typeface="Arial"/>
              </a:rPr>
              <a:t>Contracts/proof of employment</a:t>
            </a:r>
          </a:p>
          <a:p>
            <a:pPr marL="285750" indent="-285750">
              <a:lnSpc>
                <a:spcPct val="115000"/>
              </a:lnSpc>
              <a:spcAft>
                <a:spcPts val="1000"/>
              </a:spcAft>
              <a:buFont typeface="Arial" panose="020B0604020202020204" pitchFamily="34" charset="0"/>
              <a:buChar char="•"/>
            </a:pPr>
            <a:r>
              <a:rPr lang="en-US" dirty="0">
                <a:solidFill>
                  <a:schemeClr val="tx1"/>
                </a:solidFill>
                <a:latin typeface="Verdana"/>
                <a:ea typeface="Verdana"/>
                <a:cs typeface="Arial"/>
              </a:rPr>
              <a:t>Expenses (via </a:t>
            </a:r>
            <a:r>
              <a:rPr lang="en-US" dirty="0">
                <a:solidFill>
                  <a:schemeClr val="accent5"/>
                </a:solidFill>
                <a:latin typeface="Verdana"/>
                <a:ea typeface="Verdana"/>
                <a:cs typeface="Arial"/>
                <a:hlinkClick r:id="rId3">
                  <a:extLst>
                    <a:ext uri="{A12FA001-AC4F-418D-AE19-62706E023703}">
                      <ahyp:hlinkClr xmlns:ahyp="http://schemas.microsoft.com/office/drawing/2018/hyperlinkcolor" val="tx"/>
                    </a:ext>
                  </a:extLst>
                </a:hlinkClick>
              </a:rPr>
              <a:t>www.sel-expenses.com</a:t>
            </a:r>
            <a:r>
              <a:rPr lang="en-US" dirty="0">
                <a:solidFill>
                  <a:schemeClr val="tx1"/>
                </a:solidFill>
                <a:latin typeface="Verdana"/>
                <a:ea typeface="Verdana"/>
                <a:cs typeface="Arial"/>
              </a:rPr>
              <a:t> or </a:t>
            </a:r>
            <a:r>
              <a:rPr lang="en-US" dirty="0">
                <a:solidFill>
                  <a:schemeClr val="accent5"/>
                </a:solidFill>
                <a:latin typeface="Verdana"/>
                <a:ea typeface="Verdana"/>
                <a:cs typeface="Arial"/>
                <a:hlinkClick r:id="rId4">
                  <a:extLst>
                    <a:ext uri="{A12FA001-AC4F-418D-AE19-62706E023703}">
                      <ahyp:hlinkClr xmlns:ahyp="http://schemas.microsoft.com/office/drawing/2018/hyperlinkcolor" val="tx"/>
                    </a:ext>
                  </a:extLst>
                </a:hlinkClick>
              </a:rPr>
              <a:t>NWSSP.TrainingGradeExpenses@wales.nhs.uk</a:t>
            </a:r>
            <a:r>
              <a:rPr lang="en-US" dirty="0">
                <a:solidFill>
                  <a:schemeClr val="tx1"/>
                </a:solidFill>
                <a:latin typeface="Verdana"/>
                <a:ea typeface="Verdana"/>
                <a:cs typeface="Arial"/>
              </a:rPr>
              <a:t>)</a:t>
            </a:r>
          </a:p>
          <a:p>
            <a:pPr marL="285750" indent="-285750">
              <a:lnSpc>
                <a:spcPct val="115000"/>
              </a:lnSpc>
              <a:spcAft>
                <a:spcPts val="1000"/>
              </a:spcAft>
              <a:buFont typeface="Arial" panose="020B0604020202020204" pitchFamily="34" charset="0"/>
              <a:buChar char="•"/>
            </a:pPr>
            <a:r>
              <a:rPr lang="en-US" dirty="0">
                <a:solidFill>
                  <a:schemeClr val="tx1"/>
                </a:solidFill>
                <a:latin typeface="Verdana"/>
                <a:ea typeface="Verdana"/>
                <a:cs typeface="Arial"/>
              </a:rPr>
              <a:t>Relocation &amp; Excess Travel claims (require submission of a form prior to claiming- </a:t>
            </a:r>
            <a:r>
              <a:rPr lang="en-US" dirty="0">
                <a:solidFill>
                  <a:schemeClr val="accent5"/>
                </a:solidFill>
                <a:latin typeface="Verdana"/>
                <a:ea typeface="Verdana"/>
                <a:cs typeface="Arial"/>
                <a:hlinkClick r:id="rId5">
                  <a:extLst>
                    <a:ext uri="{A12FA001-AC4F-418D-AE19-62706E023703}">
                      <ahyp:hlinkClr xmlns:ahyp="http://schemas.microsoft.com/office/drawing/2018/hyperlinkcolor" val="tx"/>
                    </a:ext>
                  </a:extLst>
                </a:hlinkClick>
              </a:rPr>
              <a:t>https://nwssp.nhs.wales/ourservices/employment-services/all-wales-relocation/</a:t>
            </a:r>
            <a:r>
              <a:rPr lang="en-US" dirty="0">
                <a:solidFill>
                  <a:schemeClr val="tx1"/>
                </a:solidFill>
                <a:latin typeface="Verdana"/>
                <a:ea typeface="Verdana"/>
                <a:cs typeface="Arial"/>
              </a:rPr>
              <a:t>)</a:t>
            </a:r>
          </a:p>
          <a:p>
            <a:pPr marL="285750" indent="-285750">
              <a:lnSpc>
                <a:spcPct val="115000"/>
              </a:lnSpc>
              <a:spcAft>
                <a:spcPts val="1000"/>
              </a:spcAft>
              <a:buFont typeface="Arial" panose="020B0604020202020204" pitchFamily="34" charset="0"/>
              <a:buChar char="•"/>
            </a:pPr>
            <a:r>
              <a:rPr lang="en-US" dirty="0">
                <a:solidFill>
                  <a:schemeClr val="tx1"/>
                </a:solidFill>
                <a:latin typeface="Verdana"/>
                <a:ea typeface="Verdana"/>
                <a:cs typeface="Arial"/>
              </a:rPr>
              <a:t>Banding queries (these are dealt with in conjunction with your host </a:t>
            </a:r>
            <a:r>
              <a:rPr lang="en-US" dirty="0" err="1">
                <a:solidFill>
                  <a:schemeClr val="tx1"/>
                </a:solidFill>
                <a:latin typeface="Verdana"/>
                <a:ea typeface="Verdana"/>
                <a:cs typeface="Arial"/>
              </a:rPr>
              <a:t>organisation</a:t>
            </a:r>
            <a:r>
              <a:rPr lang="en-US" dirty="0">
                <a:solidFill>
                  <a:schemeClr val="tx1"/>
                </a:solidFill>
                <a:latin typeface="Verdana"/>
                <a:ea typeface="Verdana"/>
                <a:cs typeface="Arial"/>
              </a:rPr>
              <a:t>)</a:t>
            </a:r>
            <a:endParaRPr lang="en-GB" dirty="0">
              <a:solidFill>
                <a:schemeClr val="tx1"/>
              </a:solidFill>
              <a:latin typeface="Verdana"/>
              <a:ea typeface="Verdana"/>
              <a:cs typeface="Arial"/>
            </a:endParaRPr>
          </a:p>
          <a:p>
            <a:pPr marL="285750" indent="-285750">
              <a:lnSpc>
                <a:spcPct val="114999"/>
              </a:lnSpc>
              <a:spcAft>
                <a:spcPts val="1000"/>
              </a:spcAft>
              <a:buChar char="•"/>
            </a:pPr>
            <a:endParaRPr lang="en-US" sz="2400" dirty="0">
              <a:solidFill>
                <a:srgbClr val="000000"/>
              </a:solidFill>
              <a:latin typeface="Verdana"/>
              <a:ea typeface="Verdana"/>
            </a:endParaRPr>
          </a:p>
          <a:p>
            <a:endParaRPr lang="en-GB" sz="2000" dirty="0"/>
          </a:p>
        </p:txBody>
      </p:sp>
    </p:spTree>
    <p:extLst>
      <p:ext uri="{BB962C8B-B14F-4D97-AF65-F5344CB8AC3E}">
        <p14:creationId xmlns:p14="http://schemas.microsoft.com/office/powerpoint/2010/main" val="815724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A06092-CEED-47DD-ADE6-C45716EA4C2E}"/>
              </a:ext>
            </a:extLst>
          </p:cNvPr>
          <p:cNvSpPr>
            <a:spLocks noGrp="1"/>
          </p:cNvSpPr>
          <p:nvPr>
            <p:ph type="title"/>
          </p:nvPr>
        </p:nvSpPr>
        <p:spPr>
          <a:xfrm>
            <a:off x="6122" y="3763"/>
            <a:ext cx="12159645" cy="1710954"/>
          </a:xfrm>
        </p:spPr>
        <p:txBody>
          <a:bodyPr>
            <a:normAutofit fontScale="90000"/>
          </a:bodyPr>
          <a:lstStyle/>
          <a:p>
            <a:pPr algn="ctr">
              <a:lnSpc>
                <a:spcPct val="115000"/>
              </a:lnSpc>
              <a:spcAft>
                <a:spcPts val="1000"/>
              </a:spcAft>
            </a:pPr>
            <a:r>
              <a:rPr lang="en-US" sz="2400" err="1">
                <a:effectLst/>
                <a:latin typeface="Verdana"/>
                <a:ea typeface="Times New Roman" panose="02020603050405020304" pitchFamily="18" charset="0"/>
                <a:cs typeface="Times New Roman"/>
              </a:rPr>
              <a:t>Cyfarwyddwyr</a:t>
            </a:r>
            <a:r>
              <a:rPr lang="en-US" sz="2400">
                <a:effectLst/>
                <a:latin typeface="Verdana"/>
                <a:ea typeface="Times New Roman" panose="02020603050405020304" pitchFamily="18" charset="0"/>
                <a:cs typeface="Times New Roman"/>
              </a:rPr>
              <a:t> </a:t>
            </a:r>
            <a:r>
              <a:rPr lang="en-US" sz="2400" err="1">
                <a:effectLst/>
                <a:latin typeface="Verdana"/>
                <a:ea typeface="Times New Roman" panose="02020603050405020304" pitchFamily="18" charset="0"/>
                <a:cs typeface="Times New Roman"/>
              </a:rPr>
              <a:t>Rhaglen</a:t>
            </a:r>
            <a:r>
              <a:rPr lang="en-US" sz="2400">
                <a:effectLst/>
                <a:latin typeface="Verdana"/>
                <a:ea typeface="Times New Roman" panose="02020603050405020304" pitchFamily="18" charset="0"/>
                <a:cs typeface="Times New Roman"/>
              </a:rPr>
              <a:t> Sylfaen (FPD) a </a:t>
            </a:r>
            <a:r>
              <a:rPr lang="en-US" sz="2400" err="1">
                <a:effectLst/>
                <a:latin typeface="Verdana"/>
                <a:ea typeface="Times New Roman" panose="02020603050405020304" pitchFamily="18" charset="0"/>
                <a:cs typeface="Times New Roman"/>
              </a:rPr>
              <a:t>Gweinyddwyr</a:t>
            </a:r>
            <a:r>
              <a:rPr lang="en-US" sz="2400">
                <a:effectLst/>
                <a:latin typeface="Verdana"/>
                <a:ea typeface="Times New Roman" panose="02020603050405020304" pitchFamily="18" charset="0"/>
                <a:cs typeface="Times New Roman"/>
              </a:rPr>
              <a:t> Sylfaen(FA) </a:t>
            </a:r>
            <a:br>
              <a:rPr lang="en-US" sz="2400">
                <a:effectLst/>
                <a:latin typeface="Verdana" panose="020B0604030504040204" pitchFamily="34" charset="0"/>
                <a:ea typeface="Times New Roman" panose="02020603050405020304" pitchFamily="18" charset="0"/>
                <a:cs typeface="Times New Roman" panose="02020603050405020304" pitchFamily="18" charset="0"/>
              </a:rPr>
            </a:br>
            <a:r>
              <a:rPr lang="en-US" sz="2400">
                <a:solidFill>
                  <a:schemeClr val="accent5"/>
                </a:solidFill>
                <a:effectLst/>
                <a:latin typeface="Verdana"/>
                <a:ea typeface="Times New Roman" panose="02020603050405020304" pitchFamily="18" charset="0"/>
                <a:cs typeface="Times New Roman"/>
              </a:rPr>
              <a:t>Foundation Programme Directors (FPD) </a:t>
            </a:r>
            <a:r>
              <a:rPr lang="en-US" sz="2400">
                <a:solidFill>
                  <a:schemeClr val="accent5"/>
                </a:solidFill>
                <a:latin typeface="Verdana"/>
                <a:ea typeface="Times New Roman" panose="02020603050405020304" pitchFamily="18" charset="0"/>
                <a:cs typeface="Times New Roman"/>
              </a:rPr>
              <a:t>&amp; Foundation Administrators (FA)</a:t>
            </a:r>
            <a:br>
              <a:rPr lang="en-US" sz="2400" b="1">
                <a:effectLst/>
                <a:latin typeface="Verdana" panose="020B0604030504040204" pitchFamily="34" charset="0"/>
                <a:ea typeface="Times New Roman" panose="02020603050405020304" pitchFamily="18" charset="0"/>
                <a:cs typeface="Times New Roman" panose="02020603050405020304" pitchFamily="18" charset="0"/>
              </a:rPr>
            </a:br>
            <a:endParaRPr lang="en-GB" sz="2400"/>
          </a:p>
        </p:txBody>
      </p:sp>
      <p:sp>
        <p:nvSpPr>
          <p:cNvPr id="3" name="Content Placeholder 2">
            <a:extLst>
              <a:ext uri="{FF2B5EF4-FFF2-40B4-BE49-F238E27FC236}">
                <a16:creationId xmlns:a16="http://schemas.microsoft.com/office/drawing/2014/main" id="{2837A8BF-A6E1-43EE-982A-DF28D9816CCC}"/>
              </a:ext>
            </a:extLst>
          </p:cNvPr>
          <p:cNvSpPr>
            <a:spLocks noGrp="1"/>
          </p:cNvSpPr>
          <p:nvPr>
            <p:ph idx="1"/>
          </p:nvPr>
        </p:nvSpPr>
        <p:spPr>
          <a:xfrm>
            <a:off x="283831" y="1592424"/>
            <a:ext cx="11302583" cy="3820107"/>
          </a:xfrm>
        </p:spPr>
        <p:txBody>
          <a:bodyPr vert="horz" lIns="91440" tIns="45720" rIns="91440" bIns="45720" rtlCol="0" anchor="t">
            <a:normAutofit/>
          </a:bodyPr>
          <a:lstStyle/>
          <a:p>
            <a:r>
              <a:rPr lang="en-US" dirty="0">
                <a:solidFill>
                  <a:schemeClr val="tx1"/>
                </a:solidFill>
                <a:effectLst/>
                <a:latin typeface="Verdana"/>
                <a:ea typeface="Times New Roman" panose="02020603050405020304" pitchFamily="18" charset="0"/>
                <a:cs typeface="Arial"/>
              </a:rPr>
              <a:t>In addition to the Foundation School team, there are Foundation Programme Directors (FPDs) based in hospitals across Wales</a:t>
            </a:r>
            <a:r>
              <a:rPr lang="en-US" dirty="0">
                <a:solidFill>
                  <a:schemeClr val="tx1"/>
                </a:solidFill>
                <a:latin typeface="Verdana"/>
                <a:ea typeface="Times New Roman" panose="02020603050405020304" pitchFamily="18" charset="0"/>
                <a:cs typeface="Arial"/>
              </a:rPr>
              <a:t>.</a:t>
            </a:r>
          </a:p>
          <a:p>
            <a:endParaRPr lang="en-US" sz="1600" dirty="0">
              <a:solidFill>
                <a:schemeClr val="tx1"/>
              </a:solidFill>
            </a:endParaRPr>
          </a:p>
          <a:p>
            <a:r>
              <a:rPr lang="en-US" dirty="0">
                <a:solidFill>
                  <a:schemeClr val="tx1"/>
                </a:solidFill>
                <a:latin typeface="Verdana"/>
                <a:ea typeface="Times New Roman" panose="02020603050405020304" pitchFamily="18" charset="0"/>
                <a:cs typeface="Arial"/>
              </a:rPr>
              <a:t>Each</a:t>
            </a:r>
            <a:r>
              <a:rPr lang="en-US" dirty="0">
                <a:solidFill>
                  <a:schemeClr val="tx1"/>
                </a:solidFill>
                <a:effectLst/>
                <a:latin typeface="Verdana"/>
                <a:ea typeface="Times New Roman" panose="02020603050405020304" pitchFamily="18" charset="0"/>
                <a:cs typeface="Arial"/>
              </a:rPr>
              <a:t> FPD is assisted by a local Foundation Administrator (FA</a:t>
            </a:r>
            <a:r>
              <a:rPr lang="en-US" dirty="0">
                <a:solidFill>
                  <a:schemeClr val="tx1"/>
                </a:solidFill>
                <a:latin typeface="Verdana"/>
                <a:ea typeface="Times New Roman" panose="02020603050405020304" pitchFamily="18" charset="0"/>
                <a:cs typeface="Arial"/>
              </a:rPr>
              <a:t>), usually within the Postgraduate Centre (PGC). Contact details have been provided within your "Welcome to Wales" email from the Foundation School.</a:t>
            </a:r>
            <a:endParaRPr lang="en-US" sz="1600" dirty="0">
              <a:solidFill>
                <a:schemeClr val="tx1"/>
              </a:solidFill>
            </a:endParaRPr>
          </a:p>
          <a:p>
            <a:endParaRPr lang="en-US" dirty="0">
              <a:solidFill>
                <a:schemeClr val="tx1"/>
              </a:solidFill>
              <a:effectLst/>
              <a:latin typeface="Verdana"/>
              <a:ea typeface="Times New Roman" panose="02020603050405020304" pitchFamily="18" charset="0"/>
              <a:cs typeface="Arial" panose="020B0604020202020204" pitchFamily="34" charset="0"/>
            </a:endParaRPr>
          </a:p>
          <a:p>
            <a:r>
              <a:rPr lang="en-US" dirty="0">
                <a:solidFill>
                  <a:schemeClr val="tx1"/>
                </a:solidFill>
                <a:effectLst/>
                <a:latin typeface="Verdana"/>
                <a:ea typeface="Times New Roman" panose="02020603050405020304" pitchFamily="18" charset="0"/>
                <a:cs typeface="Arial"/>
              </a:rPr>
              <a:t>The FPDs</a:t>
            </a:r>
            <a:r>
              <a:rPr lang="en-US" dirty="0">
                <a:solidFill>
                  <a:schemeClr val="tx1"/>
                </a:solidFill>
                <a:latin typeface="Verdana"/>
                <a:ea typeface="Times New Roman" panose="02020603050405020304" pitchFamily="18" charset="0"/>
                <a:cs typeface="Arial"/>
              </a:rPr>
              <a:t>'</a:t>
            </a:r>
            <a:r>
              <a:rPr lang="en-US" dirty="0">
                <a:solidFill>
                  <a:schemeClr val="tx1"/>
                </a:solidFill>
                <a:effectLst/>
                <a:latin typeface="Verdana"/>
                <a:ea typeface="Times New Roman" panose="02020603050405020304" pitchFamily="18" charset="0"/>
                <a:cs typeface="Arial"/>
              </a:rPr>
              <a:t> responsibility is to ensure that a quality programme is being delivered within their region</a:t>
            </a:r>
            <a:r>
              <a:rPr lang="en-US" dirty="0">
                <a:solidFill>
                  <a:schemeClr val="tx1"/>
                </a:solidFill>
                <a:latin typeface="Verdana"/>
                <a:ea typeface="Times New Roman" panose="02020603050405020304" pitchFamily="18" charset="0"/>
                <a:cs typeface="Arial"/>
              </a:rPr>
              <a:t>,</a:t>
            </a:r>
            <a:r>
              <a:rPr lang="en-US" dirty="0">
                <a:solidFill>
                  <a:schemeClr val="tx1"/>
                </a:solidFill>
                <a:effectLst/>
                <a:latin typeface="Verdana"/>
                <a:ea typeface="Times New Roman" panose="02020603050405020304" pitchFamily="18" charset="0"/>
                <a:cs typeface="Arial"/>
              </a:rPr>
              <a:t> and that each Foundation doctor is adequately supervised throughout their training.</a:t>
            </a:r>
            <a:r>
              <a:rPr lang="en-US" dirty="0">
                <a:solidFill>
                  <a:schemeClr val="tx1"/>
                </a:solidFill>
                <a:latin typeface="Verdana"/>
                <a:ea typeface="Times New Roman" panose="02020603050405020304" pitchFamily="18" charset="0"/>
                <a:cs typeface="Arial"/>
              </a:rPr>
              <a:t>  </a:t>
            </a:r>
            <a:endParaRPr lang="en-US" dirty="0">
              <a:solidFill>
                <a:schemeClr val="tx1"/>
              </a:solidFill>
              <a:effectLst/>
              <a:latin typeface="Verdana"/>
              <a:ea typeface="Times New Roman" panose="02020603050405020304" pitchFamily="18" charset="0"/>
              <a:cs typeface="Arial" panose="020B0604020202020204" pitchFamily="34" charset="0"/>
            </a:endParaRPr>
          </a:p>
          <a:p>
            <a:endParaRPr lang="en-US" dirty="0">
              <a:solidFill>
                <a:schemeClr val="tx1"/>
              </a:solidFill>
              <a:effectLst/>
              <a:latin typeface="Verdana"/>
              <a:ea typeface="Times New Roman" panose="02020603050405020304" pitchFamily="18" charset="0"/>
              <a:cs typeface="Arial" panose="020B0604020202020204" pitchFamily="34" charset="0"/>
            </a:endParaRPr>
          </a:p>
          <a:p>
            <a:r>
              <a:rPr lang="en-US" dirty="0">
                <a:solidFill>
                  <a:schemeClr val="tx1"/>
                </a:solidFill>
                <a:effectLst/>
                <a:latin typeface="Verdana"/>
                <a:ea typeface="Times New Roman" panose="02020603050405020304" pitchFamily="18" charset="0"/>
                <a:cs typeface="Arial"/>
              </a:rPr>
              <a:t>The FPD</a:t>
            </a:r>
            <a:r>
              <a:rPr lang="en-US" dirty="0">
                <a:solidFill>
                  <a:schemeClr val="tx1"/>
                </a:solidFill>
                <a:latin typeface="Verdana"/>
                <a:ea typeface="Times New Roman" panose="02020603050405020304" pitchFamily="18" charset="0"/>
                <a:cs typeface="Arial"/>
              </a:rPr>
              <a:t> </a:t>
            </a:r>
            <a:r>
              <a:rPr lang="en-US" dirty="0">
                <a:solidFill>
                  <a:schemeClr val="tx1"/>
                </a:solidFill>
                <a:effectLst/>
                <a:latin typeface="Verdana"/>
                <a:ea typeface="Times New Roman" panose="02020603050405020304" pitchFamily="18" charset="0"/>
                <a:cs typeface="Arial"/>
              </a:rPr>
              <a:t>may also provide additional individual support if required.</a:t>
            </a:r>
            <a:endParaRPr lang="en-GB" dirty="0">
              <a:solidFill>
                <a:schemeClr val="tx1"/>
              </a:solidFill>
              <a:latin typeface="Times New Roman"/>
              <a:ea typeface="Verdana"/>
              <a:cs typeface="Times New Roman"/>
            </a:endParaRPr>
          </a:p>
        </p:txBody>
      </p:sp>
    </p:spTree>
    <p:extLst>
      <p:ext uri="{BB962C8B-B14F-4D97-AF65-F5344CB8AC3E}">
        <p14:creationId xmlns:p14="http://schemas.microsoft.com/office/powerpoint/2010/main" val="18459346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8F64-3456-4367-B6F1-ADD644D08E9E}"/>
              </a:ext>
            </a:extLst>
          </p:cNvPr>
          <p:cNvSpPr>
            <a:spLocks noGrp="1"/>
          </p:cNvSpPr>
          <p:nvPr>
            <p:ph type="title"/>
          </p:nvPr>
        </p:nvSpPr>
        <p:spPr>
          <a:xfrm>
            <a:off x="1250" y="2500"/>
            <a:ext cx="12191218" cy="1048088"/>
          </a:xfrm>
        </p:spPr>
        <p:txBody>
          <a:bodyPr>
            <a:normAutofit/>
          </a:bodyPr>
          <a:lstStyle/>
          <a:p>
            <a:pPr algn="ctr"/>
            <a:r>
              <a:rPr lang="en-GB" sz="2800" err="1">
                <a:latin typeface="Arial"/>
                <a:cs typeface="Arial"/>
              </a:rPr>
              <a:t>Sefydlu</a:t>
            </a:r>
            <a:r>
              <a:rPr lang="en-GB" sz="2800">
                <a:latin typeface="Arial"/>
                <a:cs typeface="Arial"/>
              </a:rPr>
              <a:t> </a:t>
            </a:r>
            <a:r>
              <a:rPr lang="en-GB" sz="2800" err="1">
                <a:latin typeface="Arial"/>
                <a:cs typeface="Arial"/>
              </a:rPr>
              <a:t>Rhaglen</a:t>
            </a:r>
            <a:r>
              <a:rPr lang="en-GB" sz="2800">
                <a:latin typeface="Arial"/>
                <a:cs typeface="Arial"/>
              </a:rPr>
              <a:t> Sylfaen (FPD) a </a:t>
            </a:r>
            <a:r>
              <a:rPr lang="en-GB" sz="2800" err="1">
                <a:latin typeface="Arial"/>
                <a:cs typeface="Arial"/>
              </a:rPr>
              <a:t>Gweinyddwyr</a:t>
            </a:r>
            <a:r>
              <a:rPr lang="en-GB" sz="2800">
                <a:latin typeface="Arial"/>
                <a:cs typeface="Arial"/>
              </a:rPr>
              <a:t> Sylfaen (FA)</a:t>
            </a:r>
            <a:br>
              <a:rPr lang="en-GB" sz="2800"/>
            </a:br>
            <a:r>
              <a:rPr lang="en-GB" sz="2800">
                <a:solidFill>
                  <a:schemeClr val="accent5"/>
                </a:solidFill>
                <a:latin typeface="Arial"/>
                <a:cs typeface="Arial"/>
              </a:rPr>
              <a:t>Foundation Programme Directors &amp; administrators </a:t>
            </a:r>
            <a:endParaRPr lang="en-US">
              <a:solidFill>
                <a:schemeClr val="accent5"/>
              </a:solidFill>
              <a:latin typeface="Arial"/>
              <a:cs typeface="Arial"/>
            </a:endParaRPr>
          </a:p>
        </p:txBody>
      </p:sp>
      <p:graphicFrame>
        <p:nvGraphicFramePr>
          <p:cNvPr id="5" name="Table 5">
            <a:extLst>
              <a:ext uri="{FF2B5EF4-FFF2-40B4-BE49-F238E27FC236}">
                <a16:creationId xmlns:a16="http://schemas.microsoft.com/office/drawing/2014/main" id="{C65CD4FB-F3B2-449F-FCD2-24FD9B9EBB3E}"/>
              </a:ext>
            </a:extLst>
          </p:cNvPr>
          <p:cNvGraphicFramePr>
            <a:graphicFrameLocks noGrp="1"/>
          </p:cNvGraphicFramePr>
          <p:nvPr>
            <p:extLst>
              <p:ext uri="{D42A27DB-BD31-4B8C-83A1-F6EECF244321}">
                <p14:modId xmlns:p14="http://schemas.microsoft.com/office/powerpoint/2010/main" val="1478855238"/>
              </p:ext>
            </p:extLst>
          </p:nvPr>
        </p:nvGraphicFramePr>
        <p:xfrm>
          <a:off x="122575" y="901461"/>
          <a:ext cx="12068175" cy="5930802"/>
        </p:xfrm>
        <a:graphic>
          <a:graphicData uri="http://schemas.openxmlformats.org/drawingml/2006/table">
            <a:tbl>
              <a:tblPr firstRow="1" bandRow="1">
                <a:tableStyleId>{5C22544A-7EE6-4342-B048-85BDC9FD1C3A}</a:tableStyleId>
              </a:tblPr>
              <a:tblGrid>
                <a:gridCol w="3278375">
                  <a:extLst>
                    <a:ext uri="{9D8B030D-6E8A-4147-A177-3AD203B41FA5}">
                      <a16:colId xmlns:a16="http://schemas.microsoft.com/office/drawing/2014/main" val="1802662929"/>
                    </a:ext>
                  </a:extLst>
                </a:gridCol>
                <a:gridCol w="3741623">
                  <a:extLst>
                    <a:ext uri="{9D8B030D-6E8A-4147-A177-3AD203B41FA5}">
                      <a16:colId xmlns:a16="http://schemas.microsoft.com/office/drawing/2014/main" val="1948172510"/>
                    </a:ext>
                  </a:extLst>
                </a:gridCol>
                <a:gridCol w="2726039">
                  <a:extLst>
                    <a:ext uri="{9D8B030D-6E8A-4147-A177-3AD203B41FA5}">
                      <a16:colId xmlns:a16="http://schemas.microsoft.com/office/drawing/2014/main" val="333038983"/>
                    </a:ext>
                  </a:extLst>
                </a:gridCol>
                <a:gridCol w="2322138">
                  <a:extLst>
                    <a:ext uri="{9D8B030D-6E8A-4147-A177-3AD203B41FA5}">
                      <a16:colId xmlns:a16="http://schemas.microsoft.com/office/drawing/2014/main" val="201763479"/>
                    </a:ext>
                  </a:extLst>
                </a:gridCol>
              </a:tblGrid>
              <a:tr h="322691">
                <a:tc>
                  <a:txBody>
                    <a:bodyPr/>
                    <a:lstStyle/>
                    <a:p>
                      <a:pPr algn="ctr"/>
                      <a:r>
                        <a:rPr lang="en-GB" sz="1600">
                          <a:solidFill>
                            <a:schemeClr val="tx1"/>
                          </a:solidFill>
                          <a:latin typeface="Verdana"/>
                        </a:rPr>
                        <a:t>Region</a:t>
                      </a:r>
                    </a:p>
                  </a:txBody>
                  <a:tcPr>
                    <a:solidFill>
                      <a:schemeClr val="accent1">
                        <a:lumMod val="60000"/>
                        <a:lumOff val="40000"/>
                      </a:schemeClr>
                    </a:solidFill>
                  </a:tcPr>
                </a:tc>
                <a:tc>
                  <a:txBody>
                    <a:bodyPr/>
                    <a:lstStyle/>
                    <a:p>
                      <a:pPr algn="ctr"/>
                      <a:r>
                        <a:rPr lang="en-GB" sz="1600">
                          <a:solidFill>
                            <a:schemeClr val="tx1"/>
                          </a:solidFill>
                          <a:latin typeface="Verdana"/>
                        </a:rPr>
                        <a:t>Hospital</a:t>
                      </a:r>
                    </a:p>
                  </a:txBody>
                  <a:tcPr>
                    <a:solidFill>
                      <a:schemeClr val="accent1">
                        <a:lumMod val="60000"/>
                        <a:lumOff val="40000"/>
                      </a:schemeClr>
                    </a:solidFill>
                  </a:tcPr>
                </a:tc>
                <a:tc>
                  <a:txBody>
                    <a:bodyPr/>
                    <a:lstStyle/>
                    <a:p>
                      <a:pPr algn="ctr"/>
                      <a:r>
                        <a:rPr lang="en-GB" sz="1600">
                          <a:solidFill>
                            <a:schemeClr val="tx1"/>
                          </a:solidFill>
                          <a:latin typeface="Verdana"/>
                        </a:rPr>
                        <a:t>FPD</a:t>
                      </a:r>
                    </a:p>
                  </a:txBody>
                  <a:tcPr>
                    <a:solidFill>
                      <a:schemeClr val="accent1">
                        <a:lumMod val="60000"/>
                        <a:lumOff val="40000"/>
                      </a:schemeClr>
                    </a:solidFill>
                  </a:tcPr>
                </a:tc>
                <a:tc>
                  <a:txBody>
                    <a:bodyPr/>
                    <a:lstStyle/>
                    <a:p>
                      <a:pPr algn="ctr"/>
                      <a:r>
                        <a:rPr lang="en-GB" sz="1600">
                          <a:solidFill>
                            <a:schemeClr val="tx1"/>
                          </a:solidFill>
                          <a:latin typeface="Verdana"/>
                        </a:rPr>
                        <a:t>FA</a:t>
                      </a:r>
                    </a:p>
                  </a:txBody>
                  <a:tcPr>
                    <a:solidFill>
                      <a:schemeClr val="accent1">
                        <a:lumMod val="60000"/>
                        <a:lumOff val="40000"/>
                      </a:schemeClr>
                    </a:solidFill>
                  </a:tcPr>
                </a:tc>
                <a:extLst>
                  <a:ext uri="{0D108BD9-81ED-4DB2-BD59-A6C34878D82A}">
                    <a16:rowId xmlns:a16="http://schemas.microsoft.com/office/drawing/2014/main" val="4292221301"/>
                  </a:ext>
                </a:extLst>
              </a:tr>
              <a:tr h="498704">
                <a:tc>
                  <a:txBody>
                    <a:bodyPr/>
                    <a:lstStyle/>
                    <a:p>
                      <a:r>
                        <a:rPr lang="en-GB" sz="1400">
                          <a:latin typeface="Verdana"/>
                        </a:rPr>
                        <a:t>Betsi Cadwaladr (West)</a:t>
                      </a:r>
                    </a:p>
                  </a:txBody>
                  <a:tcPr/>
                </a:tc>
                <a:tc>
                  <a:txBody>
                    <a:bodyPr/>
                    <a:lstStyle/>
                    <a:p>
                      <a:r>
                        <a:rPr lang="en-GB" sz="1400">
                          <a:latin typeface="Verdana"/>
                        </a:rPr>
                        <a:t>Ysbyty Gwynedd, Bangor</a:t>
                      </a:r>
                    </a:p>
                  </a:txBody>
                  <a:tcPr/>
                </a:tc>
                <a:tc>
                  <a:txBody>
                    <a:bodyPr/>
                    <a:lstStyle/>
                    <a:p>
                      <a:r>
                        <a:rPr lang="en-GB" sz="1400">
                          <a:latin typeface="Verdana"/>
                        </a:rPr>
                        <a:t>Dr Ushan Andrady</a:t>
                      </a:r>
                    </a:p>
                    <a:p>
                      <a:pPr lvl="0">
                        <a:buNone/>
                      </a:pPr>
                      <a:r>
                        <a:rPr lang="en-GB" sz="1400" b="0" i="0" u="none" strike="noStrike" noProof="0">
                          <a:solidFill>
                            <a:srgbClr val="242424"/>
                          </a:solidFill>
                          <a:latin typeface="Verdana"/>
                        </a:rPr>
                        <a:t>Dr Emyr Huws</a:t>
                      </a:r>
                      <a:endParaRPr lang="en-GB" sz="1400">
                        <a:latin typeface="Verdana"/>
                      </a:endParaRPr>
                    </a:p>
                  </a:txBody>
                  <a:tcPr/>
                </a:tc>
                <a:tc>
                  <a:txBody>
                    <a:bodyPr/>
                    <a:lstStyle/>
                    <a:p>
                      <a:r>
                        <a:rPr lang="en-GB" sz="1400">
                          <a:latin typeface="Verdana"/>
                        </a:rPr>
                        <a:t>Angela Charlton</a:t>
                      </a:r>
                    </a:p>
                  </a:txBody>
                  <a:tcPr/>
                </a:tc>
                <a:extLst>
                  <a:ext uri="{0D108BD9-81ED-4DB2-BD59-A6C34878D82A}">
                    <a16:rowId xmlns:a16="http://schemas.microsoft.com/office/drawing/2014/main" val="3091711231"/>
                  </a:ext>
                </a:extLst>
              </a:tr>
              <a:tr h="39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Verdana"/>
                        </a:rPr>
                        <a:t>Betsi Cadwaladr (Central)</a:t>
                      </a:r>
                    </a:p>
                  </a:txBody>
                  <a:tcPr/>
                </a:tc>
                <a:tc>
                  <a:txBody>
                    <a:bodyPr/>
                    <a:lstStyle/>
                    <a:p>
                      <a:r>
                        <a:rPr lang="en-GB" sz="1400">
                          <a:latin typeface="Verdana"/>
                        </a:rPr>
                        <a:t>Ysbyty Glan Clwyd, Rhyl</a:t>
                      </a:r>
                    </a:p>
                  </a:txBody>
                  <a:tcPr/>
                </a:tc>
                <a:tc>
                  <a:txBody>
                    <a:bodyPr/>
                    <a:lstStyle/>
                    <a:p>
                      <a:r>
                        <a:rPr lang="en-GB" sz="1400">
                          <a:latin typeface="Verdana"/>
                        </a:rPr>
                        <a:t>Dr Eve Blakemore</a:t>
                      </a:r>
                    </a:p>
                  </a:txBody>
                  <a:tcPr/>
                </a:tc>
                <a:tc>
                  <a:txBody>
                    <a:bodyPr/>
                    <a:lstStyle/>
                    <a:p>
                      <a:r>
                        <a:rPr lang="en-GB" sz="1400">
                          <a:latin typeface="Verdana"/>
                        </a:rPr>
                        <a:t>Elaine Hughes</a:t>
                      </a:r>
                    </a:p>
                  </a:txBody>
                  <a:tcPr/>
                </a:tc>
                <a:extLst>
                  <a:ext uri="{0D108BD9-81ED-4DB2-BD59-A6C34878D82A}">
                    <a16:rowId xmlns:a16="http://schemas.microsoft.com/office/drawing/2014/main" val="118683840"/>
                  </a:ext>
                </a:extLst>
              </a:tr>
              <a:tr h="30731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Verdana"/>
                        </a:rPr>
                        <a:t>Betsi Cadwaladr (East)</a:t>
                      </a:r>
                    </a:p>
                  </a:txBody>
                  <a:tcPr/>
                </a:tc>
                <a:tc>
                  <a:txBody>
                    <a:bodyPr/>
                    <a:lstStyle/>
                    <a:p>
                      <a:r>
                        <a:rPr lang="en-GB" sz="1400">
                          <a:latin typeface="Verdana"/>
                        </a:rPr>
                        <a:t>Wrexham Maelor, Wrexham</a:t>
                      </a:r>
                    </a:p>
                  </a:txBody>
                  <a:tcPr/>
                </a:tc>
                <a:tc>
                  <a:txBody>
                    <a:bodyPr/>
                    <a:lstStyle/>
                    <a:p>
                      <a:pPr lvl="0">
                        <a:buNone/>
                      </a:pPr>
                      <a:r>
                        <a:rPr lang="en-GB" sz="1400" b="0" i="0" u="none" strike="noStrike" noProof="0" dirty="0">
                          <a:latin typeface="Verdana"/>
                        </a:rPr>
                        <a:t>Dr Chethan Padmanabhaiah</a:t>
                      </a:r>
                      <a:endParaRPr lang="en-US" sz="1400" dirty="0">
                        <a:latin typeface="Verdana"/>
                      </a:endParaRPr>
                    </a:p>
                  </a:txBody>
                  <a:tcPr/>
                </a:tc>
                <a:tc>
                  <a:txBody>
                    <a:bodyPr/>
                    <a:lstStyle/>
                    <a:p>
                      <a:r>
                        <a:rPr lang="en-GB" sz="1400">
                          <a:latin typeface="Verdana"/>
                        </a:rPr>
                        <a:t>Suzanne Hulmes</a:t>
                      </a:r>
                    </a:p>
                  </a:txBody>
                  <a:tcPr/>
                </a:tc>
                <a:extLst>
                  <a:ext uri="{0D108BD9-81ED-4DB2-BD59-A6C34878D82A}">
                    <a16:rowId xmlns:a16="http://schemas.microsoft.com/office/drawing/2014/main" val="4053317201"/>
                  </a:ext>
                </a:extLst>
              </a:tr>
              <a:tr h="307311">
                <a:tc>
                  <a:txBody>
                    <a:bodyPr/>
                    <a:lstStyle/>
                    <a:p>
                      <a:r>
                        <a:rPr lang="en-GB" sz="1400">
                          <a:latin typeface="Verdana"/>
                        </a:rPr>
                        <a:t>Hywel Dda (Cered.)</a:t>
                      </a:r>
                    </a:p>
                  </a:txBody>
                  <a:tcPr/>
                </a:tc>
                <a:tc>
                  <a:txBody>
                    <a:bodyPr/>
                    <a:lstStyle/>
                    <a:p>
                      <a:r>
                        <a:rPr lang="en-GB" sz="1400">
                          <a:latin typeface="Verdana"/>
                        </a:rPr>
                        <a:t>Bronglais Hospital, Aberystwyth</a:t>
                      </a:r>
                    </a:p>
                  </a:txBody>
                  <a:tcPr/>
                </a:tc>
                <a:tc>
                  <a:txBody>
                    <a:bodyPr/>
                    <a:lstStyle/>
                    <a:p>
                      <a:r>
                        <a:rPr lang="en-GB" sz="1400">
                          <a:latin typeface="Verdana"/>
                        </a:rPr>
                        <a:t>Mr Simone Sebastiani</a:t>
                      </a:r>
                    </a:p>
                  </a:txBody>
                  <a:tcPr/>
                </a:tc>
                <a:tc>
                  <a:txBody>
                    <a:bodyPr/>
                    <a:lstStyle/>
                    <a:p>
                      <a:r>
                        <a:rPr lang="en-GB" sz="1400">
                          <a:latin typeface="Verdana"/>
                        </a:rPr>
                        <a:t>Shelley Williams</a:t>
                      </a:r>
                    </a:p>
                  </a:txBody>
                  <a:tcPr/>
                </a:tc>
                <a:extLst>
                  <a:ext uri="{0D108BD9-81ED-4DB2-BD59-A6C34878D82A}">
                    <a16:rowId xmlns:a16="http://schemas.microsoft.com/office/drawing/2014/main" val="2136556836"/>
                  </a:ext>
                </a:extLst>
              </a:tr>
              <a:tr h="392676">
                <a:tc>
                  <a:txBody>
                    <a:bodyPr/>
                    <a:lstStyle/>
                    <a:p>
                      <a:r>
                        <a:rPr lang="en-GB" sz="1400">
                          <a:latin typeface="Verdana"/>
                        </a:rPr>
                        <a:t>Hywel Dda (</a:t>
                      </a:r>
                      <a:r>
                        <a:rPr lang="en-GB" sz="1400" err="1">
                          <a:latin typeface="Verdana"/>
                        </a:rPr>
                        <a:t>Pembs</a:t>
                      </a:r>
                      <a:r>
                        <a:rPr lang="en-GB" sz="1400">
                          <a:latin typeface="Verdana"/>
                        </a:rPr>
                        <a:t>.)</a:t>
                      </a:r>
                    </a:p>
                  </a:txBody>
                  <a:tcPr/>
                </a:tc>
                <a:tc>
                  <a:txBody>
                    <a:bodyPr/>
                    <a:lstStyle/>
                    <a:p>
                      <a:r>
                        <a:rPr lang="en-GB" sz="1400">
                          <a:latin typeface="Verdana"/>
                        </a:rPr>
                        <a:t>Withybush Hospital, Haverfordwest</a:t>
                      </a:r>
                    </a:p>
                  </a:txBody>
                  <a:tcPr/>
                </a:tc>
                <a:tc>
                  <a:txBody>
                    <a:bodyPr/>
                    <a:lstStyle/>
                    <a:p>
                      <a:r>
                        <a:rPr lang="en-GB" sz="1400">
                          <a:latin typeface="Verdana"/>
                        </a:rPr>
                        <a:t>Dr Antony Mathew</a:t>
                      </a:r>
                    </a:p>
                  </a:txBody>
                  <a:tcPr/>
                </a:tc>
                <a:tc>
                  <a:txBody>
                    <a:bodyPr/>
                    <a:lstStyle/>
                    <a:p>
                      <a:r>
                        <a:rPr lang="en-GB" sz="1400">
                          <a:latin typeface="Verdana"/>
                        </a:rPr>
                        <a:t>Louise Owen</a:t>
                      </a:r>
                    </a:p>
                  </a:txBody>
                  <a:tcPr/>
                </a:tc>
                <a:extLst>
                  <a:ext uri="{0D108BD9-81ED-4DB2-BD59-A6C34878D82A}">
                    <a16:rowId xmlns:a16="http://schemas.microsoft.com/office/drawing/2014/main" val="719323228"/>
                  </a:ext>
                </a:extLst>
              </a:tr>
              <a:tr h="70405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Verdana"/>
                        </a:rPr>
                        <a:t>Hywel Dda (Carms.)</a:t>
                      </a:r>
                    </a:p>
                  </a:txBody>
                  <a:tcPr/>
                </a:tc>
                <a:tc>
                  <a:txBody>
                    <a:bodyPr/>
                    <a:lstStyle/>
                    <a:p>
                      <a:r>
                        <a:rPr lang="en-GB" sz="1400">
                          <a:latin typeface="Verdana"/>
                        </a:rPr>
                        <a:t>Glangwili General Hospital, Carmarthen</a:t>
                      </a:r>
                    </a:p>
                    <a:p>
                      <a:r>
                        <a:rPr lang="en-GB" sz="1400">
                          <a:latin typeface="Verdana"/>
                        </a:rPr>
                        <a:t>Prince Philip Hospital, Llanelli</a:t>
                      </a:r>
                    </a:p>
                  </a:txBody>
                  <a:tcPr/>
                </a:tc>
                <a:tc>
                  <a:txBody>
                    <a:bodyPr/>
                    <a:lstStyle/>
                    <a:p>
                      <a:r>
                        <a:rPr lang="en-GB" sz="1400" i="0">
                          <a:latin typeface="Verdana"/>
                        </a:rPr>
                        <a:t>Dr Jo McCarthy</a:t>
                      </a:r>
                    </a:p>
                    <a:p>
                      <a:pPr lvl="0">
                        <a:buNone/>
                      </a:pPr>
                      <a:r>
                        <a:rPr lang="en-GB" sz="1400" i="0">
                          <a:latin typeface="Verdana"/>
                        </a:rPr>
                        <a:t>Dr Adam Tyler</a:t>
                      </a:r>
                    </a:p>
                    <a:p>
                      <a:pPr lvl="0">
                        <a:buNone/>
                      </a:pPr>
                      <a:r>
                        <a:rPr lang="en-GB" sz="1400" i="0">
                          <a:latin typeface="Verdana"/>
                        </a:rPr>
                        <a:t>Mr Islam Abdelrahman</a:t>
                      </a:r>
                    </a:p>
                  </a:txBody>
                  <a:tcPr/>
                </a:tc>
                <a:tc>
                  <a:txBody>
                    <a:bodyPr/>
                    <a:lstStyle/>
                    <a:p>
                      <a:pPr lvl="0">
                        <a:buNone/>
                      </a:pPr>
                      <a:r>
                        <a:rPr lang="en-GB" sz="1400">
                          <a:latin typeface="Verdana"/>
                        </a:rPr>
                        <a:t>Rhiannon Taylor</a:t>
                      </a:r>
                    </a:p>
                    <a:p>
                      <a:r>
                        <a:rPr lang="en-GB" sz="1400">
                          <a:latin typeface="Verdana"/>
                        </a:rPr>
                        <a:t>Kerry Rees</a:t>
                      </a:r>
                    </a:p>
                  </a:txBody>
                  <a:tcPr/>
                </a:tc>
                <a:extLst>
                  <a:ext uri="{0D108BD9-81ED-4DB2-BD59-A6C34878D82A}">
                    <a16:rowId xmlns:a16="http://schemas.microsoft.com/office/drawing/2014/main" val="104368625"/>
                  </a:ext>
                </a:extLst>
              </a:tr>
              <a:tr h="498704">
                <a:tc>
                  <a:txBody>
                    <a:bodyPr/>
                    <a:lstStyle/>
                    <a:p>
                      <a:r>
                        <a:rPr lang="en-GB" sz="1400">
                          <a:latin typeface="Verdana"/>
                        </a:rPr>
                        <a:t>Swansea Bay</a:t>
                      </a:r>
                    </a:p>
                  </a:txBody>
                  <a:tcPr/>
                </a:tc>
                <a:tc>
                  <a:txBody>
                    <a:bodyPr/>
                    <a:lstStyle/>
                    <a:p>
                      <a:r>
                        <a:rPr lang="en-GB" sz="1400">
                          <a:latin typeface="Verdana"/>
                        </a:rPr>
                        <a:t>Morriston Hospital, Swansea</a:t>
                      </a:r>
                      <a:endParaRPr lang="en-US"/>
                    </a:p>
                    <a:p>
                      <a:r>
                        <a:rPr lang="en-GB" sz="1400">
                          <a:latin typeface="Verdana"/>
                        </a:rPr>
                        <a:t>Singleton Hospital, Swansea</a:t>
                      </a:r>
                    </a:p>
                  </a:txBody>
                  <a:tcPr/>
                </a:tc>
                <a:tc>
                  <a:txBody>
                    <a:bodyPr/>
                    <a:lstStyle/>
                    <a:p>
                      <a:r>
                        <a:rPr lang="en-GB" sz="1400" dirty="0">
                          <a:latin typeface="Verdana"/>
                        </a:rPr>
                        <a:t>Dr </a:t>
                      </a:r>
                      <a:r>
                        <a:rPr lang="en-GB" sz="1400" i="0" dirty="0">
                          <a:latin typeface="Verdana"/>
                        </a:rPr>
                        <a:t>Ritu Nirula</a:t>
                      </a:r>
                    </a:p>
                    <a:p>
                      <a:r>
                        <a:rPr lang="en-GB" sz="1400" dirty="0">
                          <a:latin typeface="Verdana"/>
                        </a:rPr>
                        <a:t>Dr Rhodri Edwards</a:t>
                      </a:r>
                    </a:p>
                  </a:txBody>
                  <a:tcPr/>
                </a:tc>
                <a:tc>
                  <a:txBody>
                    <a:bodyPr/>
                    <a:lstStyle/>
                    <a:p>
                      <a:r>
                        <a:rPr lang="en-GB" sz="1400">
                          <a:latin typeface="Verdana"/>
                        </a:rPr>
                        <a:t>Bethany Jones</a:t>
                      </a:r>
                    </a:p>
                    <a:p>
                      <a:r>
                        <a:rPr lang="en-GB" sz="1400">
                          <a:latin typeface="Verdana"/>
                        </a:rPr>
                        <a:t>Julie Tucker (interim)</a:t>
                      </a:r>
                      <a:endParaRPr lang="en-GB" sz="1100">
                        <a:latin typeface="Verdana"/>
                      </a:endParaRPr>
                    </a:p>
                  </a:txBody>
                  <a:tcPr/>
                </a:tc>
                <a:extLst>
                  <a:ext uri="{0D108BD9-81ED-4DB2-BD59-A6C34878D82A}">
                    <a16:rowId xmlns:a16="http://schemas.microsoft.com/office/drawing/2014/main" val="979040820"/>
                  </a:ext>
                </a:extLst>
              </a:tr>
              <a:tr h="498704">
                <a:tc>
                  <a:txBody>
                    <a:bodyPr/>
                    <a:lstStyle/>
                    <a:p>
                      <a:r>
                        <a:rPr lang="en-GB" sz="1400">
                          <a:latin typeface="Verdana"/>
                        </a:rPr>
                        <a:t>Cardiff &amp; Vale</a:t>
                      </a:r>
                    </a:p>
                  </a:txBody>
                  <a:tcPr/>
                </a:tc>
                <a:tc>
                  <a:txBody>
                    <a:bodyPr/>
                    <a:lstStyle/>
                    <a:p>
                      <a:r>
                        <a:rPr lang="en-GB" sz="1400">
                          <a:latin typeface="Verdana"/>
                        </a:rPr>
                        <a:t>University Hospital Wales, Cardiff</a:t>
                      </a:r>
                    </a:p>
                  </a:txBody>
                  <a:tcPr/>
                </a:tc>
                <a:tc>
                  <a:txBody>
                    <a:bodyPr/>
                    <a:lstStyle/>
                    <a:p>
                      <a:r>
                        <a:rPr lang="en-GB" sz="1400">
                          <a:latin typeface="Verdana"/>
                        </a:rPr>
                        <a:t>Dr Rachel Rayment </a:t>
                      </a:r>
                    </a:p>
                    <a:p>
                      <a:r>
                        <a:rPr lang="en-GB" sz="1400">
                          <a:latin typeface="Verdana"/>
                        </a:rPr>
                        <a:t>Dr David Owens</a:t>
                      </a:r>
                    </a:p>
                  </a:txBody>
                  <a:tcPr/>
                </a:tc>
                <a:tc>
                  <a:txBody>
                    <a:bodyPr/>
                    <a:lstStyle/>
                    <a:p>
                      <a:r>
                        <a:rPr lang="en-GB" sz="1400">
                          <a:latin typeface="Verdana"/>
                        </a:rPr>
                        <a:t>Sharon Goodwin</a:t>
                      </a:r>
                    </a:p>
                  </a:txBody>
                  <a:tcPr/>
                </a:tc>
                <a:extLst>
                  <a:ext uri="{0D108BD9-81ED-4DB2-BD59-A6C34878D82A}">
                    <a16:rowId xmlns:a16="http://schemas.microsoft.com/office/drawing/2014/main" val="4211484907"/>
                  </a:ext>
                </a:extLst>
              </a:tr>
              <a:tr h="392676">
                <a:tc>
                  <a:txBody>
                    <a:bodyPr/>
                    <a:lstStyle/>
                    <a:p>
                      <a:r>
                        <a:rPr lang="en-GB" sz="1400">
                          <a:latin typeface="Verdana"/>
                        </a:rPr>
                        <a:t>Cwm Taf Morgannwg (West)</a:t>
                      </a:r>
                    </a:p>
                  </a:txBody>
                  <a:tcPr/>
                </a:tc>
                <a:tc>
                  <a:txBody>
                    <a:bodyPr/>
                    <a:lstStyle/>
                    <a:p>
                      <a:r>
                        <a:rPr lang="en-GB" sz="1400">
                          <a:latin typeface="Verdana"/>
                        </a:rPr>
                        <a:t>Princess of Wales Hospital, Bridgend</a:t>
                      </a:r>
                    </a:p>
                  </a:txBody>
                  <a:tcPr/>
                </a:tc>
                <a:tc>
                  <a:txBody>
                    <a:bodyPr/>
                    <a:lstStyle/>
                    <a:p>
                      <a:pPr lvl="0">
                        <a:buNone/>
                      </a:pPr>
                      <a:r>
                        <a:rPr lang="en-GB" sz="1400" b="0" i="0" u="none" strike="noStrike" noProof="0">
                          <a:solidFill>
                            <a:srgbClr val="242424"/>
                          </a:solidFill>
                          <a:latin typeface="Verdana"/>
                        </a:rPr>
                        <a:t>Dr Abby Parish</a:t>
                      </a:r>
                      <a:endParaRPr lang="en-US" sz="1400">
                        <a:latin typeface="Verdana"/>
                      </a:endParaRPr>
                    </a:p>
                  </a:txBody>
                  <a:tcPr/>
                </a:tc>
                <a:tc>
                  <a:txBody>
                    <a:bodyPr/>
                    <a:lstStyle/>
                    <a:p>
                      <a:r>
                        <a:rPr lang="en-GB" sz="1400">
                          <a:latin typeface="Verdana"/>
                        </a:rPr>
                        <a:t>Claire Laidler</a:t>
                      </a:r>
                    </a:p>
                  </a:txBody>
                  <a:tcPr/>
                </a:tc>
                <a:extLst>
                  <a:ext uri="{0D108BD9-81ED-4DB2-BD59-A6C34878D82A}">
                    <a16:rowId xmlns:a16="http://schemas.microsoft.com/office/drawing/2014/main" val="2303821517"/>
                  </a:ext>
                </a:extLst>
              </a:tr>
              <a:tr h="39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Verdana"/>
                        </a:rPr>
                        <a:t>Cwm Taf Morgannwg (North)</a:t>
                      </a:r>
                    </a:p>
                  </a:txBody>
                  <a:tcPr/>
                </a:tc>
                <a:tc>
                  <a:txBody>
                    <a:bodyPr/>
                    <a:lstStyle/>
                    <a:p>
                      <a:r>
                        <a:rPr lang="en-GB" sz="1400">
                          <a:latin typeface="Verdana"/>
                        </a:rPr>
                        <a:t>Prince Charles Hospital, Merthyr Tydfil</a:t>
                      </a:r>
                      <a:endParaRPr lang="en-US"/>
                    </a:p>
                  </a:txBody>
                  <a:tcPr/>
                </a:tc>
                <a:tc>
                  <a:txBody>
                    <a:bodyPr/>
                    <a:lstStyle/>
                    <a:p>
                      <a:pPr lvl="0">
                        <a:buNone/>
                      </a:pPr>
                      <a:r>
                        <a:rPr lang="en-GB" sz="1400" b="0" i="0" u="none" strike="noStrike" noProof="0">
                          <a:solidFill>
                            <a:srgbClr val="242424"/>
                          </a:solidFill>
                          <a:latin typeface="Verdana"/>
                        </a:rPr>
                        <a:t>Dr Marcia Scheller</a:t>
                      </a:r>
                      <a:endParaRPr lang="en-GB" sz="1400">
                        <a:latin typeface="Verdana"/>
                      </a:endParaRPr>
                    </a:p>
                  </a:txBody>
                  <a:tcPr/>
                </a:tc>
                <a:tc>
                  <a:txBody>
                    <a:bodyPr/>
                    <a:lstStyle/>
                    <a:p>
                      <a:r>
                        <a:rPr lang="en-GB" sz="1400">
                          <a:latin typeface="Verdana"/>
                        </a:rPr>
                        <a:t>Donna Morgan</a:t>
                      </a:r>
                    </a:p>
                  </a:txBody>
                  <a:tcPr/>
                </a:tc>
                <a:extLst>
                  <a:ext uri="{0D108BD9-81ED-4DB2-BD59-A6C34878D82A}">
                    <a16:rowId xmlns:a16="http://schemas.microsoft.com/office/drawing/2014/main" val="3706625585"/>
                  </a:ext>
                </a:extLst>
              </a:tr>
              <a:tr h="39267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400">
                          <a:latin typeface="Verdana"/>
                        </a:rPr>
                        <a:t>Cwm Taf Morgannwg (South)</a:t>
                      </a:r>
                    </a:p>
                  </a:txBody>
                  <a:tcPr/>
                </a:tc>
                <a:tc>
                  <a:txBody>
                    <a:bodyPr/>
                    <a:lstStyle/>
                    <a:p>
                      <a:r>
                        <a:rPr lang="en-GB" sz="1400">
                          <a:latin typeface="Verdana"/>
                        </a:rPr>
                        <a:t>Royal Glamorgan Hospital, Pontyclun</a:t>
                      </a:r>
                    </a:p>
                  </a:txBody>
                  <a:tcPr/>
                </a:tc>
                <a:tc>
                  <a:txBody>
                    <a:bodyPr/>
                    <a:lstStyle/>
                    <a:p>
                      <a:pPr lvl="0">
                        <a:buNone/>
                      </a:pPr>
                      <a:r>
                        <a:rPr lang="en-GB" sz="1400">
                          <a:latin typeface="Verdana"/>
                        </a:rPr>
                        <a:t>Mr Sam Fishpool</a:t>
                      </a:r>
                    </a:p>
                  </a:txBody>
                  <a:tcPr/>
                </a:tc>
                <a:tc>
                  <a:txBody>
                    <a:bodyPr/>
                    <a:lstStyle/>
                    <a:p>
                      <a:pPr lvl="0">
                        <a:buNone/>
                      </a:pPr>
                      <a:r>
                        <a:rPr lang="en-GB" sz="1400">
                          <a:latin typeface="Verdana"/>
                        </a:rPr>
                        <a:t>Sarah Bechares</a:t>
                      </a:r>
                    </a:p>
                  </a:txBody>
                  <a:tcPr/>
                </a:tc>
                <a:extLst>
                  <a:ext uri="{0D108BD9-81ED-4DB2-BD59-A6C34878D82A}">
                    <a16:rowId xmlns:a16="http://schemas.microsoft.com/office/drawing/2014/main" val="439702945"/>
                  </a:ext>
                </a:extLst>
              </a:tr>
              <a:tr h="704053">
                <a:tc>
                  <a:txBody>
                    <a:bodyPr/>
                    <a:lstStyle/>
                    <a:p>
                      <a:r>
                        <a:rPr lang="en-GB" sz="1400">
                          <a:latin typeface="Verdana"/>
                        </a:rPr>
                        <a:t>Aneurin Bevan</a:t>
                      </a:r>
                    </a:p>
                  </a:txBody>
                  <a:tcPr/>
                </a:tc>
                <a:tc>
                  <a:txBody>
                    <a:bodyPr/>
                    <a:lstStyle/>
                    <a:p>
                      <a:r>
                        <a:rPr lang="en-GB" sz="1400">
                          <a:latin typeface="Verdana"/>
                        </a:rPr>
                        <a:t>Royal Gwent Hospital, Newport</a:t>
                      </a:r>
                      <a:endParaRPr lang="en-US"/>
                    </a:p>
                    <a:p>
                      <a:r>
                        <a:rPr lang="en-GB" sz="1400">
                          <a:latin typeface="Verdana"/>
                        </a:rPr>
                        <a:t>Nevill Hall Hospital, Abergavenny</a:t>
                      </a:r>
                    </a:p>
                  </a:txBody>
                  <a:tcPr/>
                </a:tc>
                <a:tc>
                  <a:txBody>
                    <a:bodyPr/>
                    <a:lstStyle/>
                    <a:p>
                      <a:r>
                        <a:rPr lang="en-GB" sz="1400" dirty="0">
                          <a:latin typeface="Verdana"/>
                        </a:rPr>
                        <a:t>Dr Ashok Vaghela</a:t>
                      </a:r>
                    </a:p>
                    <a:p>
                      <a:r>
                        <a:rPr lang="en-GB" sz="1400" dirty="0">
                          <a:latin typeface="Verdana"/>
                        </a:rPr>
                        <a:t>Dr Helen Fowles</a:t>
                      </a:r>
                    </a:p>
                    <a:p>
                      <a:pPr lvl="0">
                        <a:buNone/>
                      </a:pPr>
                      <a:r>
                        <a:rPr lang="en-GB" sz="1400" dirty="0">
                          <a:latin typeface="Verdana"/>
                        </a:rPr>
                        <a:t>Dr Jennifer Rankin</a:t>
                      </a:r>
                    </a:p>
                  </a:txBody>
                  <a:tcPr/>
                </a:tc>
                <a:tc>
                  <a:txBody>
                    <a:bodyPr/>
                    <a:lstStyle/>
                    <a:p>
                      <a:pPr marL="0" lvl="0" algn="l" defTabSz="914400" rtl="0" eaLnBrk="1" latinLnBrk="0" hangingPunct="1">
                        <a:buNone/>
                      </a:pPr>
                      <a:r>
                        <a:rPr lang="en-GB" sz="1400" kern="1200" dirty="0">
                          <a:solidFill>
                            <a:schemeClr val="dk1"/>
                          </a:solidFill>
                          <a:latin typeface="Verdana"/>
                          <a:ea typeface="+mn-ea"/>
                          <a:cs typeface="+mn-cs"/>
                        </a:rPr>
                        <a:t>Caroline Newman (interim)</a:t>
                      </a:r>
                    </a:p>
                  </a:txBody>
                  <a:tcPr/>
                </a:tc>
                <a:extLst>
                  <a:ext uri="{0D108BD9-81ED-4DB2-BD59-A6C34878D82A}">
                    <a16:rowId xmlns:a16="http://schemas.microsoft.com/office/drawing/2014/main" val="2593683047"/>
                  </a:ext>
                </a:extLst>
              </a:tr>
            </a:tbl>
          </a:graphicData>
        </a:graphic>
      </p:graphicFrame>
    </p:spTree>
    <p:extLst>
      <p:ext uri="{BB962C8B-B14F-4D97-AF65-F5344CB8AC3E}">
        <p14:creationId xmlns:p14="http://schemas.microsoft.com/office/powerpoint/2010/main" val="329484545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AB1D9BBF78070343825AC322C150D363" ma:contentTypeVersion="17" ma:contentTypeDescription="Create a new document." ma:contentTypeScope="" ma:versionID="61fdcb9b621134c04df2fd0a31691b95">
  <xsd:schema xmlns:xsd="http://www.w3.org/2001/XMLSchema" xmlns:xs="http://www.w3.org/2001/XMLSchema" xmlns:p="http://schemas.microsoft.com/office/2006/metadata/properties" xmlns:ns1="http://schemas.microsoft.com/sharepoint/v3" xmlns:ns2="7eacf8fe-a9ce-4374-92f5-581b210b570f" xmlns:ns3="93534921-1956-43a9-9498-463b2729836f" targetNamespace="http://schemas.microsoft.com/office/2006/metadata/properties" ma:root="true" ma:fieldsID="607164c003600a974b395def789bf7dd" ns1:_="" ns2:_="" ns3:_="">
    <xsd:import namespace="http://schemas.microsoft.com/sharepoint/v3"/>
    <xsd:import namespace="7eacf8fe-a9ce-4374-92f5-581b210b570f"/>
    <xsd:import namespace="93534921-1956-43a9-9498-463b2729836f"/>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3:SharedWithUsers" minOccurs="0"/>
                <xsd:element ref="ns3:SharedWithDetails" minOccurs="0"/>
                <xsd:element ref="ns2:MediaServiceObjectDetectorVersions" minOccurs="0"/>
                <xsd:element ref="ns2:MediaServiceSearchPropertie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eacf8fe-a9ce-4374-92f5-581b210b57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cefaef41-70dc-4075-804e-d4e4dbdaeee0"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dexed="true" ma:internalName="MediaServiceDateTaken" ma:readOnly="true">
      <xsd:simpleType>
        <xsd:restriction base="dms:Text"/>
      </xsd:simpleType>
    </xsd:element>
    <xsd:element name="MediaServiceLocation" ma:index="17" nillable="true" ma:displayName="Location" ma:indexed="true"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21"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93534921-1956-43a9-9498-463b2729836f"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90d981bf-af7a-4709-ab7e-e3b14146c9a6}" ma:internalName="TaxCatchAll" ma:showField="CatchAllData" ma:web="93534921-1956-43a9-9498-463b2729836f">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7eacf8fe-a9ce-4374-92f5-581b210b570f">
      <Terms xmlns="http://schemas.microsoft.com/office/infopath/2007/PartnerControls"/>
    </lcf76f155ced4ddcb4097134ff3c332f>
    <TaxCatchAll xmlns="93534921-1956-43a9-9498-463b2729836f" xsi:nil="true"/>
    <_ip_UnifiedCompliancePolicyUIAction xmlns="http://schemas.microsoft.com/sharepoint/v3" xsi:nil="true"/>
    <_ip_UnifiedCompliancePolicyProperties xmlns="http://schemas.microsoft.com/sharepoint/v3" xsi:nil="true"/>
    <MediaLengthInSeconds xmlns="7eacf8fe-a9ce-4374-92f5-581b210b570f" xsi:nil="true"/>
    <SharedWithUsers xmlns="93534921-1956-43a9-9498-463b2729836f">
      <UserInfo>
        <DisplayName/>
        <AccountId xsi:nil="true"/>
        <AccountType/>
      </UserInfo>
    </SharedWithUsers>
  </documentManagement>
</p:properties>
</file>

<file path=customXml/itemProps1.xml><?xml version="1.0" encoding="utf-8"?>
<ds:datastoreItem xmlns:ds="http://schemas.openxmlformats.org/officeDocument/2006/customXml" ds:itemID="{28A35E1E-EA12-403E-89C8-AB5680AA69D1}">
  <ds:schemaRefs>
    <ds:schemaRef ds:uri="http://schemas.microsoft.com/sharepoint/v3/contenttype/forms"/>
  </ds:schemaRefs>
</ds:datastoreItem>
</file>

<file path=customXml/itemProps2.xml><?xml version="1.0" encoding="utf-8"?>
<ds:datastoreItem xmlns:ds="http://schemas.openxmlformats.org/officeDocument/2006/customXml" ds:itemID="{18F074E8-CB5C-4E5F-AC97-5A07554D1F1A}">
  <ds:schemaRefs>
    <ds:schemaRef ds:uri="7eacf8fe-a9ce-4374-92f5-581b210b570f"/>
    <ds:schemaRef ds:uri="93534921-1956-43a9-9498-463b2729836f"/>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91D11E7B-0E00-47A4-B204-09D8D620A371}">
  <ds:schemaRefs>
    <ds:schemaRef ds:uri="http://schemas.microsoft.com/office/2006/documentManagement/types"/>
    <ds:schemaRef ds:uri="7eacf8fe-a9ce-4374-92f5-581b210b570f"/>
    <ds:schemaRef ds:uri="http://purl.org/dc/elements/1.1/"/>
    <ds:schemaRef ds:uri="http://schemas.microsoft.com/office/2006/metadata/properties"/>
    <ds:schemaRef ds:uri="http://schemas.openxmlformats.org/package/2006/metadata/core-properties"/>
    <ds:schemaRef ds:uri="http://schemas.microsoft.com/office/infopath/2007/PartnerControls"/>
    <ds:schemaRef ds:uri="93534921-1956-43a9-9498-463b2729836f"/>
    <ds:schemaRef ds:uri="http://purl.org/dc/terms/"/>
    <ds:schemaRef ds:uri="http://schemas.microsoft.com/sharepoint/v3"/>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151</TotalTime>
  <Words>3681</Words>
  <Application>Microsoft Office PowerPoint</Application>
  <PresentationFormat>Widescreen</PresentationFormat>
  <Paragraphs>302</Paragraphs>
  <Slides>30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Courier New</vt:lpstr>
      <vt:lpstr>Symbol</vt:lpstr>
      <vt:lpstr>Times New Roman</vt:lpstr>
      <vt:lpstr>Verdana</vt:lpstr>
      <vt:lpstr>Office Theme</vt:lpstr>
      <vt:lpstr>Canllaw i Feddygon Sylfaen sy’n Dechrau  ym mis Awst 2025  A Guide for Foundation Doctors Commencing August 2025 </vt:lpstr>
      <vt:lpstr>Croeso  Welcome </vt:lpstr>
      <vt:lpstr>Pobl hollbwysig   Key people</vt:lpstr>
      <vt:lpstr>Swyddfa Rhaglen Sylfaen y DU (UKFPO)  Foundation Programme Office (UKFPO)  </vt:lpstr>
      <vt:lpstr>Tîm Ysgol Sylfaen Cymru Wales Foundation School Team</vt:lpstr>
      <vt:lpstr>Tîm Ysgol Sylfaen Cymru Wales Foundation School Team</vt:lpstr>
      <vt:lpstr>Partneriaeth Cydwasanaethau GIG Cymru (NWSSP) NHS Wales Shared Services Partnership (NWSSP)  </vt:lpstr>
      <vt:lpstr>Cyfarwyddwyr Rhaglen Sylfaen (FPD) a Gweinyddwyr Sylfaen(FA)  Foundation Programme Directors (FPD) &amp; Foundation Administrators (FA) </vt:lpstr>
      <vt:lpstr>Sefydlu Rhaglen Sylfaen (FPD) a Gweinyddwyr Sylfaen (FA) Foundation Programme Directors &amp; administrators </vt:lpstr>
      <vt:lpstr>Goruchwyliaeth Addysgol a Chlinigol Educational and Clinical Supervision </vt:lpstr>
      <vt:lpstr>Absenoldeb Astudio Study Leave</vt:lpstr>
      <vt:lpstr>Cwricwlwm Sylfaen Foundation Curriculum </vt:lpstr>
      <vt:lpstr>eBortffolio Dysgu Sylfaen (Turas) Foundation Learning ePortfolio (Turas) </vt:lpstr>
      <vt:lpstr>e-Ddysgu ar gyfer Gofal Iechyd (eLfH) e-Learning for Healthcare (eLfH)</vt:lpstr>
      <vt:lpstr>Amser hunanddatblygu (SDT) Self-development time (SDT) </vt:lpstr>
      <vt:lpstr>Amser hunanddatblygu (parhad) Self-development time (continued)</vt:lpstr>
      <vt:lpstr>Diwrnod Cyflwyniadau Cenedlaethol Meddygon Sylfaen 2026 National Foundation Doctors Presentation Day 2026</vt:lpstr>
      <vt:lpstr>Adolygiad Blynyddol o Gynnydd Cymhwysedd(ARCP) Annual Review of Competence Progression (ARCP) </vt:lpstr>
      <vt:lpstr>Rhestr Wirio ARCP The ARCP Checklist</vt:lpstr>
      <vt:lpstr>Asesu yn ystod Hyfforddiant Sylfaen Assessment during Foundation Training  </vt:lpstr>
      <vt:lpstr>Absenoldeb o Hyfforddiant Absence from Training </vt:lpstr>
      <vt:lpstr>Hyfforddiant Llai na Llawn Amser (LTFT) Less than Full Time Training (LTFT) </vt:lpstr>
      <vt:lpstr>Grŵp Goruchwylio Lleoliadau (PSG) Placement Supervision Group (PSG) </vt:lpstr>
      <vt:lpstr>Asesiad Tîm o Ymddygiad (TAB) Team Assessment of Behaviour (TAB)  </vt:lpstr>
      <vt:lpstr>Digwyddiadau dysgu dan oruchwyliaeth (SLEs) Supervised learning Events (SLEs) </vt:lpstr>
      <vt:lpstr>Myfyrdod Boddhaol/Naratif Cryno Satisfactory Reflection/Summary Narrative </vt:lpstr>
      <vt:lpstr>Dysgu creiddiol a dysgu nad yw'n greiddiol Core &amp; Non-Core learning </vt:lpstr>
      <vt:lpstr>Ymgysylltu â'r rhaglen Engagement with the programme </vt:lpstr>
      <vt:lpstr>Asesiad Diogelwch Rhagnodi (PSA) Prescribing Safety Assessment  (PSA)</vt:lpstr>
      <vt:lpstr>Cymorth Bywyd Uwch (ALS) Advanced Life Support (ALS)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Jessica Tippins (HEIW)</dc:creator>
  <cp:lastModifiedBy>Mairead Geaney (HEIW)</cp:lastModifiedBy>
  <cp:revision>7</cp:revision>
  <dcterms:created xsi:type="dcterms:W3CDTF">2020-07-10T10:43:48Z</dcterms:created>
  <dcterms:modified xsi:type="dcterms:W3CDTF">2025-11-12T11:39:19Z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0x010100AB1D9BBF78070343825AC322C150D363</vt:lpwstr>
  </property>
  <property fmtid="{D5CDD505-2E9C-101B-9397-08002B2CF9AE}" pid="3" name="_ExtendedDescription">
    <vt:lpwstr/>
  </property>
  <property fmtid="{D5CDD505-2E9C-101B-9397-08002B2CF9AE}" pid="4" name="MediaServiceImageTags">
    <vt:lpwstr/>
  </property>
  <property fmtid="{D5CDD505-2E9C-101B-9397-08002B2CF9AE}" pid="5" name="xd_ProgID">
    <vt:lpwstr/>
  </property>
  <property fmtid="{D5CDD505-2E9C-101B-9397-08002B2CF9AE}" pid="6" name="ComplianceAssetId">
    <vt:lpwstr/>
  </property>
  <property fmtid="{D5CDD505-2E9C-101B-9397-08002B2CF9AE}" pid="7" name="TemplateUrl">
    <vt:lpwstr/>
  </property>
  <property fmtid="{D5CDD505-2E9C-101B-9397-08002B2CF9AE}" pid="8" name="TriggerFlowInfo">
    <vt:lpwstr/>
  </property>
  <property fmtid="{D5CDD505-2E9C-101B-9397-08002B2CF9AE}" pid="9" name="xd_Signature">
    <vt:bool>false</vt:bool>
  </property>
</Properties>
</file>