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x="7556500" cy="10693400"/>
  <p:notesSz cx="6858000" cy="9144000"/>
  <p:embeddedFontLst>
    <p:embeddedFont>
      <p:font typeface="Buffalo" panose="020B0604020202020204" charset="0"/>
      <p:regular r:id="rId24"/>
    </p:embeddedFont>
    <p:embeddedFont>
      <p:font typeface="Frutiger" panose="020B0604020202020204" charset="0"/>
      <p:regular r:id="rId25"/>
    </p:embeddedFont>
    <p:embeddedFont>
      <p:font typeface="Frutiger Bold" panose="020B0604020202020204" charset="0"/>
      <p:regular r:id="rId26"/>
    </p:embeddedFont>
    <p:embeddedFont>
      <p:font typeface="Verdana Pro" panose="020B0604030504040204" pitchFamily="34" charset="0"/>
      <p:regular r:id="rId27"/>
      <p:bold r:id="rId28"/>
      <p:italic r:id="rId29"/>
      <p:boldItalic r:id="rId30"/>
    </p:embeddedFont>
    <p:embeddedFont>
      <p:font typeface="Verdana Pro Bold" panose="020B0804030504040204" pitchFamily="34" charset="0"/>
      <p:regular r:id="rId31"/>
      <p:bold r:id="rId32"/>
    </p:embeddedFont>
    <p:embeddedFont>
      <p:font typeface="Verdana Pro Bold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2815" y="7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32.svg"/><Relationship Id="rId18" Type="http://schemas.openxmlformats.org/officeDocument/2006/relationships/image" Target="../media/image37.png"/><Relationship Id="rId3" Type="http://schemas.openxmlformats.org/officeDocument/2006/relationships/image" Target="../media/image25.svg"/><Relationship Id="rId21" Type="http://schemas.openxmlformats.org/officeDocument/2006/relationships/image" Target="../media/image40.svg"/><Relationship Id="rId7" Type="http://schemas.openxmlformats.org/officeDocument/2006/relationships/image" Target="../media/image28.jpeg"/><Relationship Id="rId12" Type="http://schemas.openxmlformats.org/officeDocument/2006/relationships/image" Target="../media/image31.png"/><Relationship Id="rId17" Type="http://schemas.openxmlformats.org/officeDocument/2006/relationships/image" Target="../media/image36.svg"/><Relationship Id="rId25" Type="http://schemas.openxmlformats.org/officeDocument/2006/relationships/image" Target="../media/image44.svg"/><Relationship Id="rId2" Type="http://schemas.openxmlformats.org/officeDocument/2006/relationships/image" Target="../media/image24.png"/><Relationship Id="rId16" Type="http://schemas.openxmlformats.org/officeDocument/2006/relationships/image" Target="../media/image35.png"/><Relationship Id="rId20"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1.png"/><Relationship Id="rId11" Type="http://schemas.openxmlformats.org/officeDocument/2006/relationships/image" Target="../media/image30.svg"/><Relationship Id="rId24" Type="http://schemas.openxmlformats.org/officeDocument/2006/relationships/image" Target="../media/image43.png"/><Relationship Id="rId5" Type="http://schemas.openxmlformats.org/officeDocument/2006/relationships/image" Target="../media/image27.svg"/><Relationship Id="rId15" Type="http://schemas.openxmlformats.org/officeDocument/2006/relationships/image" Target="../media/image34.png"/><Relationship Id="rId23" Type="http://schemas.openxmlformats.org/officeDocument/2006/relationships/image" Target="../media/image42.svg"/><Relationship Id="rId10" Type="http://schemas.openxmlformats.org/officeDocument/2006/relationships/image" Target="../media/image29.png"/><Relationship Id="rId19" Type="http://schemas.openxmlformats.org/officeDocument/2006/relationships/image" Target="../media/image38.svg"/><Relationship Id="rId4" Type="http://schemas.openxmlformats.org/officeDocument/2006/relationships/image" Target="../media/image26.png"/><Relationship Id="rId9" Type="http://schemas.openxmlformats.org/officeDocument/2006/relationships/image" Target="../media/image5.svg"/><Relationship Id="rId14" Type="http://schemas.openxmlformats.org/officeDocument/2006/relationships/image" Target="../media/image33.png"/><Relationship Id="rId22"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sv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13"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5.jpeg"/><Relationship Id="rId12" Type="http://schemas.openxmlformats.org/officeDocument/2006/relationships/image" Target="../media/image5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7.png"/><Relationship Id="rId5" Type="http://schemas.openxmlformats.org/officeDocument/2006/relationships/image" Target="../media/image53.png"/><Relationship Id="rId10" Type="http://schemas.openxmlformats.org/officeDocument/2006/relationships/image" Target="../media/image5.svg"/><Relationship Id="rId4" Type="http://schemas.openxmlformats.org/officeDocument/2006/relationships/image" Target="../media/image52.png"/><Relationship Id="rId9" Type="http://schemas.openxmlformats.org/officeDocument/2006/relationships/image" Target="../media/image4.png"/><Relationship Id="rId14" Type="http://schemas.openxmlformats.org/officeDocument/2006/relationships/image" Target="../media/image60.svg"/></Relationships>
</file>

<file path=ppt/slides/_rels/slide16.xml.rels><?xml version="1.0" encoding="UTF-8" standalone="yes"?>
<Relationships xmlns="http://schemas.openxmlformats.org/package/2006/relationships"><Relationship Id="rId3" Type="http://schemas.openxmlformats.org/officeDocument/2006/relationships/hyperlink" Target="mailto:jane.jenkins@wales.nhs.uk" TargetMode="External"/><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61.png"/></Relationships>
</file>

<file path=ppt/slides/_rels/slide1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2.png"/><Relationship Id="rId7" Type="http://schemas.openxmlformats.org/officeDocument/2006/relationships/image" Target="../media/image5.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image" Target="../media/image63.png"/><Relationship Id="rId9" Type="http://schemas.openxmlformats.org/officeDocument/2006/relationships/image" Target="../media/image66.svg"/></Relationships>
</file>

<file path=ppt/slides/_rels/slide1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jpeg"/><Relationship Id="rId7" Type="http://schemas.openxmlformats.org/officeDocument/2006/relationships/image" Target="../media/image69.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1.svg"/></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2.jpeg"/><Relationship Id="rId7" Type="http://schemas.openxmlformats.org/officeDocument/2006/relationships/image" Target="../media/image7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8.png"/><Relationship Id="rId5" Type="http://schemas.openxmlformats.org/officeDocument/2006/relationships/image" Target="../media/image4.png"/><Relationship Id="rId10" Type="http://schemas.openxmlformats.org/officeDocument/2006/relationships/image" Target="../media/image77.jpeg"/><Relationship Id="rId4" Type="http://schemas.openxmlformats.org/officeDocument/2006/relationships/image" Target="../media/image73.jpeg"/><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5.sv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5.sv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3" name="Group 3"/>
          <p:cNvGrpSpPr/>
          <p:nvPr/>
        </p:nvGrpSpPr>
        <p:grpSpPr>
          <a:xfrm>
            <a:off x="6086711" y="9377061"/>
            <a:ext cx="1236989" cy="1236989"/>
            <a:chOff x="0" y="0"/>
            <a:chExt cx="1649319" cy="1649319"/>
          </a:xfrm>
        </p:grpSpPr>
        <p:grpSp>
          <p:nvGrpSpPr>
            <p:cNvPr id="4" name="Group 4"/>
            <p:cNvGrpSpPr/>
            <p:nvPr/>
          </p:nvGrpSpPr>
          <p:grpSpPr>
            <a:xfrm>
              <a:off x="0" y="0"/>
              <a:ext cx="1649319" cy="1649319"/>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6" name="TextBox 6"/>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7" name="TextBox 7"/>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8" name="TextBox 8"/>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9" name="TextBox 9"/>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grpSp>
        <p:nvGrpSpPr>
          <p:cNvPr id="10" name="Group 10"/>
          <p:cNvGrpSpPr/>
          <p:nvPr/>
        </p:nvGrpSpPr>
        <p:grpSpPr>
          <a:xfrm>
            <a:off x="249853" y="266933"/>
            <a:ext cx="7087401" cy="9110128"/>
            <a:chOff x="0" y="0"/>
            <a:chExt cx="2548285" cy="3275560"/>
          </a:xfrm>
        </p:grpSpPr>
        <p:sp>
          <p:nvSpPr>
            <p:cNvPr id="11" name="Freeform 11"/>
            <p:cNvSpPr/>
            <p:nvPr/>
          </p:nvSpPr>
          <p:spPr>
            <a:xfrm>
              <a:off x="0" y="0"/>
              <a:ext cx="2548285" cy="3275560"/>
            </a:xfrm>
            <a:custGeom>
              <a:avLst/>
              <a:gdLst/>
              <a:ahLst/>
              <a:cxnLst/>
              <a:rect l="l" t="t" r="r" b="b"/>
              <a:pathLst>
                <a:path w="2548285" h="3275560">
                  <a:moveTo>
                    <a:pt x="0" y="0"/>
                  </a:moveTo>
                  <a:lnTo>
                    <a:pt x="2548285" y="0"/>
                  </a:lnTo>
                  <a:lnTo>
                    <a:pt x="2548285" y="3275560"/>
                  </a:lnTo>
                  <a:lnTo>
                    <a:pt x="0" y="3275560"/>
                  </a:lnTo>
                  <a:close/>
                </a:path>
              </a:pathLst>
            </a:custGeom>
            <a:solidFill>
              <a:srgbClr val="009CFF"/>
            </a:solidFill>
          </p:spPr>
          <p:txBody>
            <a:bodyPr/>
            <a:lstStyle/>
            <a:p>
              <a:endParaRPr lang="en-GB"/>
            </a:p>
          </p:txBody>
        </p:sp>
        <p:sp>
          <p:nvSpPr>
            <p:cNvPr id="12" name="TextBox 12"/>
            <p:cNvSpPr txBox="1"/>
            <p:nvPr/>
          </p:nvSpPr>
          <p:spPr>
            <a:xfrm>
              <a:off x="0" y="-28575"/>
              <a:ext cx="2548285" cy="3304135"/>
            </a:xfrm>
            <a:prstGeom prst="rect">
              <a:avLst/>
            </a:prstGeom>
          </p:spPr>
          <p:txBody>
            <a:bodyPr lIns="50634" tIns="50634" rIns="50634" bIns="50634" rtlCol="0" anchor="ctr"/>
            <a:lstStyle/>
            <a:p>
              <a:pPr algn="ctr">
                <a:lnSpc>
                  <a:spcPts val="1953"/>
                </a:lnSpc>
              </a:pPr>
              <a:endParaRPr/>
            </a:p>
          </p:txBody>
        </p:sp>
      </p:grpSp>
      <p:sp>
        <p:nvSpPr>
          <p:cNvPr id="13" name="Freeform 13"/>
          <p:cNvSpPr/>
          <p:nvPr/>
        </p:nvSpPr>
        <p:spPr>
          <a:xfrm>
            <a:off x="249853" y="266933"/>
            <a:ext cx="7073848" cy="9110128"/>
          </a:xfrm>
          <a:custGeom>
            <a:avLst/>
            <a:gdLst/>
            <a:ahLst/>
            <a:cxnLst/>
            <a:rect l="l" t="t" r="r" b="b"/>
            <a:pathLst>
              <a:path w="7073848" h="9110128">
                <a:moveTo>
                  <a:pt x="0" y="0"/>
                </a:moveTo>
                <a:lnTo>
                  <a:pt x="7073847" y="0"/>
                </a:lnTo>
                <a:lnTo>
                  <a:pt x="7073847" y="9110128"/>
                </a:lnTo>
                <a:lnTo>
                  <a:pt x="0" y="9110128"/>
                </a:lnTo>
                <a:lnTo>
                  <a:pt x="0" y="0"/>
                </a:lnTo>
                <a:close/>
              </a:path>
            </a:pathLst>
          </a:custGeom>
          <a:blipFill>
            <a:blip r:embed="rId3"/>
            <a:stretch>
              <a:fillRect l="-36725" r="-35851"/>
            </a:stretch>
          </a:blipFill>
        </p:spPr>
        <p:txBody>
          <a:bodyPr/>
          <a:lstStyle/>
          <a:p>
            <a:endParaRPr lang="en-GB"/>
          </a:p>
        </p:txBody>
      </p:sp>
      <p:sp>
        <p:nvSpPr>
          <p:cNvPr id="14" name="Freeform 14"/>
          <p:cNvSpPr/>
          <p:nvPr/>
        </p:nvSpPr>
        <p:spPr>
          <a:xfrm>
            <a:off x="3809399" y="344575"/>
            <a:ext cx="3527855" cy="852826"/>
          </a:xfrm>
          <a:custGeom>
            <a:avLst/>
            <a:gdLst/>
            <a:ahLst/>
            <a:cxnLst/>
            <a:rect l="l" t="t" r="r" b="b"/>
            <a:pathLst>
              <a:path w="3527855" h="852826">
                <a:moveTo>
                  <a:pt x="0" y="0"/>
                </a:moveTo>
                <a:lnTo>
                  <a:pt x="3527855" y="0"/>
                </a:lnTo>
                <a:lnTo>
                  <a:pt x="3527855" y="852826"/>
                </a:lnTo>
                <a:lnTo>
                  <a:pt x="0" y="852826"/>
                </a:lnTo>
                <a:lnTo>
                  <a:pt x="0" y="0"/>
                </a:lnTo>
                <a:close/>
              </a:path>
            </a:pathLst>
          </a:custGeom>
          <a:blipFill>
            <a:blip r:embed="rId4"/>
            <a:stretch>
              <a:fillRect/>
            </a:stretch>
          </a:blipFill>
        </p:spPr>
        <p:txBody>
          <a:bodyPr/>
          <a:lstStyle/>
          <a:p>
            <a:endParaRPr lang="en-GB"/>
          </a:p>
        </p:txBody>
      </p:sp>
      <p:sp>
        <p:nvSpPr>
          <p:cNvPr id="15" name="TextBox 15"/>
          <p:cNvSpPr txBox="1"/>
          <p:nvPr/>
        </p:nvSpPr>
        <p:spPr>
          <a:xfrm>
            <a:off x="1275103" y="1547110"/>
            <a:ext cx="5036901" cy="1363894"/>
          </a:xfrm>
          <a:prstGeom prst="rect">
            <a:avLst/>
          </a:prstGeom>
        </p:spPr>
        <p:txBody>
          <a:bodyPr lIns="0" tIns="0" rIns="0" bIns="0" rtlCol="0" anchor="t">
            <a:spAutoFit/>
          </a:bodyPr>
          <a:lstStyle/>
          <a:p>
            <a:pPr algn="ctr">
              <a:lnSpc>
                <a:spcPts val="5190"/>
              </a:lnSpc>
            </a:pPr>
            <a:r>
              <a:rPr lang="en-US" sz="6035" b="1" spc="-283">
                <a:solidFill>
                  <a:srgbClr val="FFFFFF"/>
                </a:solidFill>
                <a:latin typeface="Verdana Pro Bold"/>
                <a:ea typeface="Verdana Pro Bold"/>
                <a:cs typeface="Verdana Pro Bold"/>
                <a:sym typeface="Verdana Pro Bold"/>
              </a:rPr>
              <a:t>Welcome To Wrexham!</a:t>
            </a:r>
          </a:p>
        </p:txBody>
      </p:sp>
      <p:sp>
        <p:nvSpPr>
          <p:cNvPr id="16" name="TextBox 16"/>
          <p:cNvSpPr txBox="1"/>
          <p:nvPr/>
        </p:nvSpPr>
        <p:spPr>
          <a:xfrm>
            <a:off x="256629" y="7998849"/>
            <a:ext cx="7073848" cy="878351"/>
          </a:xfrm>
          <a:prstGeom prst="rect">
            <a:avLst/>
          </a:prstGeom>
        </p:spPr>
        <p:txBody>
          <a:bodyPr lIns="0" tIns="0" rIns="0" bIns="0" rtlCol="0" anchor="t">
            <a:spAutoFit/>
          </a:bodyPr>
          <a:lstStyle/>
          <a:p>
            <a:pPr algn="ctr">
              <a:lnSpc>
                <a:spcPts val="3318"/>
              </a:lnSpc>
            </a:pPr>
            <a:r>
              <a:rPr lang="en-US" sz="3859" b="1" spc="-181">
                <a:solidFill>
                  <a:srgbClr val="FFFFFF"/>
                </a:solidFill>
                <a:latin typeface="Verdana Pro Bold"/>
                <a:ea typeface="Verdana Pro Bold"/>
                <a:cs typeface="Verdana Pro Bold"/>
                <a:sym typeface="Verdana Pro Bold"/>
              </a:rPr>
              <a:t>Wrexham Maelor Hospital</a:t>
            </a:r>
          </a:p>
          <a:p>
            <a:pPr algn="ctr">
              <a:lnSpc>
                <a:spcPts val="3318"/>
              </a:lnSpc>
            </a:pPr>
            <a:r>
              <a:rPr lang="en-US" sz="3859" b="1" spc="-181">
                <a:solidFill>
                  <a:srgbClr val="FFFFFF"/>
                </a:solidFill>
                <a:latin typeface="Verdana Pro Bold"/>
                <a:ea typeface="Verdana Pro Bold"/>
                <a:cs typeface="Verdana Pro Bold"/>
                <a:sym typeface="Verdana Pro Bold"/>
              </a:rPr>
              <a:t>Foundation Programme</a:t>
            </a:r>
          </a:p>
        </p:txBody>
      </p:sp>
      <p:sp>
        <p:nvSpPr>
          <p:cNvPr id="17" name="Freeform 17"/>
          <p:cNvSpPr/>
          <p:nvPr/>
        </p:nvSpPr>
        <p:spPr>
          <a:xfrm>
            <a:off x="2302336" y="7421709"/>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rot="164758">
            <a:off x="143273" y="82447"/>
            <a:ext cx="7273453" cy="4388294"/>
          </a:xfrm>
          <a:custGeom>
            <a:avLst/>
            <a:gdLst/>
            <a:ahLst/>
            <a:cxnLst/>
            <a:rect l="l" t="t" r="r" b="b"/>
            <a:pathLst>
              <a:path w="7273453" h="4388294">
                <a:moveTo>
                  <a:pt x="0" y="339543"/>
                </a:moveTo>
                <a:lnTo>
                  <a:pt x="7079263" y="0"/>
                </a:lnTo>
                <a:lnTo>
                  <a:pt x="7273454" y="4048751"/>
                </a:lnTo>
                <a:lnTo>
                  <a:pt x="194191" y="4388294"/>
                </a:lnTo>
                <a:lnTo>
                  <a:pt x="0" y="339543"/>
                </a:lnTo>
                <a:close/>
              </a:path>
            </a:pathLst>
          </a:custGeom>
          <a:blipFill>
            <a:blip r:embed="rId3"/>
            <a:stretch>
              <a:fillRect l="-4833" t="-8965" r="-21468" b="-8787"/>
            </a:stretch>
          </a:blipFill>
        </p:spPr>
        <p:txBody>
          <a:bodyPr/>
          <a:lstStyle/>
          <a:p>
            <a:endParaRPr lang="en-GB"/>
          </a:p>
        </p:txBody>
      </p:sp>
      <p:sp>
        <p:nvSpPr>
          <p:cNvPr id="14" name="Freeform 14"/>
          <p:cNvSpPr/>
          <p:nvPr/>
        </p:nvSpPr>
        <p:spPr>
          <a:xfrm>
            <a:off x="2272937" y="4227040"/>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TextBox 15"/>
          <p:cNvSpPr txBox="1"/>
          <p:nvPr/>
        </p:nvSpPr>
        <p:spPr>
          <a:xfrm>
            <a:off x="637532" y="5455528"/>
            <a:ext cx="6284937" cy="3329335"/>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Starting work as a foundation doctor can be both an exciting and daunting time. Choosing where to apply to work during the foundation programme can be a big part of this process. Here at Wrexham Maelor hospital, we believe that we provide the ideal environment for you to have a happy and successful start to your medical career. </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As a reasonably sized district general hospital, we serve a large population in North-East Wales. One of the advantages we feel working in a DGH offers is a steady stream of general medical and surgical cases.</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 We are fortunate here in Wrexham to have friendly, welcoming staff who make our new doctors feel welcomed and valued. This, coupled with our proximity to Manchester, Liverpool and Chester means that our foundation trainees have a great experience both professionally and socially.</a:t>
            </a: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6" name="TextBox 16"/>
          <p:cNvSpPr txBox="1"/>
          <p:nvPr/>
        </p:nvSpPr>
        <p:spPr>
          <a:xfrm>
            <a:off x="1405097" y="4663921"/>
            <a:ext cx="4749807"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Why Wrexham Maelor?</a:t>
            </a:r>
          </a:p>
        </p:txBody>
      </p:sp>
      <p:sp>
        <p:nvSpPr>
          <p:cNvPr id="17" name="TextBox 17"/>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TextBox 13"/>
          <p:cNvSpPr txBox="1"/>
          <p:nvPr/>
        </p:nvSpPr>
        <p:spPr>
          <a:xfrm>
            <a:off x="1204005" y="5205517"/>
            <a:ext cx="5151991" cy="3746918"/>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The team consists of the Medical Director for Medical and Dental Education, Clinical Director for Medical and Dental Education, Foundation Programme Director, Medical and Dental Education Manager, Operational Manager, three Lead Coordinators, one Coordinator, and two Reception/Admin Support Assistants. We also have some fantastic MedEd Fellows working across various specialties who support with Medical Education at Wrexham.</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The Wrexham Medical Institute is located separately but not far from the main hospital giving you a little “time out” from the hustle and bustle. Our pastoral support has increased greatly within the last two years with the establishment of the Health and Well Being Support Service which as has gone from strength to strength with the health and wellbeing sessions proving to be popular especially the therapy dogs and Zumba classes! </a:t>
            </a: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4" name="Freeform 14"/>
          <p:cNvSpPr/>
          <p:nvPr/>
        </p:nvSpPr>
        <p:spPr>
          <a:xfrm>
            <a:off x="236300" y="249891"/>
            <a:ext cx="7087401" cy="3654381"/>
          </a:xfrm>
          <a:custGeom>
            <a:avLst/>
            <a:gdLst/>
            <a:ahLst/>
            <a:cxnLst/>
            <a:rect l="l" t="t" r="r" b="b"/>
            <a:pathLst>
              <a:path w="7087401" h="3654381">
                <a:moveTo>
                  <a:pt x="0" y="0"/>
                </a:moveTo>
                <a:lnTo>
                  <a:pt x="7087400" y="0"/>
                </a:lnTo>
                <a:lnTo>
                  <a:pt x="7087400" y="3654382"/>
                </a:lnTo>
                <a:lnTo>
                  <a:pt x="0" y="3654382"/>
                </a:lnTo>
                <a:lnTo>
                  <a:pt x="0" y="0"/>
                </a:lnTo>
                <a:close/>
              </a:path>
            </a:pathLst>
          </a:custGeom>
          <a:blipFill>
            <a:blip r:embed="rId3"/>
            <a:stretch>
              <a:fillRect l="-237" t="-9853" r="-237"/>
            </a:stretch>
          </a:blipFill>
        </p:spPr>
        <p:txBody>
          <a:bodyPr/>
          <a:lstStyle/>
          <a:p>
            <a:endParaRPr lang="en-GB"/>
          </a:p>
        </p:txBody>
      </p:sp>
      <p:sp>
        <p:nvSpPr>
          <p:cNvPr id="15" name="TextBox 15"/>
          <p:cNvSpPr txBox="1"/>
          <p:nvPr/>
        </p:nvSpPr>
        <p:spPr>
          <a:xfrm>
            <a:off x="765874" y="4241779"/>
            <a:ext cx="5963111" cy="688478"/>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Wrexham Medical Institute</a:t>
            </a:r>
          </a:p>
          <a:p>
            <a:pPr algn="ctr">
              <a:lnSpc>
                <a:spcPts val="2692"/>
              </a:lnSpc>
            </a:pPr>
            <a:r>
              <a:rPr lang="en-US" sz="2589" b="1">
                <a:solidFill>
                  <a:srgbClr val="FFFFFF"/>
                </a:solidFill>
                <a:latin typeface="Verdana Pro Bold"/>
                <a:ea typeface="Verdana Pro Bold"/>
                <a:cs typeface="Verdana Pro Bold"/>
                <a:sym typeface="Verdana Pro Bold"/>
              </a:rPr>
              <a:t>Medical Education Department</a:t>
            </a:r>
          </a:p>
        </p:txBody>
      </p:sp>
      <p:sp>
        <p:nvSpPr>
          <p:cNvPr id="16" name="Freeform 16"/>
          <p:cNvSpPr/>
          <p:nvPr/>
        </p:nvSpPr>
        <p:spPr>
          <a:xfrm>
            <a:off x="671118" y="2395351"/>
            <a:ext cx="6217764" cy="1508922"/>
          </a:xfrm>
          <a:custGeom>
            <a:avLst/>
            <a:gdLst/>
            <a:ahLst/>
            <a:cxnLst/>
            <a:rect l="l" t="t" r="r" b="b"/>
            <a:pathLst>
              <a:path w="6217764" h="1508922">
                <a:moveTo>
                  <a:pt x="0" y="0"/>
                </a:moveTo>
                <a:lnTo>
                  <a:pt x="6217764" y="0"/>
                </a:lnTo>
                <a:lnTo>
                  <a:pt x="6217764" y="1508922"/>
                </a:lnTo>
                <a:lnTo>
                  <a:pt x="0" y="1508922"/>
                </a:lnTo>
                <a:lnTo>
                  <a:pt x="0" y="0"/>
                </a:lnTo>
                <a:close/>
              </a:path>
            </a:pathLst>
          </a:custGeom>
          <a:blipFill>
            <a:blip r:embed="rId4"/>
            <a:stretch>
              <a:fillRect l="-9398" t="-93099" r="-4357" b="-158038"/>
            </a:stretch>
          </a:blipFill>
        </p:spPr>
        <p:txBody>
          <a:bodyPr/>
          <a:lstStyle/>
          <a:p>
            <a:endParaRPr lang="en-GB"/>
          </a:p>
        </p:txBody>
      </p:sp>
      <p:sp>
        <p:nvSpPr>
          <p:cNvPr id="17" name="Freeform 17"/>
          <p:cNvSpPr/>
          <p:nvPr/>
        </p:nvSpPr>
        <p:spPr>
          <a:xfrm>
            <a:off x="2272937" y="3753566"/>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8" name="TextBox 18"/>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8328"/>
            <a:ext cx="7133914" cy="9185188"/>
            <a:chOff x="0" y="0"/>
            <a:chExt cx="2548285" cy="3281016"/>
          </a:xfrm>
        </p:grpSpPr>
        <p:sp>
          <p:nvSpPr>
            <p:cNvPr id="3" name="Freeform 3"/>
            <p:cNvSpPr/>
            <p:nvPr/>
          </p:nvSpPr>
          <p:spPr>
            <a:xfrm>
              <a:off x="0" y="0"/>
              <a:ext cx="2548285" cy="3281016"/>
            </a:xfrm>
            <a:custGeom>
              <a:avLst/>
              <a:gdLst/>
              <a:ahLst/>
              <a:cxnLst/>
              <a:rect l="l" t="t" r="r" b="b"/>
              <a:pathLst>
                <a:path w="2548285" h="3281016">
                  <a:moveTo>
                    <a:pt x="0" y="0"/>
                  </a:moveTo>
                  <a:lnTo>
                    <a:pt x="2548285" y="0"/>
                  </a:lnTo>
                  <a:lnTo>
                    <a:pt x="2548285" y="3281016"/>
                  </a:lnTo>
                  <a:lnTo>
                    <a:pt x="0" y="3281016"/>
                  </a:lnTo>
                  <a:close/>
                </a:path>
              </a:pathLst>
            </a:custGeom>
            <a:solidFill>
              <a:srgbClr val="009CFF"/>
            </a:solidFill>
          </p:spPr>
          <p:txBody>
            <a:bodyPr/>
            <a:lstStyle/>
            <a:p>
              <a:endParaRPr lang="en-GB"/>
            </a:p>
          </p:txBody>
        </p:sp>
        <p:sp>
          <p:nvSpPr>
            <p:cNvPr id="4" name="TextBox 4"/>
            <p:cNvSpPr txBox="1"/>
            <p:nvPr/>
          </p:nvSpPr>
          <p:spPr>
            <a:xfrm>
              <a:off x="0" y="-28575"/>
              <a:ext cx="2548285" cy="3309591"/>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3391003" y="4615013"/>
            <a:ext cx="3532371" cy="642249"/>
          </a:xfrm>
          <a:custGeom>
            <a:avLst/>
            <a:gdLst/>
            <a:ahLst/>
            <a:cxnLst/>
            <a:rect l="l" t="t" r="r" b="b"/>
            <a:pathLst>
              <a:path w="3532371" h="642249">
                <a:moveTo>
                  <a:pt x="0" y="0"/>
                </a:moveTo>
                <a:lnTo>
                  <a:pt x="3532370" y="0"/>
                </a:lnTo>
                <a:lnTo>
                  <a:pt x="3532370" y="642250"/>
                </a:lnTo>
                <a:lnTo>
                  <a:pt x="0" y="6422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6" name="Freeform 6"/>
          <p:cNvSpPr/>
          <p:nvPr/>
        </p:nvSpPr>
        <p:spPr>
          <a:xfrm>
            <a:off x="391003" y="4408940"/>
            <a:ext cx="2697695" cy="2794222"/>
          </a:xfrm>
          <a:custGeom>
            <a:avLst/>
            <a:gdLst/>
            <a:ahLst/>
            <a:cxnLst/>
            <a:rect l="l" t="t" r="r" b="b"/>
            <a:pathLst>
              <a:path w="2697695" h="2794222">
                <a:moveTo>
                  <a:pt x="0" y="0"/>
                </a:moveTo>
                <a:lnTo>
                  <a:pt x="2697695" y="0"/>
                </a:lnTo>
                <a:lnTo>
                  <a:pt x="2697695" y="2794222"/>
                </a:lnTo>
                <a:lnTo>
                  <a:pt x="0" y="27942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7" name="Freeform 7"/>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6"/>
            <a:stretch>
              <a:fillRect/>
            </a:stretch>
          </a:blipFill>
        </p:spPr>
        <p:txBody>
          <a:bodyPr/>
          <a:lstStyle/>
          <a:p>
            <a:endParaRPr lang="en-GB"/>
          </a:p>
        </p:txBody>
      </p:sp>
      <p:grpSp>
        <p:nvGrpSpPr>
          <p:cNvPr id="8" name="Group 8"/>
          <p:cNvGrpSpPr/>
          <p:nvPr/>
        </p:nvGrpSpPr>
        <p:grpSpPr>
          <a:xfrm>
            <a:off x="6086711" y="9377061"/>
            <a:ext cx="1236989" cy="1236989"/>
            <a:chOff x="0" y="0"/>
            <a:chExt cx="1649319" cy="1649319"/>
          </a:xfrm>
        </p:grpSpPr>
        <p:grpSp>
          <p:nvGrpSpPr>
            <p:cNvPr id="9" name="Group 9"/>
            <p:cNvGrpSpPr/>
            <p:nvPr/>
          </p:nvGrpSpPr>
          <p:grpSpPr>
            <a:xfrm>
              <a:off x="0" y="0"/>
              <a:ext cx="1649319" cy="1649319"/>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11" name="TextBox 11"/>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2" name="TextBox 12"/>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3" name="TextBox 13"/>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4" name="TextBox 14"/>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5" name="Freeform 15"/>
          <p:cNvSpPr/>
          <p:nvPr/>
        </p:nvSpPr>
        <p:spPr>
          <a:xfrm>
            <a:off x="236300" y="243316"/>
            <a:ext cx="7087401" cy="3139879"/>
          </a:xfrm>
          <a:custGeom>
            <a:avLst/>
            <a:gdLst/>
            <a:ahLst/>
            <a:cxnLst/>
            <a:rect l="l" t="t" r="r" b="b"/>
            <a:pathLst>
              <a:path w="7087401" h="3139879">
                <a:moveTo>
                  <a:pt x="0" y="0"/>
                </a:moveTo>
                <a:lnTo>
                  <a:pt x="7087400" y="0"/>
                </a:lnTo>
                <a:lnTo>
                  <a:pt x="7087400" y="3139879"/>
                </a:lnTo>
                <a:lnTo>
                  <a:pt x="0" y="3139879"/>
                </a:lnTo>
                <a:lnTo>
                  <a:pt x="0" y="0"/>
                </a:lnTo>
                <a:close/>
              </a:path>
            </a:pathLst>
          </a:custGeom>
          <a:blipFill>
            <a:blip r:embed="rId7"/>
            <a:stretch>
              <a:fillRect t="-43130" b="-7256"/>
            </a:stretch>
          </a:blipFill>
        </p:spPr>
        <p:txBody>
          <a:bodyPr/>
          <a:lstStyle/>
          <a:p>
            <a:endParaRPr lang="en-GB"/>
          </a:p>
        </p:txBody>
      </p:sp>
      <p:sp>
        <p:nvSpPr>
          <p:cNvPr id="16" name="Freeform 16"/>
          <p:cNvSpPr/>
          <p:nvPr/>
        </p:nvSpPr>
        <p:spPr>
          <a:xfrm>
            <a:off x="2324692" y="3224191"/>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grpSp>
        <p:nvGrpSpPr>
          <p:cNvPr id="17" name="Group 17"/>
          <p:cNvGrpSpPr/>
          <p:nvPr/>
        </p:nvGrpSpPr>
        <p:grpSpPr>
          <a:xfrm>
            <a:off x="236300" y="4036796"/>
            <a:ext cx="7087401" cy="776680"/>
            <a:chOff x="0" y="0"/>
            <a:chExt cx="2548285" cy="279256"/>
          </a:xfrm>
        </p:grpSpPr>
        <p:sp>
          <p:nvSpPr>
            <p:cNvPr id="18" name="Freeform 18"/>
            <p:cNvSpPr/>
            <p:nvPr/>
          </p:nvSpPr>
          <p:spPr>
            <a:xfrm>
              <a:off x="0" y="0"/>
              <a:ext cx="2548285" cy="279256"/>
            </a:xfrm>
            <a:custGeom>
              <a:avLst/>
              <a:gdLst/>
              <a:ahLst/>
              <a:cxnLst/>
              <a:rect l="l" t="t" r="r" b="b"/>
              <a:pathLst>
                <a:path w="2548285" h="279256">
                  <a:moveTo>
                    <a:pt x="0" y="0"/>
                  </a:moveTo>
                  <a:lnTo>
                    <a:pt x="2548285" y="0"/>
                  </a:lnTo>
                  <a:lnTo>
                    <a:pt x="2548285" y="279256"/>
                  </a:lnTo>
                  <a:lnTo>
                    <a:pt x="0" y="279256"/>
                  </a:lnTo>
                  <a:close/>
                </a:path>
              </a:pathLst>
            </a:custGeom>
            <a:solidFill>
              <a:srgbClr val="11598B"/>
            </a:solidFill>
          </p:spPr>
          <p:txBody>
            <a:bodyPr/>
            <a:lstStyle/>
            <a:p>
              <a:endParaRPr lang="en-GB"/>
            </a:p>
          </p:txBody>
        </p:sp>
        <p:sp>
          <p:nvSpPr>
            <p:cNvPr id="19" name="TextBox 19"/>
            <p:cNvSpPr txBox="1"/>
            <p:nvPr/>
          </p:nvSpPr>
          <p:spPr>
            <a:xfrm>
              <a:off x="0" y="-38100"/>
              <a:ext cx="2548285" cy="317356"/>
            </a:xfrm>
            <a:prstGeom prst="rect">
              <a:avLst/>
            </a:prstGeom>
          </p:spPr>
          <p:txBody>
            <a:bodyPr lIns="50634" tIns="50634" rIns="50634" bIns="50634" rtlCol="0" anchor="ctr"/>
            <a:lstStyle/>
            <a:p>
              <a:pPr algn="ctr">
                <a:lnSpc>
                  <a:spcPts val="2509"/>
                </a:lnSpc>
              </a:pPr>
              <a:endParaRPr/>
            </a:p>
          </p:txBody>
        </p:sp>
      </p:grpSp>
      <p:sp>
        <p:nvSpPr>
          <p:cNvPr id="20" name="Freeform 20"/>
          <p:cNvSpPr/>
          <p:nvPr/>
        </p:nvSpPr>
        <p:spPr>
          <a:xfrm>
            <a:off x="3147186" y="5257263"/>
            <a:ext cx="924814" cy="557200"/>
          </a:xfrm>
          <a:custGeom>
            <a:avLst/>
            <a:gdLst/>
            <a:ahLst/>
            <a:cxnLst/>
            <a:rect l="l" t="t" r="r" b="b"/>
            <a:pathLst>
              <a:path w="924814" h="557200">
                <a:moveTo>
                  <a:pt x="0" y="0"/>
                </a:moveTo>
                <a:lnTo>
                  <a:pt x="924814" y="0"/>
                </a:lnTo>
                <a:lnTo>
                  <a:pt x="924814" y="557200"/>
                </a:lnTo>
                <a:lnTo>
                  <a:pt x="0" y="5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21"/>
          <p:cNvSpPr/>
          <p:nvPr/>
        </p:nvSpPr>
        <p:spPr>
          <a:xfrm>
            <a:off x="4164392" y="5257263"/>
            <a:ext cx="924814" cy="557200"/>
          </a:xfrm>
          <a:custGeom>
            <a:avLst/>
            <a:gdLst/>
            <a:ahLst/>
            <a:cxnLst/>
            <a:rect l="l" t="t" r="r" b="b"/>
            <a:pathLst>
              <a:path w="924814" h="557200">
                <a:moveTo>
                  <a:pt x="0" y="0"/>
                </a:moveTo>
                <a:lnTo>
                  <a:pt x="924814" y="0"/>
                </a:lnTo>
                <a:lnTo>
                  <a:pt x="924814" y="557200"/>
                </a:lnTo>
                <a:lnTo>
                  <a:pt x="0" y="5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22"/>
          <p:cNvSpPr/>
          <p:nvPr/>
        </p:nvSpPr>
        <p:spPr>
          <a:xfrm>
            <a:off x="5203132" y="5257263"/>
            <a:ext cx="924814" cy="557200"/>
          </a:xfrm>
          <a:custGeom>
            <a:avLst/>
            <a:gdLst/>
            <a:ahLst/>
            <a:cxnLst/>
            <a:rect l="l" t="t" r="r" b="b"/>
            <a:pathLst>
              <a:path w="924814" h="557200">
                <a:moveTo>
                  <a:pt x="0" y="0"/>
                </a:moveTo>
                <a:lnTo>
                  <a:pt x="924814" y="0"/>
                </a:lnTo>
                <a:lnTo>
                  <a:pt x="924814" y="557200"/>
                </a:lnTo>
                <a:lnTo>
                  <a:pt x="0" y="5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3" name="Freeform 23"/>
          <p:cNvSpPr/>
          <p:nvPr/>
        </p:nvSpPr>
        <p:spPr>
          <a:xfrm>
            <a:off x="6242799" y="5257263"/>
            <a:ext cx="924814" cy="557200"/>
          </a:xfrm>
          <a:custGeom>
            <a:avLst/>
            <a:gdLst/>
            <a:ahLst/>
            <a:cxnLst/>
            <a:rect l="l" t="t" r="r" b="b"/>
            <a:pathLst>
              <a:path w="924814" h="557200">
                <a:moveTo>
                  <a:pt x="0" y="0"/>
                </a:moveTo>
                <a:lnTo>
                  <a:pt x="924814" y="0"/>
                </a:lnTo>
                <a:lnTo>
                  <a:pt x="924814" y="557200"/>
                </a:lnTo>
                <a:lnTo>
                  <a:pt x="0" y="55720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4" name="Freeform 24"/>
          <p:cNvSpPr/>
          <p:nvPr/>
        </p:nvSpPr>
        <p:spPr>
          <a:xfrm>
            <a:off x="5203132" y="5786041"/>
            <a:ext cx="924814" cy="557200"/>
          </a:xfrm>
          <a:custGeom>
            <a:avLst/>
            <a:gdLst/>
            <a:ahLst/>
            <a:cxnLst/>
            <a:rect l="l" t="t" r="r" b="b"/>
            <a:pathLst>
              <a:path w="924814" h="557200">
                <a:moveTo>
                  <a:pt x="0" y="0"/>
                </a:moveTo>
                <a:lnTo>
                  <a:pt x="924814" y="0"/>
                </a:lnTo>
                <a:lnTo>
                  <a:pt x="924814" y="557201"/>
                </a:lnTo>
                <a:lnTo>
                  <a:pt x="0" y="557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25"/>
          <p:cNvSpPr/>
          <p:nvPr/>
        </p:nvSpPr>
        <p:spPr>
          <a:xfrm>
            <a:off x="6242799" y="5786041"/>
            <a:ext cx="924814" cy="557200"/>
          </a:xfrm>
          <a:custGeom>
            <a:avLst/>
            <a:gdLst/>
            <a:ahLst/>
            <a:cxnLst/>
            <a:rect l="l" t="t" r="r" b="b"/>
            <a:pathLst>
              <a:path w="924814" h="557200">
                <a:moveTo>
                  <a:pt x="0" y="0"/>
                </a:moveTo>
                <a:lnTo>
                  <a:pt x="924814" y="0"/>
                </a:lnTo>
                <a:lnTo>
                  <a:pt x="924814" y="557201"/>
                </a:lnTo>
                <a:lnTo>
                  <a:pt x="0" y="557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26"/>
          <p:cNvSpPr/>
          <p:nvPr/>
        </p:nvSpPr>
        <p:spPr>
          <a:xfrm>
            <a:off x="4164392" y="5786041"/>
            <a:ext cx="924814" cy="557200"/>
          </a:xfrm>
          <a:custGeom>
            <a:avLst/>
            <a:gdLst/>
            <a:ahLst/>
            <a:cxnLst/>
            <a:rect l="l" t="t" r="r" b="b"/>
            <a:pathLst>
              <a:path w="924814" h="557200">
                <a:moveTo>
                  <a:pt x="0" y="0"/>
                </a:moveTo>
                <a:lnTo>
                  <a:pt x="924814" y="0"/>
                </a:lnTo>
                <a:lnTo>
                  <a:pt x="924814" y="557201"/>
                </a:lnTo>
                <a:lnTo>
                  <a:pt x="0" y="557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27"/>
          <p:cNvSpPr/>
          <p:nvPr/>
        </p:nvSpPr>
        <p:spPr>
          <a:xfrm>
            <a:off x="3147186" y="5806051"/>
            <a:ext cx="924814" cy="557200"/>
          </a:xfrm>
          <a:custGeom>
            <a:avLst/>
            <a:gdLst/>
            <a:ahLst/>
            <a:cxnLst/>
            <a:rect l="l" t="t" r="r" b="b"/>
            <a:pathLst>
              <a:path w="924814" h="557200">
                <a:moveTo>
                  <a:pt x="0" y="0"/>
                </a:moveTo>
                <a:lnTo>
                  <a:pt x="924814" y="0"/>
                </a:lnTo>
                <a:lnTo>
                  <a:pt x="924814" y="557201"/>
                </a:lnTo>
                <a:lnTo>
                  <a:pt x="0" y="557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8" name="Freeform 28"/>
          <p:cNvSpPr/>
          <p:nvPr/>
        </p:nvSpPr>
        <p:spPr>
          <a:xfrm rot="597425">
            <a:off x="5535765" y="2264321"/>
            <a:ext cx="1796856" cy="1387323"/>
          </a:xfrm>
          <a:custGeom>
            <a:avLst/>
            <a:gdLst/>
            <a:ahLst/>
            <a:cxnLst/>
            <a:rect l="l" t="t" r="r" b="b"/>
            <a:pathLst>
              <a:path w="1796856" h="1387323">
                <a:moveTo>
                  <a:pt x="0" y="0"/>
                </a:moveTo>
                <a:lnTo>
                  <a:pt x="1796856" y="0"/>
                </a:lnTo>
                <a:lnTo>
                  <a:pt x="1796856" y="1387322"/>
                </a:lnTo>
                <a:lnTo>
                  <a:pt x="0" y="138732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9" name="TextBox 29"/>
          <p:cNvSpPr txBox="1"/>
          <p:nvPr/>
        </p:nvSpPr>
        <p:spPr>
          <a:xfrm>
            <a:off x="422684" y="4858230"/>
            <a:ext cx="2599556" cy="2422349"/>
          </a:xfrm>
          <a:prstGeom prst="rect">
            <a:avLst/>
          </a:prstGeom>
        </p:spPr>
        <p:txBody>
          <a:bodyPr lIns="0" tIns="0" rIns="0" bIns="0" rtlCol="0" anchor="t">
            <a:spAutoFit/>
          </a:bodyPr>
          <a:lstStyle/>
          <a:p>
            <a:pPr algn="ctr">
              <a:lnSpc>
                <a:spcPts val="1327"/>
              </a:lnSpc>
            </a:pPr>
            <a:r>
              <a:rPr lang="en-US" sz="1196" b="1" u="sng">
                <a:solidFill>
                  <a:srgbClr val="11598B"/>
                </a:solidFill>
                <a:latin typeface="Verdana Pro Bold"/>
                <a:ea typeface="Verdana Pro Bold"/>
                <a:cs typeface="Verdana Pro Bold"/>
                <a:sym typeface="Verdana Pro Bold"/>
              </a:rPr>
              <a:t>Support and Guidance</a:t>
            </a:r>
          </a:p>
          <a:p>
            <a:pPr algn="ctr">
              <a:lnSpc>
                <a:spcPts val="1327"/>
              </a:lnSpc>
            </a:pPr>
            <a:r>
              <a:rPr lang="en-US" sz="1196" b="1">
                <a:solidFill>
                  <a:srgbClr val="11598B"/>
                </a:solidFill>
                <a:latin typeface="Verdana Pro Bold"/>
                <a:ea typeface="Verdana Pro Bold"/>
                <a:cs typeface="Verdana Pro Bold"/>
                <a:sym typeface="Verdana Pro Bold"/>
              </a:rPr>
              <a:t>The Health and Wellbeing coordinator is:</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Someone you can speak to away from the hospital</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Totally impartial and can help in many ways</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One person you can contact regarding any concerns</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Provides a confidential service</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If they can not help, we have a list of professionals that can</a:t>
            </a:r>
          </a:p>
          <a:p>
            <a:pPr algn="l">
              <a:lnSpc>
                <a:spcPts val="1674"/>
              </a:lnSpc>
            </a:pPr>
            <a:endParaRPr lang="en-US" sz="1196">
              <a:solidFill>
                <a:srgbClr val="11598B"/>
              </a:solidFill>
              <a:latin typeface="Verdana Pro"/>
              <a:ea typeface="Verdana Pro"/>
              <a:cs typeface="Verdana Pro"/>
              <a:sym typeface="Verdana Pro"/>
            </a:endParaRPr>
          </a:p>
          <a:p>
            <a:pPr algn="l">
              <a:lnSpc>
                <a:spcPts val="1674"/>
              </a:lnSpc>
            </a:pPr>
            <a:endParaRPr lang="en-US" sz="1196">
              <a:solidFill>
                <a:srgbClr val="11598B"/>
              </a:solidFill>
              <a:latin typeface="Verdana Pro"/>
              <a:ea typeface="Verdana Pro"/>
              <a:cs typeface="Verdana Pro"/>
              <a:sym typeface="Verdana Pro"/>
            </a:endParaRPr>
          </a:p>
        </p:txBody>
      </p:sp>
      <p:grpSp>
        <p:nvGrpSpPr>
          <p:cNvPr id="30" name="Group 30"/>
          <p:cNvGrpSpPr/>
          <p:nvPr/>
        </p:nvGrpSpPr>
        <p:grpSpPr>
          <a:xfrm>
            <a:off x="405712" y="6884624"/>
            <a:ext cx="1934298" cy="2492437"/>
            <a:chOff x="0" y="0"/>
            <a:chExt cx="630787" cy="812800"/>
          </a:xfrm>
        </p:grpSpPr>
        <p:sp>
          <p:nvSpPr>
            <p:cNvPr id="31" name="Freeform 31"/>
            <p:cNvSpPr/>
            <p:nvPr/>
          </p:nvSpPr>
          <p:spPr>
            <a:xfrm>
              <a:off x="0" y="0"/>
              <a:ext cx="630787" cy="812800"/>
            </a:xfrm>
            <a:custGeom>
              <a:avLst/>
              <a:gdLst/>
              <a:ahLst/>
              <a:cxnLst/>
              <a:rect l="l" t="t" r="r" b="b"/>
              <a:pathLst>
                <a:path w="630787" h="812800">
                  <a:moveTo>
                    <a:pt x="210376" y="19070"/>
                  </a:moveTo>
                  <a:cubicBezTo>
                    <a:pt x="242610" y="7556"/>
                    <a:pt x="279480" y="0"/>
                    <a:pt x="315563" y="0"/>
                  </a:cubicBezTo>
                  <a:cubicBezTo>
                    <a:pt x="351648" y="0"/>
                    <a:pt x="386370" y="6476"/>
                    <a:pt x="418368" y="17990"/>
                  </a:cubicBezTo>
                  <a:cubicBezTo>
                    <a:pt x="419050" y="18350"/>
                    <a:pt x="419731" y="18350"/>
                    <a:pt x="420411" y="18710"/>
                  </a:cubicBezTo>
                  <a:cubicBezTo>
                    <a:pt x="540577" y="64765"/>
                    <a:pt x="629085" y="186379"/>
                    <a:pt x="630787" y="328502"/>
                  </a:cubicBezTo>
                  <a:lnTo>
                    <a:pt x="630787" y="812800"/>
                  </a:lnTo>
                  <a:lnTo>
                    <a:pt x="0" y="812800"/>
                  </a:lnTo>
                  <a:lnTo>
                    <a:pt x="0" y="328861"/>
                  </a:lnTo>
                  <a:cubicBezTo>
                    <a:pt x="1702" y="185660"/>
                    <a:pt x="88848" y="64045"/>
                    <a:pt x="210376" y="19070"/>
                  </a:cubicBezTo>
                  <a:close/>
                </a:path>
              </a:pathLst>
            </a:custGeom>
            <a:solidFill>
              <a:srgbClr val="11598B"/>
            </a:solidFill>
          </p:spPr>
          <p:txBody>
            <a:bodyPr/>
            <a:lstStyle/>
            <a:p>
              <a:endParaRPr lang="en-GB"/>
            </a:p>
          </p:txBody>
        </p:sp>
        <p:sp>
          <p:nvSpPr>
            <p:cNvPr id="32" name="TextBox 32"/>
            <p:cNvSpPr txBox="1"/>
            <p:nvPr/>
          </p:nvSpPr>
          <p:spPr>
            <a:xfrm>
              <a:off x="0" y="88900"/>
              <a:ext cx="630787" cy="723900"/>
            </a:xfrm>
            <a:prstGeom prst="rect">
              <a:avLst/>
            </a:prstGeom>
          </p:spPr>
          <p:txBody>
            <a:bodyPr lIns="55827" tIns="55827" rIns="55827" bIns="55827" rtlCol="0" anchor="ctr"/>
            <a:lstStyle/>
            <a:p>
              <a:pPr algn="ctr">
                <a:lnSpc>
                  <a:spcPts val="2509"/>
                </a:lnSpc>
              </a:pPr>
              <a:endParaRPr/>
            </a:p>
          </p:txBody>
        </p:sp>
      </p:grpSp>
      <p:sp>
        <p:nvSpPr>
          <p:cNvPr id="33" name="Freeform 33"/>
          <p:cNvSpPr/>
          <p:nvPr/>
        </p:nvSpPr>
        <p:spPr>
          <a:xfrm rot="9673410" flipH="1">
            <a:off x="846199" y="8065297"/>
            <a:ext cx="1014175" cy="1513694"/>
          </a:xfrm>
          <a:custGeom>
            <a:avLst/>
            <a:gdLst/>
            <a:ahLst/>
            <a:cxnLst/>
            <a:rect l="l" t="t" r="r" b="b"/>
            <a:pathLst>
              <a:path w="1014175" h="1513694">
                <a:moveTo>
                  <a:pt x="1014175" y="0"/>
                </a:moveTo>
                <a:lnTo>
                  <a:pt x="0" y="0"/>
                </a:lnTo>
                <a:lnTo>
                  <a:pt x="0" y="1513694"/>
                </a:lnTo>
                <a:lnTo>
                  <a:pt x="1014175" y="1513694"/>
                </a:lnTo>
                <a:lnTo>
                  <a:pt x="1014175" y="0"/>
                </a:lnTo>
                <a:close/>
              </a:path>
            </a:pathLst>
          </a:custGeom>
          <a:blipFill>
            <a:blip r:embed="rId14"/>
            <a:stretch>
              <a:fillRect/>
            </a:stretch>
          </a:blipFill>
        </p:spPr>
        <p:txBody>
          <a:bodyPr/>
          <a:lstStyle/>
          <a:p>
            <a:endParaRPr lang="en-GB"/>
          </a:p>
        </p:txBody>
      </p:sp>
      <p:sp>
        <p:nvSpPr>
          <p:cNvPr id="34" name="TextBox 34"/>
          <p:cNvSpPr txBox="1"/>
          <p:nvPr/>
        </p:nvSpPr>
        <p:spPr>
          <a:xfrm>
            <a:off x="380357" y="7306566"/>
            <a:ext cx="1990045" cy="681883"/>
          </a:xfrm>
          <a:prstGeom prst="rect">
            <a:avLst/>
          </a:prstGeom>
        </p:spPr>
        <p:txBody>
          <a:bodyPr lIns="0" tIns="0" rIns="0" bIns="0" rtlCol="0" anchor="t">
            <a:spAutoFit/>
          </a:bodyPr>
          <a:lstStyle/>
          <a:p>
            <a:pPr algn="ctr">
              <a:lnSpc>
                <a:spcPts val="5641"/>
              </a:lnSpc>
            </a:pPr>
            <a:r>
              <a:rPr lang="en-US" sz="4029">
                <a:solidFill>
                  <a:srgbClr val="FFFFFF"/>
                </a:solidFill>
                <a:latin typeface="Buffalo"/>
                <a:ea typeface="Buffalo"/>
                <a:cs typeface="Buffalo"/>
                <a:sym typeface="Buffalo"/>
              </a:rPr>
              <a:t>Karen Price</a:t>
            </a:r>
          </a:p>
        </p:txBody>
      </p:sp>
      <p:sp>
        <p:nvSpPr>
          <p:cNvPr id="35" name="TextBox 35"/>
          <p:cNvSpPr txBox="1"/>
          <p:nvPr/>
        </p:nvSpPr>
        <p:spPr>
          <a:xfrm>
            <a:off x="557039" y="7812330"/>
            <a:ext cx="1636682" cy="471331"/>
          </a:xfrm>
          <a:prstGeom prst="rect">
            <a:avLst/>
          </a:prstGeom>
        </p:spPr>
        <p:txBody>
          <a:bodyPr lIns="0" tIns="0" rIns="0" bIns="0" rtlCol="0" anchor="t">
            <a:spAutoFit/>
          </a:bodyPr>
          <a:lstStyle/>
          <a:p>
            <a:pPr algn="ctr">
              <a:lnSpc>
                <a:spcPts val="1281"/>
              </a:lnSpc>
            </a:pPr>
            <a:r>
              <a:rPr lang="en-US" sz="1294" b="1">
                <a:solidFill>
                  <a:srgbClr val="FFFFFF"/>
                </a:solidFill>
                <a:latin typeface="Verdana Pro Bold"/>
                <a:ea typeface="Verdana Pro Bold"/>
                <a:cs typeface="Verdana Pro Bold"/>
                <a:sym typeface="Verdana Pro Bold"/>
              </a:rPr>
              <a:t>Health and Wellbeing Coordinator</a:t>
            </a:r>
          </a:p>
        </p:txBody>
      </p:sp>
      <p:grpSp>
        <p:nvGrpSpPr>
          <p:cNvPr id="36" name="Group 36"/>
          <p:cNvGrpSpPr/>
          <p:nvPr/>
        </p:nvGrpSpPr>
        <p:grpSpPr>
          <a:xfrm>
            <a:off x="5656591" y="6438181"/>
            <a:ext cx="1446455" cy="2532623"/>
            <a:chOff x="0" y="0"/>
            <a:chExt cx="1928606" cy="3376830"/>
          </a:xfrm>
        </p:grpSpPr>
        <p:sp>
          <p:nvSpPr>
            <p:cNvPr id="37" name="Freeform 37"/>
            <p:cNvSpPr/>
            <p:nvPr/>
          </p:nvSpPr>
          <p:spPr>
            <a:xfrm rot="-5400000">
              <a:off x="-10837" y="1342692"/>
              <a:ext cx="3282135" cy="596752"/>
            </a:xfrm>
            <a:custGeom>
              <a:avLst/>
              <a:gdLst/>
              <a:ahLst/>
              <a:cxnLst/>
              <a:rect l="l" t="t" r="r" b="b"/>
              <a:pathLst>
                <a:path w="3282135" h="596752">
                  <a:moveTo>
                    <a:pt x="0" y="0"/>
                  </a:moveTo>
                  <a:lnTo>
                    <a:pt x="3282135" y="0"/>
                  </a:lnTo>
                  <a:lnTo>
                    <a:pt x="3282135" y="596751"/>
                  </a:lnTo>
                  <a:lnTo>
                    <a:pt x="0" y="5967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8" name="Freeform 38"/>
            <p:cNvSpPr/>
            <p:nvPr/>
          </p:nvSpPr>
          <p:spPr>
            <a:xfrm rot="-5400000">
              <a:off x="-1342692" y="1399411"/>
              <a:ext cx="3282135" cy="596752"/>
            </a:xfrm>
            <a:custGeom>
              <a:avLst/>
              <a:gdLst/>
              <a:ahLst/>
              <a:cxnLst/>
              <a:rect l="l" t="t" r="r" b="b"/>
              <a:pathLst>
                <a:path w="3282135" h="596752">
                  <a:moveTo>
                    <a:pt x="0" y="0"/>
                  </a:moveTo>
                  <a:lnTo>
                    <a:pt x="3282135" y="0"/>
                  </a:lnTo>
                  <a:lnTo>
                    <a:pt x="3282135" y="596752"/>
                  </a:lnTo>
                  <a:lnTo>
                    <a:pt x="0" y="596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39" name="Freeform 39"/>
            <p:cNvSpPr/>
            <p:nvPr/>
          </p:nvSpPr>
          <p:spPr>
            <a:xfrm rot="-5400000">
              <a:off x="-899076" y="1399411"/>
              <a:ext cx="3282135" cy="596752"/>
            </a:xfrm>
            <a:custGeom>
              <a:avLst/>
              <a:gdLst/>
              <a:ahLst/>
              <a:cxnLst/>
              <a:rect l="l" t="t" r="r" b="b"/>
              <a:pathLst>
                <a:path w="3282135" h="596752">
                  <a:moveTo>
                    <a:pt x="0" y="0"/>
                  </a:moveTo>
                  <a:lnTo>
                    <a:pt x="3282135" y="0"/>
                  </a:lnTo>
                  <a:lnTo>
                    <a:pt x="3282135" y="596752"/>
                  </a:lnTo>
                  <a:lnTo>
                    <a:pt x="0" y="596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0" name="Freeform 40"/>
            <p:cNvSpPr/>
            <p:nvPr/>
          </p:nvSpPr>
          <p:spPr>
            <a:xfrm rot="-5400000">
              <a:off x="-451433" y="1437387"/>
              <a:ext cx="3282135" cy="596752"/>
            </a:xfrm>
            <a:custGeom>
              <a:avLst/>
              <a:gdLst/>
              <a:ahLst/>
              <a:cxnLst/>
              <a:rect l="l" t="t" r="r" b="b"/>
              <a:pathLst>
                <a:path w="3282135" h="596752">
                  <a:moveTo>
                    <a:pt x="0" y="0"/>
                  </a:moveTo>
                  <a:lnTo>
                    <a:pt x="3282135" y="0"/>
                  </a:lnTo>
                  <a:lnTo>
                    <a:pt x="3282135" y="596752"/>
                  </a:lnTo>
                  <a:lnTo>
                    <a:pt x="0" y="5967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GB"/>
            </a:p>
          </p:txBody>
        </p:sp>
        <p:sp>
          <p:nvSpPr>
            <p:cNvPr id="41" name="TextBox 41"/>
            <p:cNvSpPr txBox="1"/>
            <p:nvPr/>
          </p:nvSpPr>
          <p:spPr>
            <a:xfrm>
              <a:off x="49163" y="242457"/>
              <a:ext cx="1751960" cy="2891611"/>
            </a:xfrm>
            <a:prstGeom prst="rect">
              <a:avLst/>
            </a:prstGeom>
          </p:spPr>
          <p:txBody>
            <a:bodyPr lIns="0" tIns="0" rIns="0" bIns="0" rtlCol="0" anchor="t">
              <a:spAutoFit/>
            </a:bodyPr>
            <a:lstStyle/>
            <a:p>
              <a:pPr algn="ctr">
                <a:lnSpc>
                  <a:spcPts val="1674"/>
                </a:lnSpc>
              </a:pPr>
              <a:r>
                <a:rPr lang="en-US" sz="1196" b="1" u="sng">
                  <a:solidFill>
                    <a:srgbClr val="11598B"/>
                  </a:solidFill>
                  <a:latin typeface="Verdana Pro Bold"/>
                  <a:ea typeface="Verdana Pro Bold"/>
                  <a:cs typeface="Verdana Pro Bold"/>
                  <a:sym typeface="Verdana Pro Bold"/>
                </a:rPr>
                <a:t>Who can access the service?</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All Clinicians - any grade</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Allied Healthcare Professionals</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Physician Associates</a:t>
              </a:r>
            </a:p>
            <a:p>
              <a:pPr marL="258234" lvl="1" indent="-129117" algn="l">
                <a:lnSpc>
                  <a:spcPts val="1363"/>
                </a:lnSpc>
                <a:buFont typeface="Arial"/>
                <a:buChar char="•"/>
              </a:pPr>
              <a:r>
                <a:rPr lang="en-US" sz="1196">
                  <a:solidFill>
                    <a:srgbClr val="11598B"/>
                  </a:solidFill>
                  <a:latin typeface="Verdana Pro"/>
                  <a:ea typeface="Verdana Pro"/>
                  <a:cs typeface="Verdana Pro"/>
                  <a:sym typeface="Verdana Pro"/>
                </a:rPr>
                <a:t>Medical Students</a:t>
              </a:r>
            </a:p>
          </p:txBody>
        </p:sp>
      </p:grpSp>
      <p:grpSp>
        <p:nvGrpSpPr>
          <p:cNvPr id="42" name="Group 42"/>
          <p:cNvGrpSpPr/>
          <p:nvPr/>
        </p:nvGrpSpPr>
        <p:grpSpPr>
          <a:xfrm>
            <a:off x="3022240" y="6337088"/>
            <a:ext cx="2550667" cy="2632258"/>
            <a:chOff x="0" y="0"/>
            <a:chExt cx="3400890" cy="3509677"/>
          </a:xfrm>
        </p:grpSpPr>
        <p:grpSp>
          <p:nvGrpSpPr>
            <p:cNvPr id="43" name="Group 43"/>
            <p:cNvGrpSpPr/>
            <p:nvPr/>
          </p:nvGrpSpPr>
          <p:grpSpPr>
            <a:xfrm>
              <a:off x="1027545" y="1177651"/>
              <a:ext cx="1349824" cy="1160005"/>
              <a:chOff x="0" y="0"/>
              <a:chExt cx="812800" cy="698500"/>
            </a:xfrm>
          </p:grpSpPr>
          <p:sp>
            <p:nvSpPr>
              <p:cNvPr id="44" name="Freeform 44"/>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DE59"/>
              </a:solidFill>
            </p:spPr>
            <p:txBody>
              <a:bodyPr/>
              <a:lstStyle/>
              <a:p>
                <a:endParaRPr lang="en-GB"/>
              </a:p>
            </p:txBody>
          </p:sp>
          <p:sp>
            <p:nvSpPr>
              <p:cNvPr id="45" name="TextBox 45"/>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46" name="Group 46"/>
            <p:cNvGrpSpPr/>
            <p:nvPr/>
          </p:nvGrpSpPr>
          <p:grpSpPr>
            <a:xfrm>
              <a:off x="1027545" y="2349672"/>
              <a:ext cx="1349824" cy="1160005"/>
              <a:chOff x="0" y="0"/>
              <a:chExt cx="812800" cy="698500"/>
            </a:xfrm>
          </p:grpSpPr>
          <p:sp>
            <p:nvSpPr>
              <p:cNvPr id="47" name="Freeform 47"/>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48" name="TextBox 48"/>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49" name="Group 49"/>
            <p:cNvGrpSpPr/>
            <p:nvPr/>
          </p:nvGrpSpPr>
          <p:grpSpPr>
            <a:xfrm>
              <a:off x="1027545" y="0"/>
              <a:ext cx="1349824" cy="1160005"/>
              <a:chOff x="0" y="0"/>
              <a:chExt cx="812800" cy="698500"/>
            </a:xfrm>
          </p:grpSpPr>
          <p:sp>
            <p:nvSpPr>
              <p:cNvPr id="50" name="Freeform 50"/>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51" name="TextBox 51"/>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52" name="Group 52"/>
            <p:cNvGrpSpPr/>
            <p:nvPr/>
          </p:nvGrpSpPr>
          <p:grpSpPr>
            <a:xfrm>
              <a:off x="2051066" y="587520"/>
              <a:ext cx="1349824" cy="1160005"/>
              <a:chOff x="0" y="0"/>
              <a:chExt cx="812800" cy="698500"/>
            </a:xfrm>
          </p:grpSpPr>
          <p:sp>
            <p:nvSpPr>
              <p:cNvPr id="53" name="Freeform 53"/>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54" name="TextBox 54"/>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55" name="Group 55"/>
            <p:cNvGrpSpPr/>
            <p:nvPr/>
          </p:nvGrpSpPr>
          <p:grpSpPr>
            <a:xfrm>
              <a:off x="2051066" y="1759541"/>
              <a:ext cx="1349824" cy="1160005"/>
              <a:chOff x="0" y="0"/>
              <a:chExt cx="812800" cy="698500"/>
            </a:xfrm>
          </p:grpSpPr>
          <p:sp>
            <p:nvSpPr>
              <p:cNvPr id="56" name="Freeform 56"/>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57" name="TextBox 57"/>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58" name="Group 58"/>
            <p:cNvGrpSpPr/>
            <p:nvPr/>
          </p:nvGrpSpPr>
          <p:grpSpPr>
            <a:xfrm>
              <a:off x="0" y="1769670"/>
              <a:ext cx="1349824" cy="1160005"/>
              <a:chOff x="0" y="0"/>
              <a:chExt cx="812800" cy="698500"/>
            </a:xfrm>
          </p:grpSpPr>
          <p:sp>
            <p:nvSpPr>
              <p:cNvPr id="59" name="Freeform 59"/>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60" name="TextBox 60"/>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grpSp>
          <p:nvGrpSpPr>
            <p:cNvPr id="61" name="Group 61"/>
            <p:cNvGrpSpPr/>
            <p:nvPr/>
          </p:nvGrpSpPr>
          <p:grpSpPr>
            <a:xfrm>
              <a:off x="0" y="587520"/>
              <a:ext cx="1349824" cy="1160005"/>
              <a:chOff x="0" y="0"/>
              <a:chExt cx="812800" cy="698500"/>
            </a:xfrm>
          </p:grpSpPr>
          <p:sp>
            <p:nvSpPr>
              <p:cNvPr id="62" name="Freeform 62"/>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FFFFFF"/>
              </a:solidFill>
            </p:spPr>
            <p:txBody>
              <a:bodyPr/>
              <a:lstStyle/>
              <a:p>
                <a:endParaRPr lang="en-GB"/>
              </a:p>
            </p:txBody>
          </p:sp>
          <p:sp>
            <p:nvSpPr>
              <p:cNvPr id="63" name="TextBox 63"/>
              <p:cNvSpPr txBox="1"/>
              <p:nvPr/>
            </p:nvSpPr>
            <p:spPr>
              <a:xfrm>
                <a:off x="114300" y="-38100"/>
                <a:ext cx="584200" cy="736600"/>
              </a:xfrm>
              <a:prstGeom prst="rect">
                <a:avLst/>
              </a:prstGeom>
            </p:spPr>
            <p:txBody>
              <a:bodyPr lIns="50800" tIns="50800" rIns="50800" bIns="50800" rtlCol="0" anchor="ctr"/>
              <a:lstStyle/>
              <a:p>
                <a:pPr algn="ctr">
                  <a:lnSpc>
                    <a:spcPts val="2509"/>
                  </a:lnSpc>
                </a:pPr>
                <a:endParaRPr/>
              </a:p>
            </p:txBody>
          </p:sp>
        </p:grpSp>
        <p:sp>
          <p:nvSpPr>
            <p:cNvPr id="64" name="TextBox 64"/>
            <p:cNvSpPr txBox="1"/>
            <p:nvPr/>
          </p:nvSpPr>
          <p:spPr>
            <a:xfrm>
              <a:off x="1079177" y="1576478"/>
              <a:ext cx="1246560" cy="450337"/>
            </a:xfrm>
            <a:prstGeom prst="rect">
              <a:avLst/>
            </a:prstGeom>
          </p:spPr>
          <p:txBody>
            <a:bodyPr lIns="0" tIns="0" rIns="0" bIns="0" rtlCol="0" anchor="t">
              <a:spAutoFit/>
            </a:bodyPr>
            <a:lstStyle/>
            <a:p>
              <a:pPr algn="ctr">
                <a:lnSpc>
                  <a:spcPts val="1316"/>
                </a:lnSpc>
              </a:pPr>
              <a:r>
                <a:rPr lang="en-US" sz="1230" b="1">
                  <a:solidFill>
                    <a:srgbClr val="11598B"/>
                  </a:solidFill>
                  <a:latin typeface="Verdana Pro Bold"/>
                  <a:ea typeface="Verdana Pro Bold"/>
                  <a:cs typeface="Verdana Pro Bold"/>
                  <a:sym typeface="Verdana Pro Bold"/>
                </a:rPr>
                <a:t>Wellbeing we offer</a:t>
              </a:r>
            </a:p>
          </p:txBody>
        </p:sp>
        <p:sp>
          <p:nvSpPr>
            <p:cNvPr id="65" name="TextBox 65"/>
            <p:cNvSpPr txBox="1"/>
            <p:nvPr/>
          </p:nvSpPr>
          <p:spPr>
            <a:xfrm>
              <a:off x="1079177" y="394056"/>
              <a:ext cx="1246560" cy="423846"/>
            </a:xfrm>
            <a:prstGeom prst="rect">
              <a:avLst/>
            </a:prstGeom>
          </p:spPr>
          <p:txBody>
            <a:bodyPr lIns="0" tIns="0" rIns="0" bIns="0" rtlCol="0" anchor="t">
              <a:spAutoFit/>
            </a:bodyPr>
            <a:lstStyle/>
            <a:p>
              <a:pPr algn="ctr">
                <a:lnSpc>
                  <a:spcPts val="1214"/>
                </a:lnSpc>
              </a:pPr>
              <a:r>
                <a:rPr lang="en-US" sz="1135" b="1">
                  <a:solidFill>
                    <a:srgbClr val="11598B"/>
                  </a:solidFill>
                  <a:latin typeface="Verdana Pro Bold"/>
                  <a:ea typeface="Verdana Pro Bold"/>
                  <a:cs typeface="Verdana Pro Bold"/>
                  <a:sym typeface="Verdana Pro Bold"/>
                </a:rPr>
                <a:t>Reading resources</a:t>
              </a:r>
            </a:p>
          </p:txBody>
        </p:sp>
        <p:sp>
          <p:nvSpPr>
            <p:cNvPr id="66" name="TextBox 66"/>
            <p:cNvSpPr txBox="1"/>
            <p:nvPr/>
          </p:nvSpPr>
          <p:spPr>
            <a:xfrm>
              <a:off x="2085001" y="985267"/>
              <a:ext cx="1246560" cy="423846"/>
            </a:xfrm>
            <a:prstGeom prst="rect">
              <a:avLst/>
            </a:prstGeom>
          </p:spPr>
          <p:txBody>
            <a:bodyPr lIns="0" tIns="0" rIns="0" bIns="0" rtlCol="0" anchor="t">
              <a:spAutoFit/>
            </a:bodyPr>
            <a:lstStyle/>
            <a:p>
              <a:pPr algn="ctr">
                <a:lnSpc>
                  <a:spcPts val="1214"/>
                </a:lnSpc>
              </a:pPr>
              <a:r>
                <a:rPr lang="en-US" sz="1135" b="1">
                  <a:solidFill>
                    <a:srgbClr val="11598B"/>
                  </a:solidFill>
                  <a:latin typeface="Verdana Pro Bold"/>
                  <a:ea typeface="Verdana Pro Bold"/>
                  <a:cs typeface="Verdana Pro Bold"/>
                  <a:sym typeface="Verdana Pro Bold"/>
                </a:rPr>
                <a:t>Wellbeing</a:t>
              </a:r>
            </a:p>
            <a:p>
              <a:pPr algn="ctr">
                <a:lnSpc>
                  <a:spcPts val="1214"/>
                </a:lnSpc>
              </a:pPr>
              <a:r>
                <a:rPr lang="en-US" sz="1135" b="1">
                  <a:solidFill>
                    <a:srgbClr val="11598B"/>
                  </a:solidFill>
                  <a:latin typeface="Verdana Pro Bold"/>
                  <a:ea typeface="Verdana Pro Bold"/>
                  <a:cs typeface="Verdana Pro Bold"/>
                  <a:sym typeface="Verdana Pro Bold"/>
                </a:rPr>
                <a:t>Days</a:t>
              </a:r>
            </a:p>
          </p:txBody>
        </p:sp>
        <p:sp>
          <p:nvSpPr>
            <p:cNvPr id="67" name="TextBox 67"/>
            <p:cNvSpPr txBox="1"/>
            <p:nvPr/>
          </p:nvSpPr>
          <p:spPr>
            <a:xfrm>
              <a:off x="2085001" y="2132383"/>
              <a:ext cx="1246560" cy="423846"/>
            </a:xfrm>
            <a:prstGeom prst="rect">
              <a:avLst/>
            </a:prstGeom>
          </p:spPr>
          <p:txBody>
            <a:bodyPr lIns="0" tIns="0" rIns="0" bIns="0" rtlCol="0" anchor="t">
              <a:spAutoFit/>
            </a:bodyPr>
            <a:lstStyle/>
            <a:p>
              <a:pPr algn="ctr">
                <a:lnSpc>
                  <a:spcPts val="1214"/>
                </a:lnSpc>
              </a:pPr>
              <a:r>
                <a:rPr lang="en-US" sz="1135" b="1">
                  <a:solidFill>
                    <a:srgbClr val="11598B"/>
                  </a:solidFill>
                  <a:latin typeface="Verdana Pro Bold"/>
                  <a:ea typeface="Verdana Pro Bold"/>
                  <a:cs typeface="Verdana Pro Bold"/>
                  <a:sym typeface="Verdana Pro Bold"/>
                </a:rPr>
                <a:t>Short Lectures</a:t>
              </a:r>
            </a:p>
          </p:txBody>
        </p:sp>
        <p:sp>
          <p:nvSpPr>
            <p:cNvPr id="68" name="TextBox 68"/>
            <p:cNvSpPr txBox="1"/>
            <p:nvPr/>
          </p:nvSpPr>
          <p:spPr>
            <a:xfrm>
              <a:off x="1079177" y="2736482"/>
              <a:ext cx="1246560" cy="423846"/>
            </a:xfrm>
            <a:prstGeom prst="rect">
              <a:avLst/>
            </a:prstGeom>
          </p:spPr>
          <p:txBody>
            <a:bodyPr lIns="0" tIns="0" rIns="0" bIns="0" rtlCol="0" anchor="t">
              <a:spAutoFit/>
            </a:bodyPr>
            <a:lstStyle/>
            <a:p>
              <a:pPr algn="ctr">
                <a:lnSpc>
                  <a:spcPts val="1214"/>
                </a:lnSpc>
              </a:pPr>
              <a:r>
                <a:rPr lang="en-US" sz="1135" b="1">
                  <a:solidFill>
                    <a:srgbClr val="11598B"/>
                  </a:solidFill>
                  <a:latin typeface="Verdana Pro Bold"/>
                  <a:ea typeface="Verdana Pro Bold"/>
                  <a:cs typeface="Verdana Pro Bold"/>
                  <a:sym typeface="Verdana Pro Bold"/>
                </a:rPr>
                <a:t>Exercise &amp; Book Club</a:t>
              </a:r>
            </a:p>
          </p:txBody>
        </p:sp>
        <p:sp>
          <p:nvSpPr>
            <p:cNvPr id="69" name="TextBox 69"/>
            <p:cNvSpPr txBox="1"/>
            <p:nvPr/>
          </p:nvSpPr>
          <p:spPr>
            <a:xfrm>
              <a:off x="51632" y="2180539"/>
              <a:ext cx="1246560" cy="423846"/>
            </a:xfrm>
            <a:prstGeom prst="rect">
              <a:avLst/>
            </a:prstGeom>
          </p:spPr>
          <p:txBody>
            <a:bodyPr lIns="0" tIns="0" rIns="0" bIns="0" rtlCol="0" anchor="t">
              <a:spAutoFit/>
            </a:bodyPr>
            <a:lstStyle/>
            <a:p>
              <a:pPr algn="ctr">
                <a:lnSpc>
                  <a:spcPts val="1214"/>
                </a:lnSpc>
              </a:pPr>
              <a:r>
                <a:rPr lang="en-US" sz="1135" b="1">
                  <a:solidFill>
                    <a:srgbClr val="11598B"/>
                  </a:solidFill>
                  <a:latin typeface="Verdana Pro Bold"/>
                  <a:ea typeface="Verdana Pro Bold"/>
                  <a:cs typeface="Verdana Pro Bold"/>
                  <a:sym typeface="Verdana Pro Bold"/>
                </a:rPr>
                <a:t>Therapy Dogs</a:t>
              </a:r>
            </a:p>
          </p:txBody>
        </p:sp>
        <p:sp>
          <p:nvSpPr>
            <p:cNvPr id="70" name="TextBox 70"/>
            <p:cNvSpPr txBox="1"/>
            <p:nvPr/>
          </p:nvSpPr>
          <p:spPr>
            <a:xfrm>
              <a:off x="51632" y="985267"/>
              <a:ext cx="1246560" cy="423846"/>
            </a:xfrm>
            <a:prstGeom prst="rect">
              <a:avLst/>
            </a:prstGeom>
          </p:spPr>
          <p:txBody>
            <a:bodyPr lIns="0" tIns="0" rIns="0" bIns="0" rtlCol="0" anchor="t">
              <a:spAutoFit/>
            </a:bodyPr>
            <a:lstStyle/>
            <a:p>
              <a:pPr algn="ctr">
                <a:lnSpc>
                  <a:spcPts val="1214"/>
                </a:lnSpc>
              </a:pPr>
              <a:r>
                <a:rPr lang="en-US" sz="1135" b="1">
                  <a:solidFill>
                    <a:srgbClr val="11598B"/>
                  </a:solidFill>
                  <a:latin typeface="Verdana Pro Bold"/>
                  <a:ea typeface="Verdana Pro Bold"/>
                  <a:cs typeface="Verdana Pro Bold"/>
                  <a:sym typeface="Verdana Pro Bold"/>
                </a:rPr>
                <a:t>Arts &amp; Craft</a:t>
              </a:r>
            </a:p>
          </p:txBody>
        </p:sp>
      </p:grpSp>
      <p:grpSp>
        <p:nvGrpSpPr>
          <p:cNvPr id="71" name="Group 71"/>
          <p:cNvGrpSpPr/>
          <p:nvPr/>
        </p:nvGrpSpPr>
        <p:grpSpPr>
          <a:xfrm>
            <a:off x="2139256" y="9014497"/>
            <a:ext cx="5184444" cy="362564"/>
            <a:chOff x="0" y="0"/>
            <a:chExt cx="1864075" cy="130360"/>
          </a:xfrm>
        </p:grpSpPr>
        <p:sp>
          <p:nvSpPr>
            <p:cNvPr id="72" name="Freeform 72"/>
            <p:cNvSpPr/>
            <p:nvPr/>
          </p:nvSpPr>
          <p:spPr>
            <a:xfrm>
              <a:off x="0" y="0"/>
              <a:ext cx="1864075" cy="130360"/>
            </a:xfrm>
            <a:custGeom>
              <a:avLst/>
              <a:gdLst/>
              <a:ahLst/>
              <a:cxnLst/>
              <a:rect l="l" t="t" r="r" b="b"/>
              <a:pathLst>
                <a:path w="1864075" h="130360">
                  <a:moveTo>
                    <a:pt x="0" y="0"/>
                  </a:moveTo>
                  <a:lnTo>
                    <a:pt x="1864075" y="0"/>
                  </a:lnTo>
                  <a:lnTo>
                    <a:pt x="1864075" y="130360"/>
                  </a:lnTo>
                  <a:lnTo>
                    <a:pt x="0" y="130360"/>
                  </a:lnTo>
                  <a:close/>
                </a:path>
              </a:pathLst>
            </a:custGeom>
            <a:solidFill>
              <a:srgbClr val="11598B"/>
            </a:solidFill>
          </p:spPr>
          <p:txBody>
            <a:bodyPr/>
            <a:lstStyle/>
            <a:p>
              <a:endParaRPr lang="en-GB"/>
            </a:p>
          </p:txBody>
        </p:sp>
        <p:sp>
          <p:nvSpPr>
            <p:cNvPr id="73" name="TextBox 73"/>
            <p:cNvSpPr txBox="1"/>
            <p:nvPr/>
          </p:nvSpPr>
          <p:spPr>
            <a:xfrm>
              <a:off x="0" y="-38100"/>
              <a:ext cx="1864075" cy="168460"/>
            </a:xfrm>
            <a:prstGeom prst="rect">
              <a:avLst/>
            </a:prstGeom>
          </p:spPr>
          <p:txBody>
            <a:bodyPr lIns="50634" tIns="50634" rIns="50634" bIns="50634" rtlCol="0" anchor="ctr"/>
            <a:lstStyle/>
            <a:p>
              <a:pPr algn="ctr">
                <a:lnSpc>
                  <a:spcPts val="2509"/>
                </a:lnSpc>
              </a:pPr>
              <a:endParaRPr/>
            </a:p>
          </p:txBody>
        </p:sp>
      </p:grpSp>
      <p:sp>
        <p:nvSpPr>
          <p:cNvPr id="74" name="Freeform 74"/>
          <p:cNvSpPr/>
          <p:nvPr/>
        </p:nvSpPr>
        <p:spPr>
          <a:xfrm>
            <a:off x="2031429" y="7568143"/>
            <a:ext cx="1359573" cy="1446355"/>
          </a:xfrm>
          <a:custGeom>
            <a:avLst/>
            <a:gdLst/>
            <a:ahLst/>
            <a:cxnLst/>
            <a:rect l="l" t="t" r="r" b="b"/>
            <a:pathLst>
              <a:path w="1359573" h="1446355">
                <a:moveTo>
                  <a:pt x="0" y="0"/>
                </a:moveTo>
                <a:lnTo>
                  <a:pt x="1359574" y="0"/>
                </a:lnTo>
                <a:lnTo>
                  <a:pt x="1359574" y="1446354"/>
                </a:lnTo>
                <a:lnTo>
                  <a:pt x="0" y="1446354"/>
                </a:lnTo>
                <a:lnTo>
                  <a:pt x="0" y="0"/>
                </a:lnTo>
                <a:close/>
              </a:path>
            </a:pathLst>
          </a:custGeom>
          <a:blipFill>
            <a:blip r:embed="rId15"/>
            <a:stretch>
              <a:fillRect/>
            </a:stretch>
          </a:blipFill>
        </p:spPr>
        <p:txBody>
          <a:bodyPr/>
          <a:lstStyle/>
          <a:p>
            <a:endParaRPr lang="en-GB"/>
          </a:p>
        </p:txBody>
      </p:sp>
      <p:sp>
        <p:nvSpPr>
          <p:cNvPr id="75" name="Freeform 75"/>
          <p:cNvSpPr/>
          <p:nvPr/>
        </p:nvSpPr>
        <p:spPr>
          <a:xfrm>
            <a:off x="1968913" y="8849038"/>
            <a:ext cx="511429" cy="544074"/>
          </a:xfrm>
          <a:custGeom>
            <a:avLst/>
            <a:gdLst/>
            <a:ahLst/>
            <a:cxnLst/>
            <a:rect l="l" t="t" r="r" b="b"/>
            <a:pathLst>
              <a:path w="511429" h="544074">
                <a:moveTo>
                  <a:pt x="0" y="0"/>
                </a:moveTo>
                <a:lnTo>
                  <a:pt x="511430" y="0"/>
                </a:lnTo>
                <a:lnTo>
                  <a:pt x="511430" y="544074"/>
                </a:lnTo>
                <a:lnTo>
                  <a:pt x="0" y="54407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76" name="Freeform 76"/>
          <p:cNvSpPr/>
          <p:nvPr/>
        </p:nvSpPr>
        <p:spPr>
          <a:xfrm>
            <a:off x="5377177" y="8849038"/>
            <a:ext cx="544074" cy="544074"/>
          </a:xfrm>
          <a:custGeom>
            <a:avLst/>
            <a:gdLst/>
            <a:ahLst/>
            <a:cxnLst/>
            <a:rect l="l" t="t" r="r" b="b"/>
            <a:pathLst>
              <a:path w="544074" h="544074">
                <a:moveTo>
                  <a:pt x="0" y="0"/>
                </a:moveTo>
                <a:lnTo>
                  <a:pt x="544074" y="0"/>
                </a:lnTo>
                <a:lnTo>
                  <a:pt x="544074" y="544074"/>
                </a:lnTo>
                <a:lnTo>
                  <a:pt x="0" y="5440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GB"/>
          </a:p>
        </p:txBody>
      </p:sp>
      <p:sp>
        <p:nvSpPr>
          <p:cNvPr id="77" name="Freeform 77"/>
          <p:cNvSpPr/>
          <p:nvPr/>
        </p:nvSpPr>
        <p:spPr>
          <a:xfrm flipH="1">
            <a:off x="6379819" y="3976927"/>
            <a:ext cx="943882" cy="827184"/>
          </a:xfrm>
          <a:custGeom>
            <a:avLst/>
            <a:gdLst/>
            <a:ahLst/>
            <a:cxnLst/>
            <a:rect l="l" t="t" r="r" b="b"/>
            <a:pathLst>
              <a:path w="943882" h="827184">
                <a:moveTo>
                  <a:pt x="943881" y="0"/>
                </a:moveTo>
                <a:lnTo>
                  <a:pt x="0" y="0"/>
                </a:lnTo>
                <a:lnTo>
                  <a:pt x="0" y="827183"/>
                </a:lnTo>
                <a:lnTo>
                  <a:pt x="943881" y="827183"/>
                </a:lnTo>
                <a:lnTo>
                  <a:pt x="943881"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GB"/>
          </a:p>
        </p:txBody>
      </p:sp>
      <p:sp>
        <p:nvSpPr>
          <p:cNvPr id="78" name="Freeform 78"/>
          <p:cNvSpPr/>
          <p:nvPr/>
        </p:nvSpPr>
        <p:spPr>
          <a:xfrm>
            <a:off x="156369" y="3659398"/>
            <a:ext cx="1219011" cy="1155013"/>
          </a:xfrm>
          <a:custGeom>
            <a:avLst/>
            <a:gdLst/>
            <a:ahLst/>
            <a:cxnLst/>
            <a:rect l="l" t="t" r="r" b="b"/>
            <a:pathLst>
              <a:path w="1219011" h="1155013">
                <a:moveTo>
                  <a:pt x="0" y="0"/>
                </a:moveTo>
                <a:lnTo>
                  <a:pt x="1219011" y="0"/>
                </a:lnTo>
                <a:lnTo>
                  <a:pt x="1219011" y="1155013"/>
                </a:lnTo>
                <a:lnTo>
                  <a:pt x="0" y="1155013"/>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GB"/>
          </a:p>
        </p:txBody>
      </p:sp>
      <p:sp>
        <p:nvSpPr>
          <p:cNvPr id="79" name="Freeform 79"/>
          <p:cNvSpPr/>
          <p:nvPr/>
        </p:nvSpPr>
        <p:spPr>
          <a:xfrm rot="882323">
            <a:off x="5285805" y="6438181"/>
            <a:ext cx="287103" cy="201816"/>
          </a:xfrm>
          <a:custGeom>
            <a:avLst/>
            <a:gdLst/>
            <a:ahLst/>
            <a:cxnLst/>
            <a:rect l="l" t="t" r="r" b="b"/>
            <a:pathLst>
              <a:path w="287103" h="201816">
                <a:moveTo>
                  <a:pt x="0" y="0"/>
                </a:moveTo>
                <a:lnTo>
                  <a:pt x="287103" y="0"/>
                </a:lnTo>
                <a:lnTo>
                  <a:pt x="287103" y="201816"/>
                </a:lnTo>
                <a:lnTo>
                  <a:pt x="0" y="201816"/>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80" name="Freeform 80"/>
          <p:cNvSpPr/>
          <p:nvPr/>
        </p:nvSpPr>
        <p:spPr>
          <a:xfrm rot="-1065335">
            <a:off x="5064473" y="6476960"/>
            <a:ext cx="188799" cy="132715"/>
          </a:xfrm>
          <a:custGeom>
            <a:avLst/>
            <a:gdLst/>
            <a:ahLst/>
            <a:cxnLst/>
            <a:rect l="l" t="t" r="r" b="b"/>
            <a:pathLst>
              <a:path w="188799" h="132715">
                <a:moveTo>
                  <a:pt x="0" y="0"/>
                </a:moveTo>
                <a:lnTo>
                  <a:pt x="188799" y="0"/>
                </a:lnTo>
                <a:lnTo>
                  <a:pt x="188799" y="132715"/>
                </a:lnTo>
                <a:lnTo>
                  <a:pt x="0" y="132715"/>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81" name="Freeform 81"/>
          <p:cNvSpPr/>
          <p:nvPr/>
        </p:nvSpPr>
        <p:spPr>
          <a:xfrm rot="1082138">
            <a:off x="5041213" y="8692623"/>
            <a:ext cx="188799" cy="132715"/>
          </a:xfrm>
          <a:custGeom>
            <a:avLst/>
            <a:gdLst/>
            <a:ahLst/>
            <a:cxnLst/>
            <a:rect l="l" t="t" r="r" b="b"/>
            <a:pathLst>
              <a:path w="188799" h="132715">
                <a:moveTo>
                  <a:pt x="0" y="0"/>
                </a:moveTo>
                <a:lnTo>
                  <a:pt x="188799" y="0"/>
                </a:lnTo>
                <a:lnTo>
                  <a:pt x="188799" y="132714"/>
                </a:lnTo>
                <a:lnTo>
                  <a:pt x="0" y="13271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82" name="Freeform 82"/>
          <p:cNvSpPr/>
          <p:nvPr/>
        </p:nvSpPr>
        <p:spPr>
          <a:xfrm rot="-842561">
            <a:off x="2337972" y="7229129"/>
            <a:ext cx="188799" cy="132715"/>
          </a:xfrm>
          <a:custGeom>
            <a:avLst/>
            <a:gdLst/>
            <a:ahLst/>
            <a:cxnLst/>
            <a:rect l="l" t="t" r="r" b="b"/>
            <a:pathLst>
              <a:path w="188799" h="132715">
                <a:moveTo>
                  <a:pt x="0" y="0"/>
                </a:moveTo>
                <a:lnTo>
                  <a:pt x="188799" y="0"/>
                </a:lnTo>
                <a:lnTo>
                  <a:pt x="188799" y="132714"/>
                </a:lnTo>
                <a:lnTo>
                  <a:pt x="0" y="132714"/>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GB"/>
          </a:p>
        </p:txBody>
      </p:sp>
      <p:sp>
        <p:nvSpPr>
          <p:cNvPr id="83" name="TextBox 83"/>
          <p:cNvSpPr txBox="1"/>
          <p:nvPr/>
        </p:nvSpPr>
        <p:spPr>
          <a:xfrm>
            <a:off x="269132" y="3563735"/>
            <a:ext cx="7021735"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Health &amp; Wellbeing Support Service</a:t>
            </a:r>
          </a:p>
        </p:txBody>
      </p:sp>
      <p:sp>
        <p:nvSpPr>
          <p:cNvPr id="84" name="TextBox 84"/>
          <p:cNvSpPr txBox="1"/>
          <p:nvPr/>
        </p:nvSpPr>
        <p:spPr>
          <a:xfrm>
            <a:off x="1096321" y="4044618"/>
            <a:ext cx="5367357" cy="660050"/>
          </a:xfrm>
          <a:prstGeom prst="rect">
            <a:avLst/>
          </a:prstGeom>
        </p:spPr>
        <p:txBody>
          <a:bodyPr lIns="0" tIns="0" rIns="0" bIns="0" rtlCol="0" anchor="t">
            <a:spAutoFit/>
          </a:bodyPr>
          <a:lstStyle/>
          <a:p>
            <a:pPr algn="ctr">
              <a:lnSpc>
                <a:spcPts val="1953"/>
              </a:lnSpc>
            </a:pPr>
            <a:r>
              <a:rPr lang="en-US" sz="1395" b="1" u="sng">
                <a:solidFill>
                  <a:srgbClr val="FFFFFF"/>
                </a:solidFill>
                <a:latin typeface="Verdana Pro Bold"/>
                <a:ea typeface="Verdana Pro Bold"/>
                <a:cs typeface="Verdana Pro Bold"/>
                <a:sym typeface="Verdana Pro Bold"/>
              </a:rPr>
              <a:t>Our Aim</a:t>
            </a:r>
          </a:p>
          <a:p>
            <a:pPr algn="ctr">
              <a:lnSpc>
                <a:spcPts val="1674"/>
              </a:lnSpc>
            </a:pPr>
            <a:r>
              <a:rPr lang="en-US" sz="1196">
                <a:solidFill>
                  <a:srgbClr val="FFFFFF"/>
                </a:solidFill>
                <a:latin typeface="Verdana Pro"/>
                <a:ea typeface="Verdana Pro"/>
                <a:cs typeface="Verdana Pro"/>
                <a:sym typeface="Verdana Pro"/>
              </a:rPr>
              <a:t>Our aim is to provide a Health and Wellbeing service in order to support and guide our clinical professionals and support staff in East</a:t>
            </a:r>
          </a:p>
        </p:txBody>
      </p:sp>
      <p:sp>
        <p:nvSpPr>
          <p:cNvPr id="85" name="TextBox 85"/>
          <p:cNvSpPr txBox="1"/>
          <p:nvPr/>
        </p:nvSpPr>
        <p:spPr>
          <a:xfrm>
            <a:off x="3566020" y="4832495"/>
            <a:ext cx="3139186" cy="329828"/>
          </a:xfrm>
          <a:prstGeom prst="rect">
            <a:avLst/>
          </a:prstGeom>
        </p:spPr>
        <p:txBody>
          <a:bodyPr lIns="0" tIns="0" rIns="0" bIns="0" rtlCol="0" anchor="t">
            <a:spAutoFit/>
          </a:bodyPr>
          <a:lstStyle/>
          <a:p>
            <a:pPr algn="ctr">
              <a:lnSpc>
                <a:spcPts val="1303"/>
              </a:lnSpc>
            </a:pPr>
            <a:r>
              <a:rPr lang="en-US" sz="1196" b="1" u="sng">
                <a:solidFill>
                  <a:srgbClr val="11598B"/>
                </a:solidFill>
                <a:latin typeface="Verdana Pro Bold"/>
                <a:ea typeface="Verdana Pro Bold"/>
                <a:cs typeface="Verdana Pro Bold"/>
                <a:sym typeface="Verdana Pro Bold"/>
              </a:rPr>
              <a:t>Support Topics</a:t>
            </a:r>
          </a:p>
          <a:p>
            <a:pPr algn="ctr">
              <a:lnSpc>
                <a:spcPts val="1303"/>
              </a:lnSpc>
            </a:pPr>
            <a:r>
              <a:rPr lang="en-US" sz="1196">
                <a:solidFill>
                  <a:srgbClr val="11598B"/>
                </a:solidFill>
                <a:latin typeface="Verdana Pro"/>
                <a:ea typeface="Verdana Pro"/>
                <a:cs typeface="Verdana Pro"/>
                <a:sym typeface="Verdana Pro"/>
              </a:rPr>
              <a:t>Anything worrying you we want to know</a:t>
            </a:r>
          </a:p>
        </p:txBody>
      </p:sp>
      <p:sp>
        <p:nvSpPr>
          <p:cNvPr id="86" name="TextBox 86"/>
          <p:cNvSpPr txBox="1"/>
          <p:nvPr/>
        </p:nvSpPr>
        <p:spPr>
          <a:xfrm>
            <a:off x="3145661" y="5429228"/>
            <a:ext cx="903279" cy="263309"/>
          </a:xfrm>
          <a:prstGeom prst="rect">
            <a:avLst/>
          </a:prstGeom>
        </p:spPr>
        <p:txBody>
          <a:bodyPr lIns="0" tIns="0" rIns="0" bIns="0" rtlCol="0" anchor="t">
            <a:spAutoFit/>
          </a:bodyPr>
          <a:lstStyle/>
          <a:p>
            <a:pPr algn="ctr">
              <a:lnSpc>
                <a:spcPts val="1066"/>
              </a:lnSpc>
            </a:pPr>
            <a:r>
              <a:rPr lang="en-US" sz="996">
                <a:solidFill>
                  <a:srgbClr val="11598B"/>
                </a:solidFill>
                <a:latin typeface="Verdana Pro"/>
                <a:ea typeface="Verdana Pro"/>
                <a:cs typeface="Verdana Pro"/>
                <a:sym typeface="Verdana Pro"/>
              </a:rPr>
              <a:t>Stress or depression</a:t>
            </a:r>
          </a:p>
        </p:txBody>
      </p:sp>
      <p:sp>
        <p:nvSpPr>
          <p:cNvPr id="87" name="TextBox 87"/>
          <p:cNvSpPr txBox="1"/>
          <p:nvPr/>
        </p:nvSpPr>
        <p:spPr>
          <a:xfrm>
            <a:off x="4096409" y="5495704"/>
            <a:ext cx="1060779" cy="130358"/>
          </a:xfrm>
          <a:prstGeom prst="rect">
            <a:avLst/>
          </a:prstGeom>
        </p:spPr>
        <p:txBody>
          <a:bodyPr lIns="0" tIns="0" rIns="0" bIns="0" rtlCol="0" anchor="t">
            <a:spAutoFit/>
          </a:bodyPr>
          <a:lstStyle/>
          <a:p>
            <a:pPr algn="ctr">
              <a:lnSpc>
                <a:spcPts val="1066"/>
              </a:lnSpc>
            </a:pPr>
            <a:r>
              <a:rPr lang="en-US" sz="996">
                <a:solidFill>
                  <a:srgbClr val="11598B"/>
                </a:solidFill>
                <a:latin typeface="Verdana Pro"/>
                <a:ea typeface="Verdana Pro"/>
                <a:cs typeface="Verdana Pro"/>
                <a:sym typeface="Verdana Pro"/>
              </a:rPr>
              <a:t>Bereavement</a:t>
            </a:r>
          </a:p>
        </p:txBody>
      </p:sp>
      <p:sp>
        <p:nvSpPr>
          <p:cNvPr id="88" name="TextBox 88"/>
          <p:cNvSpPr txBox="1"/>
          <p:nvPr/>
        </p:nvSpPr>
        <p:spPr>
          <a:xfrm>
            <a:off x="5213900" y="5429228"/>
            <a:ext cx="903279" cy="263309"/>
          </a:xfrm>
          <a:prstGeom prst="rect">
            <a:avLst/>
          </a:prstGeom>
        </p:spPr>
        <p:txBody>
          <a:bodyPr lIns="0" tIns="0" rIns="0" bIns="0" rtlCol="0" anchor="t">
            <a:spAutoFit/>
          </a:bodyPr>
          <a:lstStyle/>
          <a:p>
            <a:pPr algn="ctr">
              <a:lnSpc>
                <a:spcPts val="1066"/>
              </a:lnSpc>
            </a:pPr>
            <a:r>
              <a:rPr lang="en-US" sz="996">
                <a:solidFill>
                  <a:srgbClr val="11598B"/>
                </a:solidFill>
                <a:latin typeface="Verdana Pro"/>
                <a:ea typeface="Verdana Pro"/>
                <a:cs typeface="Verdana Pro"/>
                <a:sym typeface="Verdana Pro"/>
              </a:rPr>
              <a:t>Health Concerns</a:t>
            </a:r>
          </a:p>
        </p:txBody>
      </p:sp>
      <p:sp>
        <p:nvSpPr>
          <p:cNvPr id="89" name="TextBox 89"/>
          <p:cNvSpPr txBox="1"/>
          <p:nvPr/>
        </p:nvSpPr>
        <p:spPr>
          <a:xfrm>
            <a:off x="6251367" y="5429228"/>
            <a:ext cx="903279" cy="263309"/>
          </a:xfrm>
          <a:prstGeom prst="rect">
            <a:avLst/>
          </a:prstGeom>
        </p:spPr>
        <p:txBody>
          <a:bodyPr lIns="0" tIns="0" rIns="0" bIns="0" rtlCol="0" anchor="t">
            <a:spAutoFit/>
          </a:bodyPr>
          <a:lstStyle/>
          <a:p>
            <a:pPr algn="ctr">
              <a:lnSpc>
                <a:spcPts val="1066"/>
              </a:lnSpc>
            </a:pPr>
            <a:r>
              <a:rPr lang="en-US" sz="996">
                <a:solidFill>
                  <a:srgbClr val="11598B"/>
                </a:solidFill>
                <a:latin typeface="Verdana Pro"/>
                <a:ea typeface="Verdana Pro"/>
                <a:cs typeface="Verdana Pro"/>
                <a:sym typeface="Verdana Pro"/>
              </a:rPr>
              <a:t>Anxiety or Panic Attacks</a:t>
            </a:r>
          </a:p>
        </p:txBody>
      </p:sp>
      <p:sp>
        <p:nvSpPr>
          <p:cNvPr id="90" name="TextBox 90"/>
          <p:cNvSpPr txBox="1"/>
          <p:nvPr/>
        </p:nvSpPr>
        <p:spPr>
          <a:xfrm>
            <a:off x="3147186" y="5978840"/>
            <a:ext cx="903279" cy="263309"/>
          </a:xfrm>
          <a:prstGeom prst="rect">
            <a:avLst/>
          </a:prstGeom>
        </p:spPr>
        <p:txBody>
          <a:bodyPr lIns="0" tIns="0" rIns="0" bIns="0" rtlCol="0" anchor="t">
            <a:spAutoFit/>
          </a:bodyPr>
          <a:lstStyle/>
          <a:p>
            <a:pPr algn="ctr">
              <a:lnSpc>
                <a:spcPts val="1066"/>
              </a:lnSpc>
            </a:pPr>
            <a:r>
              <a:rPr lang="en-US" sz="996">
                <a:solidFill>
                  <a:srgbClr val="11598B"/>
                </a:solidFill>
                <a:latin typeface="Verdana Pro"/>
                <a:ea typeface="Verdana Pro"/>
                <a:cs typeface="Verdana Pro"/>
                <a:sym typeface="Verdana Pro"/>
              </a:rPr>
              <a:t>Feeling Lonely</a:t>
            </a:r>
          </a:p>
        </p:txBody>
      </p:sp>
      <p:sp>
        <p:nvSpPr>
          <p:cNvPr id="91" name="TextBox 91"/>
          <p:cNvSpPr txBox="1"/>
          <p:nvPr/>
        </p:nvSpPr>
        <p:spPr>
          <a:xfrm>
            <a:off x="4175159" y="5962522"/>
            <a:ext cx="903279" cy="263309"/>
          </a:xfrm>
          <a:prstGeom prst="rect">
            <a:avLst/>
          </a:prstGeom>
        </p:spPr>
        <p:txBody>
          <a:bodyPr lIns="0" tIns="0" rIns="0" bIns="0" rtlCol="0" anchor="t">
            <a:spAutoFit/>
          </a:bodyPr>
          <a:lstStyle/>
          <a:p>
            <a:pPr algn="ctr">
              <a:lnSpc>
                <a:spcPts val="1066"/>
              </a:lnSpc>
            </a:pPr>
            <a:r>
              <a:rPr lang="en-US" sz="996">
                <a:solidFill>
                  <a:srgbClr val="11598B"/>
                </a:solidFill>
                <a:latin typeface="Verdana Pro"/>
                <a:ea typeface="Verdana Pro"/>
                <a:cs typeface="Verdana Pro"/>
                <a:sym typeface="Verdana Pro"/>
              </a:rPr>
              <a:t>Family Matters</a:t>
            </a:r>
          </a:p>
        </p:txBody>
      </p:sp>
      <p:sp>
        <p:nvSpPr>
          <p:cNvPr id="92" name="TextBox 92"/>
          <p:cNvSpPr txBox="1"/>
          <p:nvPr/>
        </p:nvSpPr>
        <p:spPr>
          <a:xfrm>
            <a:off x="5214363" y="5962522"/>
            <a:ext cx="903279" cy="263309"/>
          </a:xfrm>
          <a:prstGeom prst="rect">
            <a:avLst/>
          </a:prstGeom>
        </p:spPr>
        <p:txBody>
          <a:bodyPr lIns="0" tIns="0" rIns="0" bIns="0" rtlCol="0" anchor="t">
            <a:spAutoFit/>
          </a:bodyPr>
          <a:lstStyle/>
          <a:p>
            <a:pPr algn="ctr">
              <a:lnSpc>
                <a:spcPts val="1066"/>
              </a:lnSpc>
            </a:pPr>
            <a:r>
              <a:rPr lang="en-US" sz="996">
                <a:solidFill>
                  <a:srgbClr val="11598B"/>
                </a:solidFill>
                <a:latin typeface="Verdana Pro"/>
                <a:ea typeface="Verdana Pro"/>
                <a:cs typeface="Verdana Pro"/>
                <a:sym typeface="Verdana Pro"/>
              </a:rPr>
              <a:t>Long Term Illness</a:t>
            </a:r>
          </a:p>
        </p:txBody>
      </p:sp>
      <p:sp>
        <p:nvSpPr>
          <p:cNvPr id="93" name="TextBox 93"/>
          <p:cNvSpPr txBox="1"/>
          <p:nvPr/>
        </p:nvSpPr>
        <p:spPr>
          <a:xfrm>
            <a:off x="6242799" y="5942512"/>
            <a:ext cx="903279" cy="263309"/>
          </a:xfrm>
          <a:prstGeom prst="rect">
            <a:avLst/>
          </a:prstGeom>
        </p:spPr>
        <p:txBody>
          <a:bodyPr lIns="0" tIns="0" rIns="0" bIns="0" rtlCol="0" anchor="t">
            <a:spAutoFit/>
          </a:bodyPr>
          <a:lstStyle/>
          <a:p>
            <a:pPr algn="ctr">
              <a:lnSpc>
                <a:spcPts val="1066"/>
              </a:lnSpc>
            </a:pPr>
            <a:r>
              <a:rPr lang="en-US" sz="996">
                <a:solidFill>
                  <a:srgbClr val="11598B"/>
                </a:solidFill>
                <a:latin typeface="Verdana Pro"/>
                <a:ea typeface="Verdana Pro"/>
                <a:cs typeface="Verdana Pro"/>
                <a:sym typeface="Verdana Pro"/>
              </a:rPr>
              <a:t>Any other worries</a:t>
            </a:r>
          </a:p>
        </p:txBody>
      </p:sp>
      <p:sp>
        <p:nvSpPr>
          <p:cNvPr id="94" name="TextBox 94"/>
          <p:cNvSpPr txBox="1"/>
          <p:nvPr/>
        </p:nvSpPr>
        <p:spPr>
          <a:xfrm rot="276183">
            <a:off x="5745252" y="2628063"/>
            <a:ext cx="1526581" cy="535736"/>
          </a:xfrm>
          <a:prstGeom prst="rect">
            <a:avLst/>
          </a:prstGeom>
        </p:spPr>
        <p:txBody>
          <a:bodyPr lIns="0" tIns="0" rIns="0" bIns="0" rtlCol="0" anchor="t">
            <a:spAutoFit/>
          </a:bodyPr>
          <a:lstStyle/>
          <a:p>
            <a:pPr algn="ctr">
              <a:lnSpc>
                <a:spcPts val="1429"/>
              </a:lnSpc>
            </a:pPr>
            <a:r>
              <a:rPr lang="en-US" sz="1287" b="1">
                <a:solidFill>
                  <a:srgbClr val="333333"/>
                </a:solidFill>
                <a:latin typeface="Verdana Pro Bold"/>
                <a:ea typeface="Verdana Pro Bold"/>
                <a:cs typeface="Verdana Pro Bold"/>
                <a:sym typeface="Verdana Pro Bold"/>
              </a:rPr>
              <a:t>Anything that matters to you, matters to us</a:t>
            </a:r>
          </a:p>
        </p:txBody>
      </p:sp>
      <p:sp>
        <p:nvSpPr>
          <p:cNvPr id="95" name="TextBox 95"/>
          <p:cNvSpPr txBox="1"/>
          <p:nvPr/>
        </p:nvSpPr>
        <p:spPr>
          <a:xfrm>
            <a:off x="2432372" y="9124295"/>
            <a:ext cx="2866991" cy="162019"/>
          </a:xfrm>
          <a:prstGeom prst="rect">
            <a:avLst/>
          </a:prstGeom>
        </p:spPr>
        <p:txBody>
          <a:bodyPr lIns="0" tIns="0" rIns="0" bIns="0" rtlCol="0" anchor="t">
            <a:spAutoFit/>
          </a:bodyPr>
          <a:lstStyle/>
          <a:p>
            <a:pPr algn="ctr">
              <a:lnSpc>
                <a:spcPts val="1279"/>
              </a:lnSpc>
            </a:pPr>
            <a:r>
              <a:rPr lang="en-US" sz="1196" b="1">
                <a:solidFill>
                  <a:srgbClr val="FFFFFF"/>
                </a:solidFill>
                <a:latin typeface="Verdana Pro Bold"/>
                <a:ea typeface="Verdana Pro Bold"/>
                <a:cs typeface="Verdana Pro Bold"/>
                <a:sym typeface="Verdana Pro Bold"/>
              </a:rPr>
              <a:t>Karen.JonesPrice@Wales.nhs.uk</a:t>
            </a:r>
          </a:p>
        </p:txBody>
      </p:sp>
      <p:sp>
        <p:nvSpPr>
          <p:cNvPr id="96" name="TextBox 96"/>
          <p:cNvSpPr txBox="1"/>
          <p:nvPr/>
        </p:nvSpPr>
        <p:spPr>
          <a:xfrm>
            <a:off x="5921251" y="9124295"/>
            <a:ext cx="1369617" cy="162019"/>
          </a:xfrm>
          <a:prstGeom prst="rect">
            <a:avLst/>
          </a:prstGeom>
        </p:spPr>
        <p:txBody>
          <a:bodyPr lIns="0" tIns="0" rIns="0" bIns="0" rtlCol="0" anchor="t">
            <a:spAutoFit/>
          </a:bodyPr>
          <a:lstStyle/>
          <a:p>
            <a:pPr algn="l">
              <a:lnSpc>
                <a:spcPts val="1279"/>
              </a:lnSpc>
            </a:pPr>
            <a:r>
              <a:rPr lang="en-US" sz="1196" b="1">
                <a:solidFill>
                  <a:srgbClr val="FFFFFF"/>
                </a:solidFill>
                <a:latin typeface="Verdana Pro Bold"/>
                <a:ea typeface="Verdana Pro Bold"/>
                <a:cs typeface="Verdana Pro Bold"/>
                <a:sym typeface="Verdana Pro Bold"/>
              </a:rPr>
              <a:t>03000 847059</a:t>
            </a:r>
          </a:p>
        </p:txBody>
      </p:sp>
      <p:sp>
        <p:nvSpPr>
          <p:cNvPr id="97" name="TextBox 97"/>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12</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9127170"/>
          </a:xfrm>
          <a:custGeom>
            <a:avLst/>
            <a:gdLst/>
            <a:ahLst/>
            <a:cxnLst/>
            <a:rect l="l" t="t" r="r" b="b"/>
            <a:pathLst>
              <a:path w="7087401" h="9127170">
                <a:moveTo>
                  <a:pt x="0" y="0"/>
                </a:moveTo>
                <a:lnTo>
                  <a:pt x="7087400" y="0"/>
                </a:lnTo>
                <a:lnTo>
                  <a:pt x="7087400" y="9127170"/>
                </a:lnTo>
                <a:lnTo>
                  <a:pt x="0" y="9127170"/>
                </a:lnTo>
                <a:lnTo>
                  <a:pt x="0" y="0"/>
                </a:lnTo>
                <a:close/>
              </a:path>
            </a:pathLst>
          </a:custGeom>
          <a:blipFill>
            <a:blip r:embed="rId3"/>
            <a:stretch>
              <a:fillRect t="-2693" b="-7139"/>
            </a:stretch>
          </a:blipFill>
        </p:spPr>
        <p:txBody>
          <a:bodyPr/>
          <a:lstStyle/>
          <a:p>
            <a:endParaRPr lang="en-GB"/>
          </a:p>
        </p:txBody>
      </p:sp>
      <p:sp>
        <p:nvSpPr>
          <p:cNvPr id="14" name="TextBox 14"/>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13</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1708966"/>
            <a:ext cx="7087401" cy="2630980"/>
          </a:xfrm>
          <a:custGeom>
            <a:avLst/>
            <a:gdLst/>
            <a:ahLst/>
            <a:cxnLst/>
            <a:rect l="l" t="t" r="r" b="b"/>
            <a:pathLst>
              <a:path w="7087401" h="2630980">
                <a:moveTo>
                  <a:pt x="0" y="0"/>
                </a:moveTo>
                <a:lnTo>
                  <a:pt x="7087400" y="0"/>
                </a:lnTo>
                <a:lnTo>
                  <a:pt x="7087400" y="2630980"/>
                </a:lnTo>
                <a:lnTo>
                  <a:pt x="0" y="2630980"/>
                </a:lnTo>
                <a:lnTo>
                  <a:pt x="0" y="0"/>
                </a:lnTo>
                <a:close/>
              </a:path>
            </a:pathLst>
          </a:custGeom>
          <a:blipFill>
            <a:blip r:embed="rId3"/>
            <a:stretch>
              <a:fillRect l="-6156" t="-60652" r="-12177" b="-90873"/>
            </a:stretch>
          </a:blipFill>
        </p:spPr>
        <p:txBody>
          <a:bodyPr/>
          <a:lstStyle/>
          <a:p>
            <a:endParaRPr lang="en-GB"/>
          </a:p>
        </p:txBody>
      </p:sp>
      <p:sp>
        <p:nvSpPr>
          <p:cNvPr id="14" name="Freeform 14"/>
          <p:cNvSpPr/>
          <p:nvPr/>
        </p:nvSpPr>
        <p:spPr>
          <a:xfrm>
            <a:off x="236300" y="7482164"/>
            <a:ext cx="2044803" cy="1894897"/>
          </a:xfrm>
          <a:custGeom>
            <a:avLst/>
            <a:gdLst/>
            <a:ahLst/>
            <a:cxnLst/>
            <a:rect l="l" t="t" r="r" b="b"/>
            <a:pathLst>
              <a:path w="2044803" h="1894897">
                <a:moveTo>
                  <a:pt x="0" y="0"/>
                </a:moveTo>
                <a:lnTo>
                  <a:pt x="2044802" y="0"/>
                </a:lnTo>
                <a:lnTo>
                  <a:pt x="2044802" y="1894897"/>
                </a:lnTo>
                <a:lnTo>
                  <a:pt x="0" y="1894897"/>
                </a:lnTo>
                <a:lnTo>
                  <a:pt x="0" y="0"/>
                </a:lnTo>
                <a:close/>
              </a:path>
            </a:pathLst>
          </a:custGeom>
          <a:blipFill>
            <a:blip r:embed="rId4"/>
            <a:stretch>
              <a:fillRect l="-10459" t="-12077" r="-22959" b="-22940"/>
            </a:stretch>
          </a:blipFill>
        </p:spPr>
        <p:txBody>
          <a:bodyPr/>
          <a:lstStyle/>
          <a:p>
            <a:endParaRPr lang="en-GB"/>
          </a:p>
        </p:txBody>
      </p:sp>
      <p:sp>
        <p:nvSpPr>
          <p:cNvPr id="15" name="Freeform 15"/>
          <p:cNvSpPr/>
          <p:nvPr/>
        </p:nvSpPr>
        <p:spPr>
          <a:xfrm>
            <a:off x="4640997" y="7482164"/>
            <a:ext cx="2682704" cy="1894897"/>
          </a:xfrm>
          <a:custGeom>
            <a:avLst/>
            <a:gdLst/>
            <a:ahLst/>
            <a:cxnLst/>
            <a:rect l="l" t="t" r="r" b="b"/>
            <a:pathLst>
              <a:path w="2682704" h="1894897">
                <a:moveTo>
                  <a:pt x="0" y="0"/>
                </a:moveTo>
                <a:lnTo>
                  <a:pt x="2682703" y="0"/>
                </a:lnTo>
                <a:lnTo>
                  <a:pt x="2682703" y="1894897"/>
                </a:lnTo>
                <a:lnTo>
                  <a:pt x="0" y="1894897"/>
                </a:lnTo>
                <a:lnTo>
                  <a:pt x="0" y="0"/>
                </a:lnTo>
                <a:close/>
              </a:path>
            </a:pathLst>
          </a:custGeom>
          <a:blipFill>
            <a:blip r:embed="rId5"/>
            <a:stretch>
              <a:fillRect t="-7635" b="-7635"/>
            </a:stretch>
          </a:blipFill>
        </p:spPr>
        <p:txBody>
          <a:bodyPr/>
          <a:lstStyle/>
          <a:p>
            <a:endParaRPr lang="en-GB"/>
          </a:p>
        </p:txBody>
      </p:sp>
      <p:sp>
        <p:nvSpPr>
          <p:cNvPr id="16" name="Freeform 16"/>
          <p:cNvSpPr/>
          <p:nvPr/>
        </p:nvSpPr>
        <p:spPr>
          <a:xfrm>
            <a:off x="2281102" y="7482164"/>
            <a:ext cx="2389463" cy="1894897"/>
          </a:xfrm>
          <a:custGeom>
            <a:avLst/>
            <a:gdLst/>
            <a:ahLst/>
            <a:cxnLst/>
            <a:rect l="l" t="t" r="r" b="b"/>
            <a:pathLst>
              <a:path w="2389463" h="1894897">
                <a:moveTo>
                  <a:pt x="0" y="0"/>
                </a:moveTo>
                <a:lnTo>
                  <a:pt x="2389464" y="0"/>
                </a:lnTo>
                <a:lnTo>
                  <a:pt x="2389464" y="1894897"/>
                </a:lnTo>
                <a:lnTo>
                  <a:pt x="0" y="1894897"/>
                </a:lnTo>
                <a:lnTo>
                  <a:pt x="0" y="0"/>
                </a:lnTo>
                <a:close/>
              </a:path>
            </a:pathLst>
          </a:custGeom>
          <a:blipFill>
            <a:blip r:embed="rId6"/>
            <a:stretch>
              <a:fillRect l="-9045" t="-11929" r="-16280" b="-22113"/>
            </a:stretch>
          </a:blipFill>
        </p:spPr>
        <p:txBody>
          <a:bodyPr/>
          <a:lstStyle/>
          <a:p>
            <a:endParaRPr lang="en-GB"/>
          </a:p>
        </p:txBody>
      </p:sp>
      <p:sp>
        <p:nvSpPr>
          <p:cNvPr id="17" name="Freeform 17"/>
          <p:cNvSpPr/>
          <p:nvPr/>
        </p:nvSpPr>
        <p:spPr>
          <a:xfrm rot="62294">
            <a:off x="222297" y="185813"/>
            <a:ext cx="7115406" cy="1737938"/>
          </a:xfrm>
          <a:custGeom>
            <a:avLst/>
            <a:gdLst/>
            <a:ahLst/>
            <a:cxnLst/>
            <a:rect l="l" t="t" r="r" b="b"/>
            <a:pathLst>
              <a:path w="7115406" h="1737938">
                <a:moveTo>
                  <a:pt x="0" y="128421"/>
                </a:moveTo>
                <a:lnTo>
                  <a:pt x="7086237" y="0"/>
                </a:lnTo>
                <a:lnTo>
                  <a:pt x="7115406" y="1609516"/>
                </a:lnTo>
                <a:lnTo>
                  <a:pt x="29169" y="1737938"/>
                </a:lnTo>
                <a:lnTo>
                  <a:pt x="0" y="128421"/>
                </a:lnTo>
                <a:close/>
              </a:path>
            </a:pathLst>
          </a:custGeom>
          <a:blipFill>
            <a:blip r:embed="rId7"/>
            <a:stretch>
              <a:fillRect l="-2737" t="-1844" r="-1082" b="-257345"/>
            </a:stretch>
          </a:blipFill>
        </p:spPr>
        <p:txBody>
          <a:bodyPr/>
          <a:lstStyle/>
          <a:p>
            <a:endParaRPr lang="en-GB"/>
          </a:p>
        </p:txBody>
      </p:sp>
      <p:sp>
        <p:nvSpPr>
          <p:cNvPr id="18" name="TextBox 18"/>
          <p:cNvSpPr txBox="1"/>
          <p:nvPr/>
        </p:nvSpPr>
        <p:spPr>
          <a:xfrm>
            <a:off x="424318" y="5017864"/>
            <a:ext cx="6709466" cy="2494169"/>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Located within the Wrexham Medical Institute is the John Spalding Library. ​The team consists of the Library Manager, a Librarian, and a Library Assistant. Access to the library is available 7am to midnight every day including weekends. It is staffed Monday to Friday. </a:t>
            </a:r>
          </a:p>
          <a:p>
            <a:pPr algn="ctr">
              <a:lnSpc>
                <a:spcPts val="1674"/>
              </a:lnSpc>
            </a:pPr>
            <a:r>
              <a:rPr lang="en-US" sz="1196" b="1">
                <a:solidFill>
                  <a:srgbClr val="FFFFFF"/>
                </a:solidFill>
                <a:latin typeface="Verdana Pro Bold"/>
                <a:ea typeface="Verdana Pro Bold"/>
                <a:cs typeface="Verdana Pro Bold"/>
                <a:sym typeface="Verdana Pro Bold"/>
              </a:rPr>
              <a:t> </a:t>
            </a:r>
          </a:p>
          <a:p>
            <a:pPr algn="ctr">
              <a:lnSpc>
                <a:spcPts val="1674"/>
              </a:lnSpc>
            </a:pPr>
            <a:r>
              <a:rPr lang="en-US" sz="1196" b="1">
                <a:solidFill>
                  <a:srgbClr val="FFFFFF"/>
                </a:solidFill>
                <a:latin typeface="Verdana Pro Bold"/>
                <a:ea typeface="Verdana Pro Bold"/>
                <a:cs typeface="Verdana Pro Bold"/>
                <a:sym typeface="Verdana Pro Bold"/>
              </a:rPr>
              <a:t>The John Spalding Library offers a wide range of books for each speciality including revision exam books. As well as offering a range of services such as UpToDate, BMJ on examination vouchers, literature searching and information skills training.  Their facilities include study spaces, designated quiet study areas, 2 computer rooms. There is also a well-being room. Printing and photocopying available free of charge.  </a:t>
            </a: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9" name="Freeform 19"/>
          <p:cNvSpPr/>
          <p:nvPr/>
        </p:nvSpPr>
        <p:spPr>
          <a:xfrm>
            <a:off x="2272937" y="4189239"/>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0" name="TextBox 20"/>
          <p:cNvSpPr txBox="1"/>
          <p:nvPr/>
        </p:nvSpPr>
        <p:spPr>
          <a:xfrm>
            <a:off x="797495" y="4538277"/>
            <a:ext cx="5963111"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John Spalding Library</a:t>
            </a:r>
          </a:p>
        </p:txBody>
      </p:sp>
      <p:sp>
        <p:nvSpPr>
          <p:cNvPr id="21" name="TextBox 21"/>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14</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5724665" y="6490613"/>
            <a:ext cx="1599036" cy="2886448"/>
          </a:xfrm>
          <a:custGeom>
            <a:avLst/>
            <a:gdLst/>
            <a:ahLst/>
            <a:cxnLst/>
            <a:rect l="l" t="t" r="r" b="b"/>
            <a:pathLst>
              <a:path w="1599036" h="2886448">
                <a:moveTo>
                  <a:pt x="0" y="0"/>
                </a:moveTo>
                <a:lnTo>
                  <a:pt x="1599035" y="0"/>
                </a:lnTo>
                <a:lnTo>
                  <a:pt x="1599035" y="2886448"/>
                </a:lnTo>
                <a:lnTo>
                  <a:pt x="0" y="2886448"/>
                </a:lnTo>
                <a:lnTo>
                  <a:pt x="0" y="0"/>
                </a:lnTo>
                <a:close/>
              </a:path>
            </a:pathLst>
          </a:custGeom>
          <a:blipFill>
            <a:blip r:embed="rId3"/>
            <a:stretch>
              <a:fillRect r="-46539"/>
            </a:stretch>
          </a:blipFill>
        </p:spPr>
        <p:txBody>
          <a:bodyPr/>
          <a:lstStyle/>
          <a:p>
            <a:endParaRPr lang="en-GB"/>
          </a:p>
        </p:txBody>
      </p:sp>
      <p:sp>
        <p:nvSpPr>
          <p:cNvPr id="14" name="Freeform 14"/>
          <p:cNvSpPr/>
          <p:nvPr/>
        </p:nvSpPr>
        <p:spPr>
          <a:xfrm>
            <a:off x="3559828" y="6490613"/>
            <a:ext cx="2164836" cy="2886448"/>
          </a:xfrm>
          <a:custGeom>
            <a:avLst/>
            <a:gdLst/>
            <a:ahLst/>
            <a:cxnLst/>
            <a:rect l="l" t="t" r="r" b="b"/>
            <a:pathLst>
              <a:path w="2164836" h="2886448">
                <a:moveTo>
                  <a:pt x="0" y="0"/>
                </a:moveTo>
                <a:lnTo>
                  <a:pt x="2164837" y="0"/>
                </a:lnTo>
                <a:lnTo>
                  <a:pt x="2164837" y="2886448"/>
                </a:lnTo>
                <a:lnTo>
                  <a:pt x="0" y="2886448"/>
                </a:lnTo>
                <a:lnTo>
                  <a:pt x="0" y="0"/>
                </a:lnTo>
                <a:close/>
              </a:path>
            </a:pathLst>
          </a:custGeom>
          <a:blipFill>
            <a:blip r:embed="rId4"/>
            <a:stretch>
              <a:fillRect/>
            </a:stretch>
          </a:blipFill>
        </p:spPr>
        <p:txBody>
          <a:bodyPr/>
          <a:lstStyle/>
          <a:p>
            <a:endParaRPr lang="en-GB"/>
          </a:p>
        </p:txBody>
      </p:sp>
      <p:sp>
        <p:nvSpPr>
          <p:cNvPr id="15" name="Freeform 15"/>
          <p:cNvSpPr/>
          <p:nvPr/>
        </p:nvSpPr>
        <p:spPr>
          <a:xfrm>
            <a:off x="1906124" y="6490613"/>
            <a:ext cx="1918959" cy="2886448"/>
          </a:xfrm>
          <a:custGeom>
            <a:avLst/>
            <a:gdLst/>
            <a:ahLst/>
            <a:cxnLst/>
            <a:rect l="l" t="t" r="r" b="b"/>
            <a:pathLst>
              <a:path w="1918959" h="2886448">
                <a:moveTo>
                  <a:pt x="0" y="0"/>
                </a:moveTo>
                <a:lnTo>
                  <a:pt x="1918959" y="0"/>
                </a:lnTo>
                <a:lnTo>
                  <a:pt x="1918959" y="2886448"/>
                </a:lnTo>
                <a:lnTo>
                  <a:pt x="0" y="2886448"/>
                </a:lnTo>
                <a:lnTo>
                  <a:pt x="0" y="0"/>
                </a:lnTo>
                <a:close/>
              </a:path>
            </a:pathLst>
          </a:custGeom>
          <a:blipFill>
            <a:blip r:embed="rId5"/>
            <a:stretch>
              <a:fillRect l="-30809" r="-80500"/>
            </a:stretch>
          </a:blipFill>
        </p:spPr>
        <p:txBody>
          <a:bodyPr/>
          <a:lstStyle/>
          <a:p>
            <a:endParaRPr lang="en-GB"/>
          </a:p>
        </p:txBody>
      </p:sp>
      <p:sp>
        <p:nvSpPr>
          <p:cNvPr id="16" name="Freeform 16"/>
          <p:cNvSpPr/>
          <p:nvPr/>
        </p:nvSpPr>
        <p:spPr>
          <a:xfrm>
            <a:off x="240255" y="6490613"/>
            <a:ext cx="1665869" cy="2886448"/>
          </a:xfrm>
          <a:custGeom>
            <a:avLst/>
            <a:gdLst/>
            <a:ahLst/>
            <a:cxnLst/>
            <a:rect l="l" t="t" r="r" b="b"/>
            <a:pathLst>
              <a:path w="1665869" h="2886448">
                <a:moveTo>
                  <a:pt x="0" y="0"/>
                </a:moveTo>
                <a:lnTo>
                  <a:pt x="1665869" y="0"/>
                </a:lnTo>
                <a:lnTo>
                  <a:pt x="1665869" y="2886448"/>
                </a:lnTo>
                <a:lnTo>
                  <a:pt x="0" y="2886448"/>
                </a:lnTo>
                <a:lnTo>
                  <a:pt x="0" y="0"/>
                </a:lnTo>
                <a:close/>
              </a:path>
            </a:pathLst>
          </a:custGeom>
          <a:blipFill>
            <a:blip r:embed="rId6"/>
            <a:stretch>
              <a:fillRect r="-30063"/>
            </a:stretch>
          </a:blipFill>
        </p:spPr>
        <p:txBody>
          <a:bodyPr/>
          <a:lstStyle/>
          <a:p>
            <a:endParaRPr lang="en-GB"/>
          </a:p>
        </p:txBody>
      </p:sp>
      <p:sp>
        <p:nvSpPr>
          <p:cNvPr id="17" name="Freeform 17"/>
          <p:cNvSpPr/>
          <p:nvPr/>
        </p:nvSpPr>
        <p:spPr>
          <a:xfrm>
            <a:off x="236300" y="249891"/>
            <a:ext cx="7087401" cy="2963232"/>
          </a:xfrm>
          <a:custGeom>
            <a:avLst/>
            <a:gdLst/>
            <a:ahLst/>
            <a:cxnLst/>
            <a:rect l="l" t="t" r="r" b="b"/>
            <a:pathLst>
              <a:path w="7087401" h="2963232">
                <a:moveTo>
                  <a:pt x="0" y="0"/>
                </a:moveTo>
                <a:lnTo>
                  <a:pt x="7087400" y="0"/>
                </a:lnTo>
                <a:lnTo>
                  <a:pt x="7087400" y="2963232"/>
                </a:lnTo>
                <a:lnTo>
                  <a:pt x="0" y="2963232"/>
                </a:lnTo>
                <a:lnTo>
                  <a:pt x="0" y="0"/>
                </a:lnTo>
                <a:close/>
              </a:path>
            </a:pathLst>
          </a:custGeom>
          <a:blipFill>
            <a:blip r:embed="rId7"/>
            <a:stretch>
              <a:fillRect t="-11906" b="-47445"/>
            </a:stretch>
          </a:blipFill>
        </p:spPr>
        <p:txBody>
          <a:bodyPr/>
          <a:lstStyle/>
          <a:p>
            <a:endParaRPr lang="en-GB"/>
          </a:p>
        </p:txBody>
      </p:sp>
      <p:sp>
        <p:nvSpPr>
          <p:cNvPr id="18" name="Freeform 18"/>
          <p:cNvSpPr/>
          <p:nvPr/>
        </p:nvSpPr>
        <p:spPr>
          <a:xfrm>
            <a:off x="236300" y="249891"/>
            <a:ext cx="7087401" cy="2963232"/>
          </a:xfrm>
          <a:custGeom>
            <a:avLst/>
            <a:gdLst/>
            <a:ahLst/>
            <a:cxnLst/>
            <a:rect l="l" t="t" r="r" b="b"/>
            <a:pathLst>
              <a:path w="7087401" h="2963232">
                <a:moveTo>
                  <a:pt x="0" y="0"/>
                </a:moveTo>
                <a:lnTo>
                  <a:pt x="7087400" y="0"/>
                </a:lnTo>
                <a:lnTo>
                  <a:pt x="7087400" y="2963232"/>
                </a:lnTo>
                <a:lnTo>
                  <a:pt x="0" y="2963232"/>
                </a:lnTo>
                <a:lnTo>
                  <a:pt x="0" y="0"/>
                </a:lnTo>
                <a:close/>
              </a:path>
            </a:pathLst>
          </a:custGeom>
          <a:blipFill>
            <a:blip r:embed="rId8"/>
            <a:stretch>
              <a:fillRect t="-11906" b="-47445"/>
            </a:stretch>
          </a:blipFill>
        </p:spPr>
        <p:txBody>
          <a:bodyPr/>
          <a:lstStyle/>
          <a:p>
            <a:endParaRPr lang="en-GB"/>
          </a:p>
        </p:txBody>
      </p:sp>
      <p:sp>
        <p:nvSpPr>
          <p:cNvPr id="19" name="TextBox 19"/>
          <p:cNvSpPr txBox="1"/>
          <p:nvPr/>
        </p:nvSpPr>
        <p:spPr>
          <a:xfrm>
            <a:off x="696038" y="3775008"/>
            <a:ext cx="6167923" cy="2285377"/>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Located within the main hospital building on the first floor. The doctors mess has a space to relax, with large sofas, seating pods, televisions, computers, and you can even order your lunch to be delivered there!</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There are also changing facilities, with showers, and lockers to store your personal belongings while on shift. It is a space where you can relax away from the hustle and bustle of the busy hospital. There are also regular events, and activities you can get involved with too.</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20" name="Freeform 20"/>
          <p:cNvSpPr/>
          <p:nvPr/>
        </p:nvSpPr>
        <p:spPr>
          <a:xfrm>
            <a:off x="2318020" y="3062417"/>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21" name="Freeform 21"/>
          <p:cNvSpPr/>
          <p:nvPr/>
        </p:nvSpPr>
        <p:spPr>
          <a:xfrm>
            <a:off x="486787" y="5518696"/>
            <a:ext cx="6676592" cy="1360356"/>
          </a:xfrm>
          <a:custGeom>
            <a:avLst/>
            <a:gdLst/>
            <a:ahLst/>
            <a:cxnLst/>
            <a:rect l="l" t="t" r="r" b="b"/>
            <a:pathLst>
              <a:path w="6676592" h="1360356">
                <a:moveTo>
                  <a:pt x="0" y="0"/>
                </a:moveTo>
                <a:lnTo>
                  <a:pt x="6676592" y="0"/>
                </a:lnTo>
                <a:lnTo>
                  <a:pt x="6676592" y="1360356"/>
                </a:lnTo>
                <a:lnTo>
                  <a:pt x="0" y="13603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22" name="Freeform 22"/>
          <p:cNvSpPr/>
          <p:nvPr/>
        </p:nvSpPr>
        <p:spPr>
          <a:xfrm>
            <a:off x="587947" y="5635300"/>
            <a:ext cx="698885" cy="531153"/>
          </a:xfrm>
          <a:custGeom>
            <a:avLst/>
            <a:gdLst/>
            <a:ahLst/>
            <a:cxnLst/>
            <a:rect l="l" t="t" r="r" b="b"/>
            <a:pathLst>
              <a:path w="698885" h="531153">
                <a:moveTo>
                  <a:pt x="0" y="0"/>
                </a:moveTo>
                <a:lnTo>
                  <a:pt x="698885" y="0"/>
                </a:lnTo>
                <a:lnTo>
                  <a:pt x="698885" y="531153"/>
                </a:lnTo>
                <a:lnTo>
                  <a:pt x="0" y="53115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3" name="Freeform 23"/>
          <p:cNvSpPr/>
          <p:nvPr/>
        </p:nvSpPr>
        <p:spPr>
          <a:xfrm rot="-10387800">
            <a:off x="6347510" y="6198874"/>
            <a:ext cx="698885" cy="531153"/>
          </a:xfrm>
          <a:custGeom>
            <a:avLst/>
            <a:gdLst/>
            <a:ahLst/>
            <a:cxnLst/>
            <a:rect l="l" t="t" r="r" b="b"/>
            <a:pathLst>
              <a:path w="698885" h="531153">
                <a:moveTo>
                  <a:pt x="0" y="0"/>
                </a:moveTo>
                <a:lnTo>
                  <a:pt x="698885" y="0"/>
                </a:lnTo>
                <a:lnTo>
                  <a:pt x="698885" y="531152"/>
                </a:lnTo>
                <a:lnTo>
                  <a:pt x="0" y="53115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24" name="TextBox 24"/>
          <p:cNvSpPr txBox="1"/>
          <p:nvPr/>
        </p:nvSpPr>
        <p:spPr>
          <a:xfrm>
            <a:off x="843527" y="3411454"/>
            <a:ext cx="5963111"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Doctor’s Mess</a:t>
            </a:r>
          </a:p>
        </p:txBody>
      </p:sp>
      <p:sp>
        <p:nvSpPr>
          <p:cNvPr id="25" name="TextBox 25"/>
          <p:cNvSpPr txBox="1"/>
          <p:nvPr/>
        </p:nvSpPr>
        <p:spPr>
          <a:xfrm>
            <a:off x="1241749" y="5849406"/>
            <a:ext cx="5076502" cy="615044"/>
          </a:xfrm>
          <a:prstGeom prst="rect">
            <a:avLst/>
          </a:prstGeom>
        </p:spPr>
        <p:txBody>
          <a:bodyPr lIns="0" tIns="0" rIns="0" bIns="0" rtlCol="0" anchor="t">
            <a:spAutoFit/>
          </a:bodyPr>
          <a:lstStyle/>
          <a:p>
            <a:pPr algn="ctr">
              <a:lnSpc>
                <a:spcPts val="1674"/>
              </a:lnSpc>
            </a:pPr>
            <a:r>
              <a:rPr lang="en-US" sz="1196" b="1" i="1">
                <a:solidFill>
                  <a:srgbClr val="FFFFFF"/>
                </a:solidFill>
                <a:latin typeface="Verdana Pro Bold Italics"/>
                <a:ea typeface="Verdana Pro Bold Italics"/>
                <a:cs typeface="Verdana Pro Bold Italics"/>
                <a:sym typeface="Verdana Pro Bold Italics"/>
              </a:rPr>
              <a:t>I really enjoy how sociable the doctors mess is. We also have constant access to coffee and biscuits which is a game-changer. It’s a comfy spot to relax and recharge</a:t>
            </a:r>
          </a:p>
        </p:txBody>
      </p:sp>
      <p:sp>
        <p:nvSpPr>
          <p:cNvPr id="26" name="TextBox 26"/>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15</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grpSp>
        <p:nvGrpSpPr>
          <p:cNvPr id="13" name="Group 13"/>
          <p:cNvGrpSpPr/>
          <p:nvPr/>
        </p:nvGrpSpPr>
        <p:grpSpPr>
          <a:xfrm>
            <a:off x="236300" y="7968229"/>
            <a:ext cx="7087401" cy="1408832"/>
            <a:chOff x="0" y="0"/>
            <a:chExt cx="2548285" cy="506548"/>
          </a:xfrm>
        </p:grpSpPr>
        <p:sp>
          <p:nvSpPr>
            <p:cNvPr id="14" name="Freeform 14"/>
            <p:cNvSpPr/>
            <p:nvPr/>
          </p:nvSpPr>
          <p:spPr>
            <a:xfrm>
              <a:off x="0" y="0"/>
              <a:ext cx="2548285" cy="506548"/>
            </a:xfrm>
            <a:custGeom>
              <a:avLst/>
              <a:gdLst/>
              <a:ahLst/>
              <a:cxnLst/>
              <a:rect l="l" t="t" r="r" b="b"/>
              <a:pathLst>
                <a:path w="2548285" h="506548">
                  <a:moveTo>
                    <a:pt x="0" y="0"/>
                  </a:moveTo>
                  <a:lnTo>
                    <a:pt x="2548285" y="0"/>
                  </a:lnTo>
                  <a:lnTo>
                    <a:pt x="2548285" y="506548"/>
                  </a:lnTo>
                  <a:lnTo>
                    <a:pt x="0" y="506548"/>
                  </a:lnTo>
                  <a:close/>
                </a:path>
              </a:pathLst>
            </a:custGeom>
            <a:solidFill>
              <a:srgbClr val="11598B"/>
            </a:solidFill>
          </p:spPr>
          <p:txBody>
            <a:bodyPr/>
            <a:lstStyle/>
            <a:p>
              <a:endParaRPr lang="en-GB"/>
            </a:p>
          </p:txBody>
        </p:sp>
        <p:sp>
          <p:nvSpPr>
            <p:cNvPr id="15" name="TextBox 15"/>
            <p:cNvSpPr txBox="1"/>
            <p:nvPr/>
          </p:nvSpPr>
          <p:spPr>
            <a:xfrm>
              <a:off x="0" y="-38100"/>
              <a:ext cx="2548285" cy="544648"/>
            </a:xfrm>
            <a:prstGeom prst="rect">
              <a:avLst/>
            </a:prstGeom>
          </p:spPr>
          <p:txBody>
            <a:bodyPr lIns="50634" tIns="50634" rIns="50634" bIns="50634" rtlCol="0" anchor="ctr"/>
            <a:lstStyle/>
            <a:p>
              <a:pPr algn="ctr">
                <a:lnSpc>
                  <a:spcPts val="2509"/>
                </a:lnSpc>
              </a:pPr>
              <a:endParaRPr/>
            </a:p>
          </p:txBody>
        </p:sp>
      </p:grpSp>
      <p:sp>
        <p:nvSpPr>
          <p:cNvPr id="16" name="TextBox 16"/>
          <p:cNvSpPr txBox="1"/>
          <p:nvPr/>
        </p:nvSpPr>
        <p:spPr>
          <a:xfrm>
            <a:off x="510123" y="3666410"/>
            <a:ext cx="6539754" cy="5980440"/>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As with all Hospitals throughout Wales, guaranteed accommodation is provided free of charge for all F1 doctors at Wrexham Maelor. </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The accommodation is located within the main hospital site, but is situated across the road from main clinical buildings in a designated residential area. Most of the flats are home to five F1s who share a beautifully refurbished kitchen, bathroom, and toilet room and an amply-sized lounge. Each lounge has a free-view television. </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Domestic service is provided weekdays but not weekend nor Bank Holiday periods. Shared laundry facilities are located within Bron-Y-Nant site although the newly refurbished flats will have their own washing and drying facilities and there is free car-parking on site. </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Each of the bedrooms are well-sized and look out onto a garden area. They are also equipped with generous storage space, a single bed and a desk. Each room also comes with a built-in sink and running water facilities.</a:t>
            </a:r>
          </a:p>
          <a:p>
            <a:pPr algn="ctr">
              <a:lnSpc>
                <a:spcPts val="1674"/>
              </a:lnSpc>
            </a:pPr>
            <a:r>
              <a:rPr lang="en-US" sz="1196" b="1">
                <a:solidFill>
                  <a:srgbClr val="FFFFFF"/>
                </a:solidFill>
                <a:latin typeface="Verdana Pro Bold"/>
                <a:ea typeface="Verdana Pro Bold"/>
                <a:cs typeface="Verdana Pro Bold"/>
                <a:sym typeface="Verdana Pro Bold"/>
              </a:rPr>
              <a:t> </a:t>
            </a:r>
          </a:p>
          <a:p>
            <a:pPr algn="ctr">
              <a:lnSpc>
                <a:spcPts val="1674"/>
              </a:lnSpc>
            </a:pPr>
            <a:r>
              <a:rPr lang="en-US" sz="1196" b="1" i="1">
                <a:solidFill>
                  <a:srgbClr val="FFFFFF"/>
                </a:solidFill>
                <a:latin typeface="Verdana Pro Bold Italics"/>
                <a:ea typeface="Verdana Pro Bold Italics"/>
                <a:cs typeface="Verdana Pro Bold Italics"/>
                <a:sym typeface="Verdana Pro Bold Italics"/>
              </a:rPr>
              <a:t>*Please note, couples and family accommodation is also available upon request although space may be limited. </a:t>
            </a:r>
          </a:p>
          <a:p>
            <a:pPr algn="ctr">
              <a:lnSpc>
                <a:spcPts val="1674"/>
              </a:lnSpc>
            </a:pPr>
            <a:endParaRPr lang="en-US" sz="1196" b="1" i="1">
              <a:solidFill>
                <a:srgbClr val="FFFFFF"/>
              </a:solidFill>
              <a:latin typeface="Verdana Pro Bold Italics"/>
              <a:ea typeface="Verdana Pro Bold Italics"/>
              <a:cs typeface="Verdana Pro Bold Italics"/>
              <a:sym typeface="Verdana Pro Bold Italics"/>
            </a:endParaRPr>
          </a:p>
          <a:p>
            <a:pPr algn="ctr">
              <a:lnSpc>
                <a:spcPts val="1674"/>
              </a:lnSpc>
            </a:pPr>
            <a:r>
              <a:rPr lang="en-US" sz="1196" b="1">
                <a:solidFill>
                  <a:srgbClr val="FFFFFF"/>
                </a:solidFill>
                <a:latin typeface="Verdana Pro Bold"/>
                <a:ea typeface="Verdana Pro Bold"/>
                <a:cs typeface="Verdana Pro Bold"/>
                <a:sym typeface="Verdana Pro Bold"/>
              </a:rPr>
              <a:t>For more information on what accommodation is available please get in contact with the local accommodation team:</a:t>
            </a:r>
          </a:p>
          <a:p>
            <a:pPr algn="ctr">
              <a:lnSpc>
                <a:spcPts val="697"/>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Jane Jenkins</a:t>
            </a:r>
          </a:p>
          <a:p>
            <a:pPr algn="ctr">
              <a:lnSpc>
                <a:spcPts val="1674"/>
              </a:lnSpc>
            </a:pPr>
            <a:r>
              <a:rPr lang="en-US" sz="1196" b="1" u="sng">
                <a:solidFill>
                  <a:srgbClr val="FFFFFF"/>
                </a:solidFill>
                <a:latin typeface="Verdana Pro Bold"/>
                <a:ea typeface="Verdana Pro Bold"/>
                <a:cs typeface="Verdana Pro Bold"/>
                <a:sym typeface="Verdana Pro Bold"/>
                <a:hlinkClick r:id="rId3" tooltip="mailto:jane.jenkins@wales.nhs.uk"/>
              </a:rPr>
              <a:t>jane.jenkins@wales.nhs.uk</a:t>
            </a:r>
            <a:r>
              <a:rPr lang="en-US" sz="1196" b="1">
                <a:solidFill>
                  <a:srgbClr val="FFFFFF"/>
                </a:solidFill>
                <a:latin typeface="Verdana Pro Bold"/>
                <a:ea typeface="Verdana Pro Bold"/>
                <a:cs typeface="Verdana Pro Bold"/>
                <a:sym typeface="Verdana Pro Bold"/>
              </a:rPr>
              <a:t> </a:t>
            </a:r>
          </a:p>
          <a:p>
            <a:pPr algn="ctr">
              <a:lnSpc>
                <a:spcPts val="1674"/>
              </a:lnSpc>
            </a:pPr>
            <a:r>
              <a:rPr lang="en-US" sz="1196" b="1">
                <a:solidFill>
                  <a:srgbClr val="FFFFFF"/>
                </a:solidFill>
                <a:latin typeface="Verdana Pro Bold"/>
                <a:ea typeface="Verdana Pro Bold"/>
                <a:cs typeface="Verdana Pro Bold"/>
                <a:sym typeface="Verdana Pro Bold"/>
              </a:rPr>
              <a:t>03000 848807</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7" name="Freeform 17"/>
          <p:cNvSpPr/>
          <p:nvPr/>
        </p:nvSpPr>
        <p:spPr>
          <a:xfrm>
            <a:off x="236300" y="249891"/>
            <a:ext cx="7087401" cy="2817707"/>
          </a:xfrm>
          <a:custGeom>
            <a:avLst/>
            <a:gdLst/>
            <a:ahLst/>
            <a:cxnLst/>
            <a:rect l="l" t="t" r="r" b="b"/>
            <a:pathLst>
              <a:path w="7087401" h="2817707">
                <a:moveTo>
                  <a:pt x="0" y="0"/>
                </a:moveTo>
                <a:lnTo>
                  <a:pt x="7087400" y="0"/>
                </a:lnTo>
                <a:lnTo>
                  <a:pt x="7087400" y="2817707"/>
                </a:lnTo>
                <a:lnTo>
                  <a:pt x="0" y="2817707"/>
                </a:lnTo>
                <a:lnTo>
                  <a:pt x="0" y="0"/>
                </a:lnTo>
                <a:close/>
              </a:path>
            </a:pathLst>
          </a:custGeom>
          <a:blipFill>
            <a:blip r:embed="rId4"/>
            <a:stretch>
              <a:fillRect l="-45436" t="-5633" r="-3168" b="-17556"/>
            </a:stretch>
          </a:blipFill>
        </p:spPr>
        <p:txBody>
          <a:bodyPr/>
          <a:lstStyle/>
          <a:p>
            <a:endParaRPr lang="en-GB"/>
          </a:p>
        </p:txBody>
      </p:sp>
      <p:sp>
        <p:nvSpPr>
          <p:cNvPr id="18" name="Freeform 18"/>
          <p:cNvSpPr/>
          <p:nvPr/>
        </p:nvSpPr>
        <p:spPr>
          <a:xfrm>
            <a:off x="2272937" y="2916892"/>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9" name="TextBox 19"/>
          <p:cNvSpPr txBox="1"/>
          <p:nvPr/>
        </p:nvSpPr>
        <p:spPr>
          <a:xfrm>
            <a:off x="798444" y="3265930"/>
            <a:ext cx="5963111" cy="346772"/>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FREE Accommodation for F1's</a:t>
            </a:r>
          </a:p>
        </p:txBody>
      </p:sp>
      <p:sp>
        <p:nvSpPr>
          <p:cNvPr id="20" name="TextBox 20"/>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16</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TextBox 13"/>
          <p:cNvSpPr txBox="1"/>
          <p:nvPr/>
        </p:nvSpPr>
        <p:spPr>
          <a:xfrm>
            <a:off x="738462" y="3644204"/>
            <a:ext cx="6083077" cy="5470448"/>
          </a:xfrm>
          <a:prstGeom prst="rect">
            <a:avLst/>
          </a:prstGeom>
        </p:spPr>
        <p:txBody>
          <a:bodyPr lIns="0" tIns="0" rIns="0" bIns="0" rtlCol="0" anchor="t">
            <a:spAutoFit/>
          </a:bodyPr>
          <a:lstStyle/>
          <a:p>
            <a:pPr algn="ctr">
              <a:lnSpc>
                <a:spcPts val="1363"/>
              </a:lnSpc>
            </a:pPr>
            <a:r>
              <a:rPr lang="en-US" sz="1196" b="1">
                <a:solidFill>
                  <a:srgbClr val="FFFFFF"/>
                </a:solidFill>
                <a:latin typeface="Verdana Pro Bold"/>
                <a:ea typeface="Verdana Pro Bold"/>
                <a:cs typeface="Verdana Pro Bold"/>
                <a:sym typeface="Verdana Pro Bold"/>
              </a:rPr>
              <a:t>Testimonial – Dr Inbar Aberman, Foundation Year 2 Doctor </a:t>
            </a:r>
          </a:p>
          <a:p>
            <a:pPr algn="ctr">
              <a:lnSpc>
                <a:spcPts val="1363"/>
              </a:lnSpc>
            </a:pPr>
            <a:endParaRPr lang="en-US" sz="1196" b="1">
              <a:solidFill>
                <a:srgbClr val="FFFFFF"/>
              </a:solidFill>
              <a:latin typeface="Verdana Pro Bold"/>
              <a:ea typeface="Verdana Pro Bold"/>
              <a:cs typeface="Verdana Pro Bold"/>
              <a:sym typeface="Verdana Pro Bold"/>
            </a:endParaRPr>
          </a:p>
          <a:p>
            <a:pPr algn="ctr">
              <a:lnSpc>
                <a:spcPts val="1363"/>
              </a:lnSpc>
            </a:pPr>
            <a:r>
              <a:rPr lang="en-US" sz="1196">
                <a:solidFill>
                  <a:srgbClr val="FFFFFF"/>
                </a:solidFill>
                <a:latin typeface="Verdana Pro"/>
                <a:ea typeface="Verdana Pro"/>
                <a:cs typeface="Verdana Pro"/>
                <a:sym typeface="Verdana Pro"/>
              </a:rPr>
              <a:t>Undergoing my Foundation Training at the Wrexham Maelor has been a brilliant experience. As an FY1, the learning curve is steep but at Wrexham, I found my consultants and registrars so approachable, supportive and keen to teach when they can. The wider healthcare team (especially the A&amp;E and ward nurses) were so helpful and kind - you do feel like you’re working as a team for patient care and that’s always been a privilege here. My fellow foundation doctors have been there every step of the way and we were really lucky to have a very friendly cohort who help each other out often and support each other. </a:t>
            </a:r>
          </a:p>
          <a:p>
            <a:pPr algn="ctr">
              <a:lnSpc>
                <a:spcPts val="1363"/>
              </a:lnSpc>
            </a:pPr>
            <a:endParaRPr lang="en-US" sz="1196">
              <a:solidFill>
                <a:srgbClr val="FFFFFF"/>
              </a:solidFill>
              <a:latin typeface="Verdana Pro"/>
              <a:ea typeface="Verdana Pro"/>
              <a:cs typeface="Verdana Pro"/>
              <a:sym typeface="Verdana Pro"/>
            </a:endParaRPr>
          </a:p>
          <a:p>
            <a:pPr algn="ctr">
              <a:lnSpc>
                <a:spcPts val="1363"/>
              </a:lnSpc>
            </a:pPr>
            <a:r>
              <a:rPr lang="en-US" sz="1196">
                <a:solidFill>
                  <a:srgbClr val="FFFFFF"/>
                </a:solidFill>
                <a:latin typeface="Verdana Pro"/>
                <a:ea typeface="Verdana Pro"/>
                <a:cs typeface="Verdana Pro"/>
                <a:sym typeface="Verdana Pro"/>
              </a:rPr>
              <a:t>I undertook an FY1 which included a LIFT programme (one day a week at GP) and the opportunities to observe and work independently as an FY1 were excellent. As an FY2, I’ve taken on an SFP in Clinical Research one day a week which also runs alongside my FY2 job commitments - this has been a unique and challenging experience which has taught me about the wider spectrum of medicine outside the hospital. Most of the time, even in today’s challenging NHS climate, everyone has done their best to make us feel welcome, help us develop our skills and teach us whenever they could. Importantly, when things aren’t going so well, I’ve found that Wrexham as a working environment is very supportive and the faculty, consultants and rota team do try their best to help us whenever they can do so. Outside of hospital life, we do have festive holiday events and gatherings. We are well located close to some beautiful areas of North Wales - particularly if you love climbing, travelling or camping, so do take full advantage of this. On the other side of us, we are close to Manchester, Liverpool and Chester which are also great fun for music, shopping and exploring.</a:t>
            </a:r>
          </a:p>
          <a:p>
            <a:pPr algn="ctr">
              <a:lnSpc>
                <a:spcPts val="1363"/>
              </a:lnSpc>
            </a:pPr>
            <a:endParaRPr lang="en-US" sz="1196">
              <a:solidFill>
                <a:srgbClr val="FFFFFF"/>
              </a:solidFill>
              <a:latin typeface="Verdana Pro"/>
              <a:ea typeface="Verdana Pro"/>
              <a:cs typeface="Verdana Pro"/>
              <a:sym typeface="Verdana Pro"/>
            </a:endParaRPr>
          </a:p>
          <a:p>
            <a:pPr algn="ctr">
              <a:lnSpc>
                <a:spcPts val="1363"/>
              </a:lnSpc>
            </a:pPr>
            <a:r>
              <a:rPr lang="en-US" sz="1196">
                <a:solidFill>
                  <a:srgbClr val="FFFFFF"/>
                </a:solidFill>
                <a:latin typeface="Verdana Pro"/>
                <a:ea typeface="Verdana Pro"/>
                <a:cs typeface="Verdana Pro"/>
                <a:sym typeface="Verdana Pro"/>
              </a:rPr>
              <a:t>I can honestly say I couldn’t imagine training </a:t>
            </a:r>
            <a:r>
              <a:rPr lang="en-US" sz="1196" u="none">
                <a:solidFill>
                  <a:srgbClr val="FFFFFF"/>
                </a:solidFill>
                <a:latin typeface="Verdana Pro"/>
                <a:ea typeface="Verdana Pro"/>
                <a:cs typeface="Verdana Pro"/>
                <a:sym typeface="Verdana Pro"/>
              </a:rPr>
              <a:t>an</a:t>
            </a:r>
            <a:r>
              <a:rPr lang="en-US" sz="1196">
                <a:solidFill>
                  <a:srgbClr val="FFFFFF"/>
                </a:solidFill>
                <a:latin typeface="Verdana Pro"/>
                <a:ea typeface="Verdana Pro"/>
                <a:cs typeface="Verdana Pro"/>
                <a:sym typeface="Verdana Pro"/>
              </a:rPr>
              <a:t>ywh</a:t>
            </a:r>
            <a:r>
              <a:rPr lang="en-US" sz="1196" u="none">
                <a:solidFill>
                  <a:srgbClr val="FFFFFF"/>
                </a:solidFill>
                <a:latin typeface="Verdana Pro"/>
                <a:ea typeface="Verdana Pro"/>
                <a:cs typeface="Verdana Pro"/>
                <a:sym typeface="Verdana Pro"/>
              </a:rPr>
              <a:t>e</a:t>
            </a:r>
            <a:r>
              <a:rPr lang="en-US" sz="1196">
                <a:solidFill>
                  <a:srgbClr val="FFFFFF"/>
                </a:solidFill>
                <a:latin typeface="Verdana Pro"/>
                <a:ea typeface="Verdana Pro"/>
                <a:cs typeface="Verdana Pro"/>
                <a:sym typeface="Verdana Pro"/>
              </a:rPr>
              <a:t>r</a:t>
            </a:r>
            <a:r>
              <a:rPr lang="en-US" sz="1196" u="none">
                <a:solidFill>
                  <a:srgbClr val="FFFFFF"/>
                </a:solidFill>
                <a:latin typeface="Verdana Pro"/>
                <a:ea typeface="Verdana Pro"/>
                <a:cs typeface="Verdana Pro"/>
                <a:sym typeface="Verdana Pro"/>
              </a:rPr>
              <a:t>e</a:t>
            </a:r>
            <a:r>
              <a:rPr lang="en-US" sz="1196">
                <a:solidFill>
                  <a:srgbClr val="FFFFFF"/>
                </a:solidFill>
                <a:latin typeface="Verdana Pro"/>
                <a:ea typeface="Verdana Pro"/>
                <a:cs typeface="Verdana Pro"/>
                <a:sym typeface="Verdana Pro"/>
              </a:rPr>
              <a:t> el</a:t>
            </a:r>
            <a:r>
              <a:rPr lang="en-US" sz="1196" u="none">
                <a:solidFill>
                  <a:srgbClr val="FFFFFF"/>
                </a:solidFill>
                <a:latin typeface="Verdana Pro"/>
                <a:ea typeface="Verdana Pro"/>
                <a:cs typeface="Verdana Pro"/>
                <a:sym typeface="Verdana Pro"/>
              </a:rPr>
              <a:t>se.</a:t>
            </a:r>
            <a:r>
              <a:rPr lang="en-US" sz="1196">
                <a:solidFill>
                  <a:srgbClr val="FFFFFF"/>
                </a:solidFill>
                <a:latin typeface="Verdana Pro"/>
                <a:ea typeface="Verdana Pro"/>
                <a:cs typeface="Verdana Pro"/>
                <a:sym typeface="Verdana Pro"/>
              </a:rPr>
              <a:t> I </a:t>
            </a:r>
            <a:r>
              <a:rPr lang="en-US" sz="1196" u="none">
                <a:solidFill>
                  <a:srgbClr val="FFFFFF"/>
                </a:solidFill>
                <a:latin typeface="Verdana Pro"/>
                <a:ea typeface="Verdana Pro"/>
                <a:cs typeface="Verdana Pro"/>
                <a:sym typeface="Verdana Pro"/>
              </a:rPr>
              <a:t>h</a:t>
            </a:r>
            <a:r>
              <a:rPr lang="en-US" sz="1196">
                <a:solidFill>
                  <a:srgbClr val="FFFFFF"/>
                </a:solidFill>
                <a:latin typeface="Verdana Pro"/>
                <a:ea typeface="Verdana Pro"/>
                <a:cs typeface="Verdana Pro"/>
                <a:sym typeface="Verdana Pro"/>
              </a:rPr>
              <a:t>ope yo</a:t>
            </a:r>
            <a:r>
              <a:rPr lang="en-US" sz="1196" u="none">
                <a:solidFill>
                  <a:srgbClr val="FFFFFF"/>
                </a:solidFill>
                <a:latin typeface="Verdana Pro"/>
                <a:ea typeface="Verdana Pro"/>
                <a:cs typeface="Verdana Pro"/>
                <a:sym typeface="Verdana Pro"/>
              </a:rPr>
              <a:t>u</a:t>
            </a:r>
            <a:r>
              <a:rPr lang="en-US" sz="1196">
                <a:solidFill>
                  <a:srgbClr val="FFFFFF"/>
                </a:solidFill>
                <a:latin typeface="Verdana Pro"/>
                <a:ea typeface="Verdana Pro"/>
                <a:cs typeface="Verdana Pro"/>
                <a:sym typeface="Verdana Pro"/>
              </a:rPr>
              <a:t> all enjoy Wrexham!</a:t>
            </a:r>
          </a:p>
          <a:p>
            <a:pPr algn="ctr">
              <a:lnSpc>
                <a:spcPts val="1363"/>
              </a:lnSpc>
            </a:pPr>
            <a:endParaRPr lang="en-US" sz="1196">
              <a:solidFill>
                <a:srgbClr val="FFFFFF"/>
              </a:solidFill>
              <a:latin typeface="Verdana Pro"/>
              <a:ea typeface="Verdana Pro"/>
              <a:cs typeface="Verdana Pro"/>
              <a:sym typeface="Verdana Pro"/>
            </a:endParaRPr>
          </a:p>
        </p:txBody>
      </p:sp>
      <p:sp>
        <p:nvSpPr>
          <p:cNvPr id="14" name="Freeform 14"/>
          <p:cNvSpPr/>
          <p:nvPr/>
        </p:nvSpPr>
        <p:spPr>
          <a:xfrm>
            <a:off x="236300" y="249891"/>
            <a:ext cx="2436735" cy="2687819"/>
          </a:xfrm>
          <a:custGeom>
            <a:avLst/>
            <a:gdLst/>
            <a:ahLst/>
            <a:cxnLst/>
            <a:rect l="l" t="t" r="r" b="b"/>
            <a:pathLst>
              <a:path w="2436735" h="2687819">
                <a:moveTo>
                  <a:pt x="0" y="0"/>
                </a:moveTo>
                <a:lnTo>
                  <a:pt x="2436734" y="0"/>
                </a:lnTo>
                <a:lnTo>
                  <a:pt x="2436734" y="2687819"/>
                </a:lnTo>
                <a:lnTo>
                  <a:pt x="0" y="2687819"/>
                </a:lnTo>
                <a:lnTo>
                  <a:pt x="0" y="0"/>
                </a:lnTo>
                <a:close/>
              </a:path>
            </a:pathLst>
          </a:custGeom>
          <a:blipFill>
            <a:blip r:embed="rId3"/>
            <a:stretch>
              <a:fillRect b="-20877"/>
            </a:stretch>
          </a:blipFill>
        </p:spPr>
        <p:txBody>
          <a:bodyPr/>
          <a:lstStyle/>
          <a:p>
            <a:endParaRPr lang="en-GB"/>
          </a:p>
        </p:txBody>
      </p:sp>
      <p:sp>
        <p:nvSpPr>
          <p:cNvPr id="15" name="Freeform 15"/>
          <p:cNvSpPr/>
          <p:nvPr/>
        </p:nvSpPr>
        <p:spPr>
          <a:xfrm>
            <a:off x="4993988" y="249891"/>
            <a:ext cx="2329712" cy="2687819"/>
          </a:xfrm>
          <a:custGeom>
            <a:avLst/>
            <a:gdLst/>
            <a:ahLst/>
            <a:cxnLst/>
            <a:rect l="l" t="t" r="r" b="b"/>
            <a:pathLst>
              <a:path w="2329712" h="2687819">
                <a:moveTo>
                  <a:pt x="0" y="0"/>
                </a:moveTo>
                <a:lnTo>
                  <a:pt x="2329712" y="0"/>
                </a:lnTo>
                <a:lnTo>
                  <a:pt x="2329712" y="2687819"/>
                </a:lnTo>
                <a:lnTo>
                  <a:pt x="0" y="2687819"/>
                </a:lnTo>
                <a:lnTo>
                  <a:pt x="0" y="0"/>
                </a:lnTo>
                <a:close/>
              </a:path>
            </a:pathLst>
          </a:custGeom>
          <a:blipFill>
            <a:blip r:embed="rId4"/>
            <a:stretch>
              <a:fillRect t="-1899" b="-23569"/>
            </a:stretch>
          </a:blipFill>
        </p:spPr>
        <p:txBody>
          <a:bodyPr/>
          <a:lstStyle/>
          <a:p>
            <a:endParaRPr lang="en-GB"/>
          </a:p>
        </p:txBody>
      </p:sp>
      <p:sp>
        <p:nvSpPr>
          <p:cNvPr id="16" name="Freeform 16"/>
          <p:cNvSpPr/>
          <p:nvPr/>
        </p:nvSpPr>
        <p:spPr>
          <a:xfrm>
            <a:off x="2638577" y="249891"/>
            <a:ext cx="2440659" cy="2687819"/>
          </a:xfrm>
          <a:custGeom>
            <a:avLst/>
            <a:gdLst/>
            <a:ahLst/>
            <a:cxnLst/>
            <a:rect l="l" t="t" r="r" b="b"/>
            <a:pathLst>
              <a:path w="2440659" h="2687819">
                <a:moveTo>
                  <a:pt x="0" y="0"/>
                </a:moveTo>
                <a:lnTo>
                  <a:pt x="2440659" y="0"/>
                </a:lnTo>
                <a:lnTo>
                  <a:pt x="2440659" y="2687819"/>
                </a:lnTo>
                <a:lnTo>
                  <a:pt x="0" y="2687819"/>
                </a:lnTo>
                <a:lnTo>
                  <a:pt x="0" y="0"/>
                </a:lnTo>
                <a:close/>
              </a:path>
            </a:pathLst>
          </a:custGeom>
          <a:blipFill>
            <a:blip r:embed="rId5"/>
            <a:stretch>
              <a:fillRect b="-20877"/>
            </a:stretch>
          </a:blipFill>
        </p:spPr>
        <p:txBody>
          <a:bodyPr/>
          <a:lstStyle/>
          <a:p>
            <a:endParaRPr lang="en-GB"/>
          </a:p>
        </p:txBody>
      </p:sp>
      <p:sp>
        <p:nvSpPr>
          <p:cNvPr id="17" name="Freeform 17"/>
          <p:cNvSpPr/>
          <p:nvPr/>
        </p:nvSpPr>
        <p:spPr>
          <a:xfrm>
            <a:off x="2351844" y="2787004"/>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8" name="Freeform 18"/>
          <p:cNvSpPr/>
          <p:nvPr/>
        </p:nvSpPr>
        <p:spPr>
          <a:xfrm>
            <a:off x="398185" y="3753264"/>
            <a:ext cx="1443404" cy="1255762"/>
          </a:xfrm>
          <a:custGeom>
            <a:avLst/>
            <a:gdLst/>
            <a:ahLst/>
            <a:cxnLst/>
            <a:rect l="l" t="t" r="r" b="b"/>
            <a:pathLst>
              <a:path w="1443404" h="1255762">
                <a:moveTo>
                  <a:pt x="0" y="0"/>
                </a:moveTo>
                <a:lnTo>
                  <a:pt x="1443404" y="0"/>
                </a:lnTo>
                <a:lnTo>
                  <a:pt x="1443404" y="1255762"/>
                </a:lnTo>
                <a:lnTo>
                  <a:pt x="0" y="1255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TextBox 19"/>
          <p:cNvSpPr txBox="1"/>
          <p:nvPr/>
        </p:nvSpPr>
        <p:spPr>
          <a:xfrm>
            <a:off x="798444" y="3136042"/>
            <a:ext cx="5963111"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Testimonials &amp; Feedback</a:t>
            </a:r>
          </a:p>
        </p:txBody>
      </p:sp>
      <p:sp>
        <p:nvSpPr>
          <p:cNvPr id="20" name="Freeform 20"/>
          <p:cNvSpPr/>
          <p:nvPr/>
        </p:nvSpPr>
        <p:spPr>
          <a:xfrm rot="-10800000">
            <a:off x="5742551" y="7858890"/>
            <a:ext cx="1443404" cy="1255762"/>
          </a:xfrm>
          <a:custGeom>
            <a:avLst/>
            <a:gdLst/>
            <a:ahLst/>
            <a:cxnLst/>
            <a:rect l="l" t="t" r="r" b="b"/>
            <a:pathLst>
              <a:path w="1443404" h="1255762">
                <a:moveTo>
                  <a:pt x="0" y="0"/>
                </a:moveTo>
                <a:lnTo>
                  <a:pt x="1443404" y="0"/>
                </a:lnTo>
                <a:lnTo>
                  <a:pt x="1443404" y="1255762"/>
                </a:lnTo>
                <a:lnTo>
                  <a:pt x="0" y="12557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TextBox 21"/>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4174528"/>
          </a:xfrm>
          <a:custGeom>
            <a:avLst/>
            <a:gdLst/>
            <a:ahLst/>
            <a:cxnLst/>
            <a:rect l="l" t="t" r="r" b="b"/>
            <a:pathLst>
              <a:path w="7087401" h="4174528">
                <a:moveTo>
                  <a:pt x="0" y="0"/>
                </a:moveTo>
                <a:lnTo>
                  <a:pt x="7087400" y="0"/>
                </a:lnTo>
                <a:lnTo>
                  <a:pt x="7087400" y="4174528"/>
                </a:lnTo>
                <a:lnTo>
                  <a:pt x="0" y="4174528"/>
                </a:lnTo>
                <a:lnTo>
                  <a:pt x="0" y="0"/>
                </a:lnTo>
                <a:close/>
              </a:path>
            </a:pathLst>
          </a:custGeom>
          <a:blipFill>
            <a:blip r:embed="rId3"/>
            <a:stretch>
              <a:fillRect t="-31523" b="-123301"/>
            </a:stretch>
          </a:blipFill>
        </p:spPr>
        <p:txBody>
          <a:bodyPr/>
          <a:lstStyle/>
          <a:p>
            <a:endParaRPr lang="en-GB"/>
          </a:p>
        </p:txBody>
      </p:sp>
      <p:sp>
        <p:nvSpPr>
          <p:cNvPr id="14" name="Freeform 14"/>
          <p:cNvSpPr/>
          <p:nvPr/>
        </p:nvSpPr>
        <p:spPr>
          <a:xfrm>
            <a:off x="2272937" y="4273713"/>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591199" y="5153380"/>
            <a:ext cx="3014126" cy="1913970"/>
          </a:xfrm>
          <a:custGeom>
            <a:avLst/>
            <a:gdLst/>
            <a:ahLst/>
            <a:cxnLst/>
            <a:rect l="l" t="t" r="r" b="b"/>
            <a:pathLst>
              <a:path w="3014126" h="1913970">
                <a:moveTo>
                  <a:pt x="0" y="0"/>
                </a:moveTo>
                <a:lnTo>
                  <a:pt x="3014126" y="0"/>
                </a:lnTo>
                <a:lnTo>
                  <a:pt x="3014126" y="1913970"/>
                </a:lnTo>
                <a:lnTo>
                  <a:pt x="0" y="1913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16" name="TextBox 16"/>
          <p:cNvSpPr txBox="1"/>
          <p:nvPr/>
        </p:nvSpPr>
        <p:spPr>
          <a:xfrm>
            <a:off x="837888" y="5627569"/>
            <a:ext cx="2520747" cy="975117"/>
          </a:xfrm>
          <a:prstGeom prst="rect">
            <a:avLst/>
          </a:prstGeom>
        </p:spPr>
        <p:txBody>
          <a:bodyPr lIns="0" tIns="0" rIns="0" bIns="0" rtlCol="0" anchor="t">
            <a:spAutoFit/>
          </a:bodyPr>
          <a:lstStyle/>
          <a:p>
            <a:pPr algn="ctr">
              <a:lnSpc>
                <a:spcPts val="1303"/>
              </a:lnSpc>
            </a:pPr>
            <a:r>
              <a:rPr lang="en-US" sz="1196">
                <a:solidFill>
                  <a:srgbClr val="FFFFFF"/>
                </a:solidFill>
                <a:latin typeface="Verdana Pro"/>
                <a:ea typeface="Verdana Pro"/>
                <a:cs typeface="Verdana Pro"/>
                <a:sym typeface="Verdana Pro"/>
              </a:rPr>
              <a:t>Having amazing consultants that are very knowledgeable and happy to teach at all times. They always encouraged us to join them in clinic and learn as much as we can.</a:t>
            </a:r>
          </a:p>
        </p:txBody>
      </p:sp>
      <p:sp>
        <p:nvSpPr>
          <p:cNvPr id="17" name="TextBox 17"/>
          <p:cNvSpPr txBox="1"/>
          <p:nvPr/>
        </p:nvSpPr>
        <p:spPr>
          <a:xfrm>
            <a:off x="798444" y="4622750"/>
            <a:ext cx="5963111"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Testimonials &amp; Feedback</a:t>
            </a:r>
          </a:p>
        </p:txBody>
      </p:sp>
      <p:sp>
        <p:nvSpPr>
          <p:cNvPr id="18" name="Freeform 18"/>
          <p:cNvSpPr/>
          <p:nvPr/>
        </p:nvSpPr>
        <p:spPr>
          <a:xfrm>
            <a:off x="3887923" y="5137384"/>
            <a:ext cx="3014126" cy="1913970"/>
          </a:xfrm>
          <a:custGeom>
            <a:avLst/>
            <a:gdLst/>
            <a:ahLst/>
            <a:cxnLst/>
            <a:rect l="l" t="t" r="r" b="b"/>
            <a:pathLst>
              <a:path w="3014126" h="1913970">
                <a:moveTo>
                  <a:pt x="0" y="0"/>
                </a:moveTo>
                <a:lnTo>
                  <a:pt x="3014126" y="0"/>
                </a:lnTo>
                <a:lnTo>
                  <a:pt x="3014126" y="1913970"/>
                </a:lnTo>
                <a:lnTo>
                  <a:pt x="0" y="1913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9" name="Freeform 19"/>
          <p:cNvSpPr/>
          <p:nvPr/>
        </p:nvSpPr>
        <p:spPr>
          <a:xfrm>
            <a:off x="591199" y="7327312"/>
            <a:ext cx="3014126" cy="1913970"/>
          </a:xfrm>
          <a:custGeom>
            <a:avLst/>
            <a:gdLst/>
            <a:ahLst/>
            <a:cxnLst/>
            <a:rect l="l" t="t" r="r" b="b"/>
            <a:pathLst>
              <a:path w="3014126" h="1913970">
                <a:moveTo>
                  <a:pt x="0" y="0"/>
                </a:moveTo>
                <a:lnTo>
                  <a:pt x="3014126" y="0"/>
                </a:lnTo>
                <a:lnTo>
                  <a:pt x="3014126" y="1913970"/>
                </a:lnTo>
                <a:lnTo>
                  <a:pt x="0" y="191397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0" name="Freeform 20"/>
          <p:cNvSpPr/>
          <p:nvPr/>
        </p:nvSpPr>
        <p:spPr>
          <a:xfrm>
            <a:off x="3887923" y="7327312"/>
            <a:ext cx="3014126" cy="1913970"/>
          </a:xfrm>
          <a:custGeom>
            <a:avLst/>
            <a:gdLst/>
            <a:ahLst/>
            <a:cxnLst/>
            <a:rect l="l" t="t" r="r" b="b"/>
            <a:pathLst>
              <a:path w="3014126" h="1913970">
                <a:moveTo>
                  <a:pt x="0" y="0"/>
                </a:moveTo>
                <a:lnTo>
                  <a:pt x="3014126" y="0"/>
                </a:lnTo>
                <a:lnTo>
                  <a:pt x="3014126" y="1913970"/>
                </a:lnTo>
                <a:lnTo>
                  <a:pt x="0" y="1913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GB"/>
          </a:p>
        </p:txBody>
      </p:sp>
      <p:sp>
        <p:nvSpPr>
          <p:cNvPr id="21" name="TextBox 21"/>
          <p:cNvSpPr txBox="1"/>
          <p:nvPr/>
        </p:nvSpPr>
        <p:spPr>
          <a:xfrm>
            <a:off x="4134613" y="5466247"/>
            <a:ext cx="2520747" cy="1297761"/>
          </a:xfrm>
          <a:prstGeom prst="rect">
            <a:avLst/>
          </a:prstGeom>
        </p:spPr>
        <p:txBody>
          <a:bodyPr lIns="0" tIns="0" rIns="0" bIns="0" rtlCol="0" anchor="t">
            <a:spAutoFit/>
          </a:bodyPr>
          <a:lstStyle/>
          <a:p>
            <a:pPr algn="ctr">
              <a:lnSpc>
                <a:spcPts val="1303"/>
              </a:lnSpc>
            </a:pPr>
            <a:r>
              <a:rPr lang="en-US" sz="1196">
                <a:solidFill>
                  <a:srgbClr val="FFFFFF"/>
                </a:solidFill>
                <a:latin typeface="Verdana Pro"/>
                <a:ea typeface="Verdana Pro"/>
                <a:cs typeface="Verdana Pro"/>
                <a:sym typeface="Verdana Pro"/>
              </a:rPr>
              <a:t>I learned more and gained more independence, enhancing my clinical and communication skills. This placement exposed me to the importance of holistic medicine in patient care. I was supported and always had someone senior to guide me. </a:t>
            </a:r>
          </a:p>
        </p:txBody>
      </p:sp>
      <p:sp>
        <p:nvSpPr>
          <p:cNvPr id="22" name="TextBox 22"/>
          <p:cNvSpPr txBox="1"/>
          <p:nvPr/>
        </p:nvSpPr>
        <p:spPr>
          <a:xfrm>
            <a:off x="1164955" y="7862854"/>
            <a:ext cx="1866614" cy="823836"/>
          </a:xfrm>
          <a:prstGeom prst="rect">
            <a:avLst/>
          </a:prstGeom>
        </p:spPr>
        <p:txBody>
          <a:bodyPr lIns="0" tIns="0" rIns="0" bIns="0" rtlCol="0" anchor="t">
            <a:spAutoFit/>
          </a:bodyPr>
          <a:lstStyle/>
          <a:p>
            <a:pPr algn="ctr">
              <a:lnSpc>
                <a:spcPts val="1674"/>
              </a:lnSpc>
            </a:pPr>
            <a:r>
              <a:rPr lang="en-US" sz="1196">
                <a:solidFill>
                  <a:srgbClr val="FFFFFF"/>
                </a:solidFill>
                <a:latin typeface="Verdana Pro"/>
                <a:ea typeface="Verdana Pro"/>
                <a:cs typeface="Verdana Pro"/>
                <a:sym typeface="Verdana Pro"/>
              </a:rPr>
              <a:t>I absolutely loved this placement and will be very sad to leave! Thank you</a:t>
            </a:r>
          </a:p>
        </p:txBody>
      </p:sp>
      <p:sp>
        <p:nvSpPr>
          <p:cNvPr id="23" name="TextBox 23"/>
          <p:cNvSpPr txBox="1"/>
          <p:nvPr/>
        </p:nvSpPr>
        <p:spPr>
          <a:xfrm>
            <a:off x="-2458836" y="9827994"/>
            <a:ext cx="2520747" cy="1241419"/>
          </a:xfrm>
          <a:prstGeom prst="rect">
            <a:avLst/>
          </a:prstGeom>
        </p:spPr>
        <p:txBody>
          <a:bodyPr lIns="0" tIns="0" rIns="0" bIns="0" rtlCol="0" anchor="t">
            <a:spAutoFit/>
          </a:bodyPr>
          <a:lstStyle/>
          <a:p>
            <a:pPr algn="ctr">
              <a:lnSpc>
                <a:spcPts val="1674"/>
              </a:lnSpc>
            </a:pPr>
            <a:r>
              <a:rPr lang="en-US" sz="1196">
                <a:solidFill>
                  <a:srgbClr val="FFFFFF"/>
                </a:solidFill>
                <a:latin typeface="Verdana Pro"/>
                <a:ea typeface="Verdana Pro"/>
                <a:cs typeface="Verdana Pro"/>
                <a:sym typeface="Verdana Pro"/>
              </a:rPr>
              <a:t>Having amazing consultants that are very knowledgeable and happy to teach at all times. They always encouraged us to join them in clinic and learn as much as we can.</a:t>
            </a:r>
          </a:p>
        </p:txBody>
      </p:sp>
      <p:sp>
        <p:nvSpPr>
          <p:cNvPr id="24" name="TextBox 24"/>
          <p:cNvSpPr txBox="1"/>
          <p:nvPr/>
        </p:nvSpPr>
        <p:spPr>
          <a:xfrm>
            <a:off x="4134613" y="7545067"/>
            <a:ext cx="2520747" cy="1620405"/>
          </a:xfrm>
          <a:prstGeom prst="rect">
            <a:avLst/>
          </a:prstGeom>
        </p:spPr>
        <p:txBody>
          <a:bodyPr lIns="0" tIns="0" rIns="0" bIns="0" rtlCol="0" anchor="t">
            <a:spAutoFit/>
          </a:bodyPr>
          <a:lstStyle/>
          <a:p>
            <a:pPr algn="ctr">
              <a:lnSpc>
                <a:spcPts val="1303"/>
              </a:lnSpc>
            </a:pPr>
            <a:r>
              <a:rPr lang="en-US" sz="1196">
                <a:solidFill>
                  <a:srgbClr val="FFFFFF"/>
                </a:solidFill>
                <a:latin typeface="Verdana Pro"/>
                <a:ea typeface="Verdana Pro"/>
                <a:cs typeface="Verdana Pro"/>
                <a:sym typeface="Verdana Pro"/>
              </a:rPr>
              <a:t>Thoroughly enjoyed this post and have learned a lot from my time. Would be very happy to stay for a further 4 months in order to spend more time with the team, begin undertaking more independent practice and to further expand my skills and experience. Would highly recommend. </a:t>
            </a:r>
          </a:p>
        </p:txBody>
      </p:sp>
      <p:sp>
        <p:nvSpPr>
          <p:cNvPr id="25" name="TextBox 25"/>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4016323"/>
          </a:xfrm>
          <a:custGeom>
            <a:avLst/>
            <a:gdLst/>
            <a:ahLst/>
            <a:cxnLst/>
            <a:rect l="l" t="t" r="r" b="b"/>
            <a:pathLst>
              <a:path w="7087401" h="4016323">
                <a:moveTo>
                  <a:pt x="0" y="0"/>
                </a:moveTo>
                <a:lnTo>
                  <a:pt x="7087400" y="0"/>
                </a:lnTo>
                <a:lnTo>
                  <a:pt x="7087400" y="4016323"/>
                </a:lnTo>
                <a:lnTo>
                  <a:pt x="0" y="4016323"/>
                </a:lnTo>
                <a:lnTo>
                  <a:pt x="0" y="0"/>
                </a:lnTo>
                <a:close/>
              </a:path>
            </a:pathLst>
          </a:custGeom>
          <a:blipFill>
            <a:blip r:embed="rId3"/>
            <a:stretch>
              <a:fillRect t="-8784" b="-8784"/>
            </a:stretch>
          </a:blipFill>
        </p:spPr>
        <p:txBody>
          <a:bodyPr/>
          <a:lstStyle/>
          <a:p>
            <a:endParaRPr lang="en-GB"/>
          </a:p>
        </p:txBody>
      </p:sp>
      <p:sp>
        <p:nvSpPr>
          <p:cNvPr id="14" name="Freeform 14"/>
          <p:cNvSpPr/>
          <p:nvPr/>
        </p:nvSpPr>
        <p:spPr>
          <a:xfrm>
            <a:off x="236300" y="249891"/>
            <a:ext cx="7087401" cy="4528724"/>
          </a:xfrm>
          <a:custGeom>
            <a:avLst/>
            <a:gdLst/>
            <a:ahLst/>
            <a:cxnLst/>
            <a:rect l="l" t="t" r="r" b="b"/>
            <a:pathLst>
              <a:path w="7087401" h="4528724">
                <a:moveTo>
                  <a:pt x="0" y="0"/>
                </a:moveTo>
                <a:lnTo>
                  <a:pt x="7087400" y="0"/>
                </a:lnTo>
                <a:lnTo>
                  <a:pt x="7087400" y="4528724"/>
                </a:lnTo>
                <a:lnTo>
                  <a:pt x="0" y="4528724"/>
                </a:lnTo>
                <a:lnTo>
                  <a:pt x="0" y="0"/>
                </a:lnTo>
                <a:close/>
              </a:path>
            </a:pathLst>
          </a:custGeom>
          <a:blipFill>
            <a:blip r:embed="rId4"/>
            <a:stretch>
              <a:fillRect t="-8784" b="-8784"/>
            </a:stretch>
          </a:blipFill>
        </p:spPr>
        <p:txBody>
          <a:bodyPr/>
          <a:lstStyle/>
          <a:p>
            <a:endParaRPr lang="en-GB"/>
          </a:p>
        </p:txBody>
      </p:sp>
      <p:sp>
        <p:nvSpPr>
          <p:cNvPr id="15" name="Freeform 15"/>
          <p:cNvSpPr/>
          <p:nvPr/>
        </p:nvSpPr>
        <p:spPr>
          <a:xfrm>
            <a:off x="2272937" y="4627909"/>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TextBox 16"/>
          <p:cNvSpPr txBox="1"/>
          <p:nvPr/>
        </p:nvSpPr>
        <p:spPr>
          <a:xfrm>
            <a:off x="1163245" y="5346505"/>
            <a:ext cx="5233509" cy="832581"/>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Want to know more, or have any questions? Get in touch with one of our team who will be happy to answer your questions, or direct you to the right person to speak to.</a:t>
            </a:r>
          </a:p>
          <a:p>
            <a:pPr algn="ctr">
              <a:lnSpc>
                <a:spcPts val="1674"/>
              </a:lnSpc>
            </a:pPr>
            <a:endParaRPr lang="en-US" sz="1196" b="1">
              <a:solidFill>
                <a:srgbClr val="FFFFFF"/>
              </a:solidFill>
              <a:latin typeface="Verdana Pro Bold"/>
              <a:ea typeface="Verdana Pro Bold"/>
              <a:cs typeface="Verdana Pro Bold"/>
              <a:sym typeface="Verdana Pro Bold"/>
            </a:endParaRPr>
          </a:p>
        </p:txBody>
      </p:sp>
      <p:grpSp>
        <p:nvGrpSpPr>
          <p:cNvPr id="17" name="Group 17"/>
          <p:cNvGrpSpPr/>
          <p:nvPr/>
        </p:nvGrpSpPr>
        <p:grpSpPr>
          <a:xfrm>
            <a:off x="923984" y="6220959"/>
            <a:ext cx="959185" cy="959185"/>
            <a:chOff x="0" y="0"/>
            <a:chExt cx="812800" cy="812800"/>
          </a:xfrm>
        </p:grpSpPr>
        <p:sp>
          <p:nvSpPr>
            <p:cNvPr id="18" name="Freeform 1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7"/>
              <a:stretch>
                <a:fillRect l="-8943" t="-12361" b="-23817"/>
              </a:stretch>
            </a:blipFill>
          </p:spPr>
          <p:txBody>
            <a:bodyPr/>
            <a:lstStyle/>
            <a:p>
              <a:endParaRPr lang="en-GB"/>
            </a:p>
          </p:txBody>
        </p:sp>
      </p:grpSp>
      <p:grpSp>
        <p:nvGrpSpPr>
          <p:cNvPr id="19" name="Group 19"/>
          <p:cNvGrpSpPr/>
          <p:nvPr/>
        </p:nvGrpSpPr>
        <p:grpSpPr>
          <a:xfrm rot="1318336">
            <a:off x="3300407" y="6220959"/>
            <a:ext cx="959185" cy="959185"/>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8"/>
              <a:stretch>
                <a:fillRect b="-6177"/>
              </a:stretch>
            </a:blipFill>
          </p:spPr>
          <p:txBody>
            <a:bodyPr/>
            <a:lstStyle/>
            <a:p>
              <a:endParaRPr lang="en-GB"/>
            </a:p>
          </p:txBody>
        </p:sp>
      </p:grpSp>
      <p:grpSp>
        <p:nvGrpSpPr>
          <p:cNvPr id="21" name="Group 21"/>
          <p:cNvGrpSpPr/>
          <p:nvPr/>
        </p:nvGrpSpPr>
        <p:grpSpPr>
          <a:xfrm rot="-414455">
            <a:off x="5607118" y="6220959"/>
            <a:ext cx="959185" cy="959185"/>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9"/>
              <a:stretch>
                <a:fillRect l="-500132" t="-383194" r="-719734" b="-505505"/>
              </a:stretch>
            </a:blipFill>
          </p:spPr>
          <p:txBody>
            <a:bodyPr/>
            <a:lstStyle/>
            <a:p>
              <a:endParaRPr lang="en-GB"/>
            </a:p>
          </p:txBody>
        </p:sp>
      </p:grpSp>
      <p:grpSp>
        <p:nvGrpSpPr>
          <p:cNvPr id="23" name="Group 23"/>
          <p:cNvGrpSpPr/>
          <p:nvPr/>
        </p:nvGrpSpPr>
        <p:grpSpPr>
          <a:xfrm>
            <a:off x="1883169" y="7747442"/>
            <a:ext cx="959185" cy="959185"/>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0"/>
              <a:stretch>
                <a:fillRect t="-51445" b="-26547"/>
              </a:stretch>
            </a:blipFill>
          </p:spPr>
          <p:txBody>
            <a:bodyPr/>
            <a:lstStyle/>
            <a:p>
              <a:endParaRPr lang="en-GB"/>
            </a:p>
          </p:txBody>
        </p:sp>
      </p:grpSp>
      <p:grpSp>
        <p:nvGrpSpPr>
          <p:cNvPr id="25" name="Group 25"/>
          <p:cNvGrpSpPr/>
          <p:nvPr/>
        </p:nvGrpSpPr>
        <p:grpSpPr>
          <a:xfrm>
            <a:off x="4734066" y="7747442"/>
            <a:ext cx="959185" cy="959185"/>
            <a:chOff x="0" y="0"/>
            <a:chExt cx="812800" cy="812800"/>
          </a:xfrm>
        </p:grpSpPr>
        <p:sp>
          <p:nvSpPr>
            <p:cNvPr id="26" name="Freeform 2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11"/>
              <a:stretch>
                <a:fillRect/>
              </a:stretch>
            </a:blipFill>
          </p:spPr>
          <p:txBody>
            <a:bodyPr/>
            <a:lstStyle/>
            <a:p>
              <a:endParaRPr lang="en-GB"/>
            </a:p>
          </p:txBody>
        </p:sp>
      </p:grpSp>
      <p:sp>
        <p:nvSpPr>
          <p:cNvPr id="27" name="TextBox 27"/>
          <p:cNvSpPr txBox="1"/>
          <p:nvPr/>
        </p:nvSpPr>
        <p:spPr>
          <a:xfrm>
            <a:off x="798444" y="4976946"/>
            <a:ext cx="5963111"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Contact Details</a:t>
            </a:r>
          </a:p>
        </p:txBody>
      </p:sp>
      <p:sp>
        <p:nvSpPr>
          <p:cNvPr id="28" name="TextBox 28"/>
          <p:cNvSpPr txBox="1"/>
          <p:nvPr/>
        </p:nvSpPr>
        <p:spPr>
          <a:xfrm>
            <a:off x="-30081" y="7071951"/>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Suzanne Hulmes</a:t>
            </a:r>
          </a:p>
        </p:txBody>
      </p:sp>
      <p:sp>
        <p:nvSpPr>
          <p:cNvPr id="29" name="TextBox 29"/>
          <p:cNvSpPr txBox="1"/>
          <p:nvPr/>
        </p:nvSpPr>
        <p:spPr>
          <a:xfrm>
            <a:off x="12343" y="7427523"/>
            <a:ext cx="2782468" cy="266527"/>
          </a:xfrm>
          <a:prstGeom prst="rect">
            <a:avLst/>
          </a:prstGeom>
        </p:spPr>
        <p:txBody>
          <a:bodyPr lIns="0" tIns="0" rIns="0" bIns="0" rtlCol="0" anchor="t">
            <a:spAutoFit/>
          </a:bodyPr>
          <a:lstStyle/>
          <a:p>
            <a:pPr algn="ctr">
              <a:lnSpc>
                <a:spcPts val="1182"/>
              </a:lnSpc>
            </a:pPr>
            <a:r>
              <a:rPr lang="en-US" sz="1194">
                <a:solidFill>
                  <a:srgbClr val="FFFFFF"/>
                </a:solidFill>
                <a:latin typeface="Verdana Pro"/>
                <a:ea typeface="Verdana Pro"/>
                <a:cs typeface="Verdana Pro"/>
                <a:sym typeface="Verdana Pro"/>
              </a:rPr>
              <a:t>FP Administrator</a:t>
            </a:r>
          </a:p>
          <a:p>
            <a:pPr algn="ctr">
              <a:lnSpc>
                <a:spcPts val="985"/>
              </a:lnSpc>
            </a:pPr>
            <a:r>
              <a:rPr lang="en-US" sz="995">
                <a:solidFill>
                  <a:srgbClr val="FFFFFF"/>
                </a:solidFill>
                <a:latin typeface="Verdana Pro"/>
                <a:ea typeface="Verdana Pro"/>
                <a:cs typeface="Verdana Pro"/>
                <a:sym typeface="Verdana Pro"/>
              </a:rPr>
              <a:t>Suzanne.Hulmes@wales.nhs.uk</a:t>
            </a:r>
          </a:p>
        </p:txBody>
      </p:sp>
      <p:sp>
        <p:nvSpPr>
          <p:cNvPr id="30" name="TextBox 30"/>
          <p:cNvSpPr txBox="1"/>
          <p:nvPr/>
        </p:nvSpPr>
        <p:spPr>
          <a:xfrm>
            <a:off x="2346342" y="7071951"/>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Emma Wilson</a:t>
            </a:r>
          </a:p>
        </p:txBody>
      </p:sp>
      <p:sp>
        <p:nvSpPr>
          <p:cNvPr id="31" name="TextBox 31"/>
          <p:cNvSpPr txBox="1"/>
          <p:nvPr/>
        </p:nvSpPr>
        <p:spPr>
          <a:xfrm>
            <a:off x="2733431" y="7427523"/>
            <a:ext cx="2093139" cy="266527"/>
          </a:xfrm>
          <a:prstGeom prst="rect">
            <a:avLst/>
          </a:prstGeom>
        </p:spPr>
        <p:txBody>
          <a:bodyPr lIns="0" tIns="0" rIns="0" bIns="0" rtlCol="0" anchor="t">
            <a:spAutoFit/>
          </a:bodyPr>
          <a:lstStyle/>
          <a:p>
            <a:pPr algn="ctr">
              <a:lnSpc>
                <a:spcPts val="1182"/>
              </a:lnSpc>
            </a:pPr>
            <a:r>
              <a:rPr lang="en-US" sz="1194">
                <a:solidFill>
                  <a:srgbClr val="FFFFFF"/>
                </a:solidFill>
                <a:latin typeface="Verdana Pro"/>
                <a:ea typeface="Verdana Pro"/>
                <a:cs typeface="Verdana Pro"/>
                <a:sym typeface="Verdana Pro"/>
              </a:rPr>
              <a:t>Operational Manager</a:t>
            </a:r>
          </a:p>
          <a:p>
            <a:pPr algn="ctr">
              <a:lnSpc>
                <a:spcPts val="985"/>
              </a:lnSpc>
            </a:pPr>
            <a:r>
              <a:rPr lang="en-US" sz="995">
                <a:solidFill>
                  <a:srgbClr val="FFFFFF"/>
                </a:solidFill>
                <a:latin typeface="Verdana Pro"/>
                <a:ea typeface="Verdana Pro"/>
                <a:cs typeface="Verdana Pro"/>
                <a:sym typeface="Verdana Pro"/>
              </a:rPr>
              <a:t>Emma.Wilson4@wales.nhs.uk</a:t>
            </a:r>
          </a:p>
        </p:txBody>
      </p:sp>
      <p:sp>
        <p:nvSpPr>
          <p:cNvPr id="32" name="TextBox 32"/>
          <p:cNvSpPr txBox="1"/>
          <p:nvPr/>
        </p:nvSpPr>
        <p:spPr>
          <a:xfrm>
            <a:off x="4653053" y="7071951"/>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Andrea Taylor-Clutton</a:t>
            </a:r>
          </a:p>
        </p:txBody>
      </p:sp>
      <p:sp>
        <p:nvSpPr>
          <p:cNvPr id="33" name="TextBox 33"/>
          <p:cNvSpPr txBox="1"/>
          <p:nvPr/>
        </p:nvSpPr>
        <p:spPr>
          <a:xfrm>
            <a:off x="4904595" y="7427523"/>
            <a:ext cx="2364232" cy="266527"/>
          </a:xfrm>
          <a:prstGeom prst="rect">
            <a:avLst/>
          </a:prstGeom>
        </p:spPr>
        <p:txBody>
          <a:bodyPr lIns="0" tIns="0" rIns="0" bIns="0" rtlCol="0" anchor="t">
            <a:spAutoFit/>
          </a:bodyPr>
          <a:lstStyle/>
          <a:p>
            <a:pPr algn="ctr">
              <a:lnSpc>
                <a:spcPts val="1182"/>
              </a:lnSpc>
            </a:pPr>
            <a:r>
              <a:rPr lang="en-US" sz="1194">
                <a:solidFill>
                  <a:srgbClr val="FFFFFF"/>
                </a:solidFill>
                <a:latin typeface="Verdana Pro"/>
                <a:ea typeface="Verdana Pro"/>
                <a:cs typeface="Verdana Pro"/>
                <a:sym typeface="Verdana Pro"/>
              </a:rPr>
              <a:t>Manager</a:t>
            </a:r>
          </a:p>
          <a:p>
            <a:pPr algn="ctr">
              <a:lnSpc>
                <a:spcPts val="985"/>
              </a:lnSpc>
            </a:pPr>
            <a:r>
              <a:rPr lang="en-US" sz="995">
                <a:solidFill>
                  <a:srgbClr val="FFFFFF"/>
                </a:solidFill>
                <a:latin typeface="Verdana Pro"/>
                <a:ea typeface="Verdana Pro"/>
                <a:cs typeface="Verdana Pro"/>
                <a:sym typeface="Verdana Pro"/>
              </a:rPr>
              <a:t>Andrea.Taylor-Clutton@wales.nhs.uk</a:t>
            </a:r>
          </a:p>
        </p:txBody>
      </p:sp>
      <p:sp>
        <p:nvSpPr>
          <p:cNvPr id="34" name="TextBox 34"/>
          <p:cNvSpPr txBox="1"/>
          <p:nvPr/>
        </p:nvSpPr>
        <p:spPr>
          <a:xfrm>
            <a:off x="929104" y="8668527"/>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Dr Chethan Padmanabhaiah </a:t>
            </a:r>
          </a:p>
        </p:txBody>
      </p:sp>
      <p:sp>
        <p:nvSpPr>
          <p:cNvPr id="35" name="TextBox 35"/>
          <p:cNvSpPr txBox="1"/>
          <p:nvPr/>
        </p:nvSpPr>
        <p:spPr>
          <a:xfrm>
            <a:off x="626019" y="8984960"/>
            <a:ext cx="3473485" cy="390021"/>
          </a:xfrm>
          <a:prstGeom prst="rect">
            <a:avLst/>
          </a:prstGeom>
        </p:spPr>
        <p:txBody>
          <a:bodyPr lIns="0" tIns="0" rIns="0" bIns="0" rtlCol="0" anchor="t">
            <a:spAutoFit/>
          </a:bodyPr>
          <a:lstStyle/>
          <a:p>
            <a:pPr algn="ctr">
              <a:lnSpc>
                <a:spcPts val="1182"/>
              </a:lnSpc>
            </a:pPr>
            <a:r>
              <a:rPr lang="en-US" sz="1194">
                <a:solidFill>
                  <a:srgbClr val="FFFFFF"/>
                </a:solidFill>
                <a:latin typeface="Verdana Pro"/>
                <a:ea typeface="Verdana Pro"/>
                <a:cs typeface="Verdana Pro"/>
                <a:sym typeface="Verdana Pro"/>
              </a:rPr>
              <a:t>Deputy FP Director</a:t>
            </a:r>
          </a:p>
          <a:p>
            <a:pPr algn="ctr">
              <a:lnSpc>
                <a:spcPts val="985"/>
              </a:lnSpc>
            </a:pPr>
            <a:r>
              <a:rPr lang="en-US" sz="995">
                <a:solidFill>
                  <a:srgbClr val="FFFFFF"/>
                </a:solidFill>
                <a:latin typeface="Verdana Pro"/>
                <a:ea typeface="Verdana Pro"/>
                <a:cs typeface="Verdana Pro"/>
                <a:sym typeface="Verdana Pro"/>
              </a:rPr>
              <a:t>Chethan.Padmanabhaiah@wales.nhs.uk</a:t>
            </a:r>
          </a:p>
          <a:p>
            <a:pPr algn="ctr">
              <a:lnSpc>
                <a:spcPts val="985"/>
              </a:lnSpc>
            </a:pPr>
            <a:endParaRPr lang="en-US" sz="995">
              <a:solidFill>
                <a:srgbClr val="FFFFFF"/>
              </a:solidFill>
              <a:latin typeface="Verdana Pro"/>
              <a:ea typeface="Verdana Pro"/>
              <a:cs typeface="Verdana Pro"/>
              <a:sym typeface="Verdana Pro"/>
            </a:endParaRPr>
          </a:p>
        </p:txBody>
      </p:sp>
      <p:sp>
        <p:nvSpPr>
          <p:cNvPr id="36" name="TextBox 36"/>
          <p:cNvSpPr txBox="1"/>
          <p:nvPr/>
        </p:nvSpPr>
        <p:spPr>
          <a:xfrm>
            <a:off x="3780000" y="8668527"/>
            <a:ext cx="2867317" cy="387415"/>
          </a:xfrm>
          <a:prstGeom prst="rect">
            <a:avLst/>
          </a:prstGeom>
        </p:spPr>
        <p:txBody>
          <a:bodyPr lIns="0" tIns="0" rIns="0" bIns="0" rtlCol="0" anchor="t">
            <a:spAutoFit/>
          </a:bodyPr>
          <a:lstStyle/>
          <a:p>
            <a:pPr algn="ctr">
              <a:lnSpc>
                <a:spcPts val="3251"/>
              </a:lnSpc>
            </a:pPr>
            <a:r>
              <a:rPr lang="en-US" sz="2322">
                <a:solidFill>
                  <a:srgbClr val="FFFFFF"/>
                </a:solidFill>
                <a:latin typeface="Buffalo"/>
                <a:ea typeface="Buffalo"/>
                <a:cs typeface="Buffalo"/>
                <a:sym typeface="Buffalo"/>
              </a:rPr>
              <a:t>Dr Artur Abelian</a:t>
            </a:r>
          </a:p>
        </p:txBody>
      </p:sp>
      <p:sp>
        <p:nvSpPr>
          <p:cNvPr id="37" name="TextBox 37"/>
          <p:cNvSpPr txBox="1"/>
          <p:nvPr/>
        </p:nvSpPr>
        <p:spPr>
          <a:xfrm>
            <a:off x="4123891" y="8984960"/>
            <a:ext cx="2179534" cy="266527"/>
          </a:xfrm>
          <a:prstGeom prst="rect">
            <a:avLst/>
          </a:prstGeom>
        </p:spPr>
        <p:txBody>
          <a:bodyPr lIns="0" tIns="0" rIns="0" bIns="0" rtlCol="0" anchor="t">
            <a:spAutoFit/>
          </a:bodyPr>
          <a:lstStyle/>
          <a:p>
            <a:pPr algn="ctr">
              <a:lnSpc>
                <a:spcPts val="1182"/>
              </a:lnSpc>
            </a:pPr>
            <a:r>
              <a:rPr lang="en-US" sz="1194">
                <a:solidFill>
                  <a:srgbClr val="FFFFFF"/>
                </a:solidFill>
                <a:latin typeface="Verdana Pro"/>
                <a:ea typeface="Verdana Pro"/>
                <a:cs typeface="Verdana Pro"/>
                <a:sym typeface="Verdana Pro"/>
              </a:rPr>
              <a:t>FP Director</a:t>
            </a:r>
          </a:p>
          <a:p>
            <a:pPr algn="ctr">
              <a:lnSpc>
                <a:spcPts val="985"/>
              </a:lnSpc>
            </a:pPr>
            <a:r>
              <a:rPr lang="en-US" sz="995">
                <a:solidFill>
                  <a:srgbClr val="FFFFFF"/>
                </a:solidFill>
                <a:latin typeface="Verdana Pro"/>
                <a:ea typeface="Verdana Pro"/>
                <a:cs typeface="Verdana Pro"/>
                <a:sym typeface="Verdana Pro"/>
              </a:rPr>
              <a:t>Artur.Abelian@Wales.nhs.uk</a:t>
            </a:r>
          </a:p>
        </p:txBody>
      </p:sp>
      <p:sp>
        <p:nvSpPr>
          <p:cNvPr id="38" name="TextBox 38"/>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19</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9853" y="266933"/>
            <a:ext cx="7073848" cy="9110128"/>
          </a:xfrm>
          <a:custGeom>
            <a:avLst/>
            <a:gdLst/>
            <a:ahLst/>
            <a:cxnLst/>
            <a:rect l="l" t="t" r="r" b="b"/>
            <a:pathLst>
              <a:path w="7073848" h="9110128">
                <a:moveTo>
                  <a:pt x="0" y="0"/>
                </a:moveTo>
                <a:lnTo>
                  <a:pt x="7073847" y="0"/>
                </a:lnTo>
                <a:lnTo>
                  <a:pt x="7073847" y="9110128"/>
                </a:lnTo>
                <a:lnTo>
                  <a:pt x="0" y="9110128"/>
                </a:lnTo>
                <a:lnTo>
                  <a:pt x="0" y="0"/>
                </a:lnTo>
                <a:close/>
              </a:path>
            </a:pathLst>
          </a:custGeom>
          <a:blipFill>
            <a:blip r:embed="rId2">
              <a:alphaModFix amt="32999"/>
            </a:blip>
            <a:stretch>
              <a:fillRect l="-36725" r="-35851"/>
            </a:stretch>
          </a:blipFill>
        </p:spPr>
        <p:txBody>
          <a:bodyPr/>
          <a:lstStyle/>
          <a:p>
            <a:endParaRPr lang="en-GB"/>
          </a:p>
        </p:txBody>
      </p:sp>
      <p:grpSp>
        <p:nvGrpSpPr>
          <p:cNvPr id="3" name="Group 3"/>
          <p:cNvGrpSpPr/>
          <p:nvPr/>
        </p:nvGrpSpPr>
        <p:grpSpPr>
          <a:xfrm>
            <a:off x="214007" y="266933"/>
            <a:ext cx="1573943" cy="9110128"/>
            <a:chOff x="0" y="0"/>
            <a:chExt cx="565913" cy="3275560"/>
          </a:xfrm>
        </p:grpSpPr>
        <p:sp>
          <p:nvSpPr>
            <p:cNvPr id="4" name="Freeform 4"/>
            <p:cNvSpPr/>
            <p:nvPr/>
          </p:nvSpPr>
          <p:spPr>
            <a:xfrm>
              <a:off x="0" y="0"/>
              <a:ext cx="565913" cy="3275560"/>
            </a:xfrm>
            <a:custGeom>
              <a:avLst/>
              <a:gdLst/>
              <a:ahLst/>
              <a:cxnLst/>
              <a:rect l="l" t="t" r="r" b="b"/>
              <a:pathLst>
                <a:path w="565913" h="3275560">
                  <a:moveTo>
                    <a:pt x="0" y="0"/>
                  </a:moveTo>
                  <a:lnTo>
                    <a:pt x="565913" y="0"/>
                  </a:lnTo>
                  <a:lnTo>
                    <a:pt x="565913" y="3275560"/>
                  </a:lnTo>
                  <a:lnTo>
                    <a:pt x="0" y="3275560"/>
                  </a:lnTo>
                  <a:close/>
                </a:path>
              </a:pathLst>
            </a:custGeom>
            <a:solidFill>
              <a:srgbClr val="009CFF"/>
            </a:solidFill>
          </p:spPr>
          <p:txBody>
            <a:bodyPr/>
            <a:lstStyle/>
            <a:p>
              <a:endParaRPr lang="en-GB"/>
            </a:p>
          </p:txBody>
        </p:sp>
        <p:sp>
          <p:nvSpPr>
            <p:cNvPr id="5" name="TextBox 5"/>
            <p:cNvSpPr txBox="1"/>
            <p:nvPr/>
          </p:nvSpPr>
          <p:spPr>
            <a:xfrm>
              <a:off x="0" y="0"/>
              <a:ext cx="565913" cy="3275560"/>
            </a:xfrm>
            <a:prstGeom prst="rect">
              <a:avLst/>
            </a:prstGeom>
          </p:spPr>
          <p:txBody>
            <a:bodyPr lIns="50634" tIns="50634" rIns="50634" bIns="50634" rtlCol="0" anchor="ctr"/>
            <a:lstStyle/>
            <a:p>
              <a:pPr algn="ctr">
                <a:lnSpc>
                  <a:spcPts val="1913"/>
                </a:lnSpc>
              </a:pPr>
              <a:endParaRPr/>
            </a:p>
          </p:txBody>
        </p:sp>
      </p:grpSp>
      <p:grpSp>
        <p:nvGrpSpPr>
          <p:cNvPr id="6" name="Group 6"/>
          <p:cNvGrpSpPr/>
          <p:nvPr/>
        </p:nvGrpSpPr>
        <p:grpSpPr>
          <a:xfrm rot="5400000">
            <a:off x="1257219" y="912969"/>
            <a:ext cx="787008" cy="684246"/>
            <a:chOff x="0" y="0"/>
            <a:chExt cx="660400" cy="574169"/>
          </a:xfrm>
        </p:grpSpPr>
        <p:sp>
          <p:nvSpPr>
            <p:cNvPr id="7" name="Freeform 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8" name="TextBox 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9" name="TextBox 9"/>
          <p:cNvSpPr txBox="1"/>
          <p:nvPr/>
        </p:nvSpPr>
        <p:spPr>
          <a:xfrm>
            <a:off x="1435018" y="1107843"/>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03.</a:t>
            </a:r>
          </a:p>
        </p:txBody>
      </p:sp>
      <p:grpSp>
        <p:nvGrpSpPr>
          <p:cNvPr id="10" name="Group 10"/>
          <p:cNvGrpSpPr/>
          <p:nvPr/>
        </p:nvGrpSpPr>
        <p:grpSpPr>
          <a:xfrm rot="5400000">
            <a:off x="1689066" y="1163121"/>
            <a:ext cx="787008" cy="183942"/>
            <a:chOff x="0" y="0"/>
            <a:chExt cx="930604" cy="217504"/>
          </a:xfrm>
        </p:grpSpPr>
        <p:sp>
          <p:nvSpPr>
            <p:cNvPr id="11" name="Freeform 1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12" name="TextBox 1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13" name="Group 13"/>
          <p:cNvGrpSpPr/>
          <p:nvPr/>
        </p:nvGrpSpPr>
        <p:grpSpPr>
          <a:xfrm>
            <a:off x="2174542" y="1035107"/>
            <a:ext cx="5149159" cy="439970"/>
            <a:chOff x="0" y="0"/>
            <a:chExt cx="1851388" cy="158192"/>
          </a:xfrm>
        </p:grpSpPr>
        <p:sp>
          <p:nvSpPr>
            <p:cNvPr id="14" name="Freeform 1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15" name="TextBox 1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grpSp>
        <p:nvGrpSpPr>
          <p:cNvPr id="16" name="Group 16"/>
          <p:cNvGrpSpPr/>
          <p:nvPr/>
        </p:nvGrpSpPr>
        <p:grpSpPr>
          <a:xfrm rot="5400000">
            <a:off x="1257219" y="1798258"/>
            <a:ext cx="787008" cy="684246"/>
            <a:chOff x="0" y="0"/>
            <a:chExt cx="660400" cy="574169"/>
          </a:xfrm>
        </p:grpSpPr>
        <p:sp>
          <p:nvSpPr>
            <p:cNvPr id="17" name="Freeform 1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18" name="TextBox 1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19" name="TextBox 19"/>
          <p:cNvSpPr txBox="1"/>
          <p:nvPr/>
        </p:nvSpPr>
        <p:spPr>
          <a:xfrm>
            <a:off x="1435018" y="1993132"/>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08.</a:t>
            </a:r>
          </a:p>
        </p:txBody>
      </p:sp>
      <p:grpSp>
        <p:nvGrpSpPr>
          <p:cNvPr id="20" name="Group 20"/>
          <p:cNvGrpSpPr/>
          <p:nvPr/>
        </p:nvGrpSpPr>
        <p:grpSpPr>
          <a:xfrm rot="5400000">
            <a:off x="1689066" y="2048410"/>
            <a:ext cx="787008" cy="183942"/>
            <a:chOff x="0" y="0"/>
            <a:chExt cx="930604" cy="217504"/>
          </a:xfrm>
        </p:grpSpPr>
        <p:sp>
          <p:nvSpPr>
            <p:cNvPr id="21" name="Freeform 2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22" name="TextBox 2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23" name="Group 23"/>
          <p:cNvGrpSpPr/>
          <p:nvPr/>
        </p:nvGrpSpPr>
        <p:grpSpPr>
          <a:xfrm>
            <a:off x="2174542" y="1920396"/>
            <a:ext cx="5149159" cy="439970"/>
            <a:chOff x="0" y="0"/>
            <a:chExt cx="1851388" cy="158192"/>
          </a:xfrm>
        </p:grpSpPr>
        <p:sp>
          <p:nvSpPr>
            <p:cNvPr id="24" name="Freeform 2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25" name="TextBox 2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grpSp>
        <p:nvGrpSpPr>
          <p:cNvPr id="26" name="Group 26"/>
          <p:cNvGrpSpPr/>
          <p:nvPr/>
        </p:nvGrpSpPr>
        <p:grpSpPr>
          <a:xfrm rot="5400000">
            <a:off x="1252727" y="2680206"/>
            <a:ext cx="787008" cy="684246"/>
            <a:chOff x="0" y="0"/>
            <a:chExt cx="660400" cy="574169"/>
          </a:xfrm>
        </p:grpSpPr>
        <p:sp>
          <p:nvSpPr>
            <p:cNvPr id="27" name="Freeform 2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28" name="TextBox 2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29" name="TextBox 29"/>
          <p:cNvSpPr txBox="1"/>
          <p:nvPr/>
        </p:nvSpPr>
        <p:spPr>
          <a:xfrm>
            <a:off x="1430526" y="2875080"/>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11.</a:t>
            </a:r>
          </a:p>
        </p:txBody>
      </p:sp>
      <p:grpSp>
        <p:nvGrpSpPr>
          <p:cNvPr id="30" name="Group 30"/>
          <p:cNvGrpSpPr/>
          <p:nvPr/>
        </p:nvGrpSpPr>
        <p:grpSpPr>
          <a:xfrm rot="5400000">
            <a:off x="1684575" y="2930357"/>
            <a:ext cx="787008" cy="183942"/>
            <a:chOff x="0" y="0"/>
            <a:chExt cx="930604" cy="217504"/>
          </a:xfrm>
        </p:grpSpPr>
        <p:sp>
          <p:nvSpPr>
            <p:cNvPr id="31" name="Freeform 3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32" name="TextBox 3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33" name="Group 33"/>
          <p:cNvGrpSpPr/>
          <p:nvPr/>
        </p:nvGrpSpPr>
        <p:grpSpPr>
          <a:xfrm>
            <a:off x="2170050" y="2802344"/>
            <a:ext cx="5149159" cy="439970"/>
            <a:chOff x="0" y="0"/>
            <a:chExt cx="1851388" cy="158192"/>
          </a:xfrm>
        </p:grpSpPr>
        <p:sp>
          <p:nvSpPr>
            <p:cNvPr id="34" name="Freeform 3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35" name="TextBox 3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grpSp>
        <p:nvGrpSpPr>
          <p:cNvPr id="36" name="Group 36"/>
          <p:cNvGrpSpPr/>
          <p:nvPr/>
        </p:nvGrpSpPr>
        <p:grpSpPr>
          <a:xfrm rot="5400000">
            <a:off x="1254973" y="3562153"/>
            <a:ext cx="787008" cy="684246"/>
            <a:chOff x="0" y="0"/>
            <a:chExt cx="660400" cy="574169"/>
          </a:xfrm>
        </p:grpSpPr>
        <p:sp>
          <p:nvSpPr>
            <p:cNvPr id="37" name="Freeform 3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38" name="TextBox 3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39" name="TextBox 39"/>
          <p:cNvSpPr txBox="1"/>
          <p:nvPr/>
        </p:nvSpPr>
        <p:spPr>
          <a:xfrm>
            <a:off x="1432772" y="3757027"/>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12.</a:t>
            </a:r>
          </a:p>
        </p:txBody>
      </p:sp>
      <p:grpSp>
        <p:nvGrpSpPr>
          <p:cNvPr id="40" name="Group 40"/>
          <p:cNvGrpSpPr/>
          <p:nvPr/>
        </p:nvGrpSpPr>
        <p:grpSpPr>
          <a:xfrm rot="5400000">
            <a:off x="1686821" y="3812305"/>
            <a:ext cx="787008" cy="183942"/>
            <a:chOff x="0" y="0"/>
            <a:chExt cx="930604" cy="217504"/>
          </a:xfrm>
        </p:grpSpPr>
        <p:sp>
          <p:nvSpPr>
            <p:cNvPr id="41" name="Freeform 4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42" name="TextBox 4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43" name="Group 43"/>
          <p:cNvGrpSpPr/>
          <p:nvPr/>
        </p:nvGrpSpPr>
        <p:grpSpPr>
          <a:xfrm>
            <a:off x="2172296" y="3684291"/>
            <a:ext cx="5149159" cy="439970"/>
            <a:chOff x="0" y="0"/>
            <a:chExt cx="1851388" cy="158192"/>
          </a:xfrm>
        </p:grpSpPr>
        <p:sp>
          <p:nvSpPr>
            <p:cNvPr id="44" name="Freeform 4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45" name="TextBox 4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grpSp>
        <p:nvGrpSpPr>
          <p:cNvPr id="46" name="Group 46"/>
          <p:cNvGrpSpPr/>
          <p:nvPr/>
        </p:nvGrpSpPr>
        <p:grpSpPr>
          <a:xfrm rot="5400000">
            <a:off x="1250481" y="4444100"/>
            <a:ext cx="787008" cy="684246"/>
            <a:chOff x="0" y="0"/>
            <a:chExt cx="660400" cy="574169"/>
          </a:xfrm>
        </p:grpSpPr>
        <p:sp>
          <p:nvSpPr>
            <p:cNvPr id="47" name="Freeform 47"/>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48" name="TextBox 48"/>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49" name="TextBox 49"/>
          <p:cNvSpPr txBox="1"/>
          <p:nvPr/>
        </p:nvSpPr>
        <p:spPr>
          <a:xfrm>
            <a:off x="1430526" y="4638975"/>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14.</a:t>
            </a:r>
          </a:p>
        </p:txBody>
      </p:sp>
      <p:grpSp>
        <p:nvGrpSpPr>
          <p:cNvPr id="50" name="Group 50"/>
          <p:cNvGrpSpPr/>
          <p:nvPr/>
        </p:nvGrpSpPr>
        <p:grpSpPr>
          <a:xfrm rot="5400000">
            <a:off x="1684575" y="4694252"/>
            <a:ext cx="787008" cy="183942"/>
            <a:chOff x="0" y="0"/>
            <a:chExt cx="930604" cy="217504"/>
          </a:xfrm>
        </p:grpSpPr>
        <p:sp>
          <p:nvSpPr>
            <p:cNvPr id="51" name="Freeform 51"/>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52" name="TextBox 52"/>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53" name="Group 53"/>
          <p:cNvGrpSpPr/>
          <p:nvPr/>
        </p:nvGrpSpPr>
        <p:grpSpPr>
          <a:xfrm>
            <a:off x="2170050" y="4566239"/>
            <a:ext cx="5149159" cy="439970"/>
            <a:chOff x="0" y="0"/>
            <a:chExt cx="1851388" cy="158192"/>
          </a:xfrm>
        </p:grpSpPr>
        <p:sp>
          <p:nvSpPr>
            <p:cNvPr id="54" name="Freeform 54"/>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55" name="TextBox 55"/>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56" name="TextBox 56"/>
          <p:cNvSpPr txBox="1"/>
          <p:nvPr/>
        </p:nvSpPr>
        <p:spPr>
          <a:xfrm rot="-5400000">
            <a:off x="-3764358" y="4486972"/>
            <a:ext cx="9165241" cy="614936"/>
          </a:xfrm>
          <a:prstGeom prst="rect">
            <a:avLst/>
          </a:prstGeom>
        </p:spPr>
        <p:txBody>
          <a:bodyPr lIns="0" tIns="0" rIns="0" bIns="0" rtlCol="0" anchor="t">
            <a:spAutoFit/>
          </a:bodyPr>
          <a:lstStyle/>
          <a:p>
            <a:pPr algn="ctr">
              <a:lnSpc>
                <a:spcPts val="4784"/>
              </a:lnSpc>
            </a:pPr>
            <a:r>
              <a:rPr lang="en-US" sz="4784" b="1" spc="3827">
                <a:solidFill>
                  <a:srgbClr val="FFFFFF"/>
                </a:solidFill>
                <a:latin typeface="Verdana Pro Bold"/>
                <a:ea typeface="Verdana Pro Bold"/>
                <a:cs typeface="Verdana Pro Bold"/>
                <a:sym typeface="Verdana Pro Bold"/>
              </a:rPr>
              <a:t>CONTENTS</a:t>
            </a:r>
          </a:p>
        </p:txBody>
      </p:sp>
      <p:sp>
        <p:nvSpPr>
          <p:cNvPr id="57" name="TextBox 57"/>
          <p:cNvSpPr txBox="1"/>
          <p:nvPr/>
        </p:nvSpPr>
        <p:spPr>
          <a:xfrm>
            <a:off x="2380330" y="1107843"/>
            <a:ext cx="2157916"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About Wrexham</a:t>
            </a:r>
          </a:p>
        </p:txBody>
      </p:sp>
      <p:sp>
        <p:nvSpPr>
          <p:cNvPr id="58" name="TextBox 58"/>
          <p:cNvSpPr txBox="1"/>
          <p:nvPr/>
        </p:nvSpPr>
        <p:spPr>
          <a:xfrm>
            <a:off x="2380330" y="1993132"/>
            <a:ext cx="4693214"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Betsi Cadwaladr University Health Board</a:t>
            </a:r>
          </a:p>
        </p:txBody>
      </p:sp>
      <p:sp>
        <p:nvSpPr>
          <p:cNvPr id="59" name="TextBox 59"/>
          <p:cNvSpPr txBox="1"/>
          <p:nvPr/>
        </p:nvSpPr>
        <p:spPr>
          <a:xfrm>
            <a:off x="2375838" y="2875080"/>
            <a:ext cx="4103944"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Wrexham Medical Institute</a:t>
            </a:r>
          </a:p>
        </p:txBody>
      </p:sp>
      <p:sp>
        <p:nvSpPr>
          <p:cNvPr id="60" name="TextBox 60"/>
          <p:cNvSpPr txBox="1"/>
          <p:nvPr/>
        </p:nvSpPr>
        <p:spPr>
          <a:xfrm>
            <a:off x="2378084" y="3757027"/>
            <a:ext cx="2900605"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Health and Wellbeing </a:t>
            </a:r>
          </a:p>
        </p:txBody>
      </p:sp>
      <p:sp>
        <p:nvSpPr>
          <p:cNvPr id="61" name="TextBox 61"/>
          <p:cNvSpPr txBox="1"/>
          <p:nvPr/>
        </p:nvSpPr>
        <p:spPr>
          <a:xfrm>
            <a:off x="2375838" y="4638975"/>
            <a:ext cx="2900605"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Library</a:t>
            </a:r>
          </a:p>
        </p:txBody>
      </p:sp>
      <p:sp>
        <p:nvSpPr>
          <p:cNvPr id="62" name="TextBox 62"/>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2</a:t>
            </a:r>
          </a:p>
        </p:txBody>
      </p:sp>
      <p:sp>
        <p:nvSpPr>
          <p:cNvPr id="63" name="Freeform 63"/>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3"/>
            <a:stretch>
              <a:fillRect/>
            </a:stretch>
          </a:blipFill>
        </p:spPr>
        <p:txBody>
          <a:bodyPr/>
          <a:lstStyle/>
          <a:p>
            <a:endParaRPr lang="en-GB"/>
          </a:p>
        </p:txBody>
      </p:sp>
      <p:grpSp>
        <p:nvGrpSpPr>
          <p:cNvPr id="64" name="Group 64"/>
          <p:cNvGrpSpPr/>
          <p:nvPr/>
        </p:nvGrpSpPr>
        <p:grpSpPr>
          <a:xfrm>
            <a:off x="6086711" y="9377061"/>
            <a:ext cx="1236989" cy="1236989"/>
            <a:chOff x="0" y="0"/>
            <a:chExt cx="1649319" cy="1649319"/>
          </a:xfrm>
        </p:grpSpPr>
        <p:grpSp>
          <p:nvGrpSpPr>
            <p:cNvPr id="65" name="Group 65"/>
            <p:cNvGrpSpPr/>
            <p:nvPr/>
          </p:nvGrpSpPr>
          <p:grpSpPr>
            <a:xfrm>
              <a:off x="0" y="0"/>
              <a:ext cx="1649319" cy="1649319"/>
              <a:chOff x="0" y="0"/>
              <a:chExt cx="812800" cy="812800"/>
            </a:xfrm>
          </p:grpSpPr>
          <p:sp>
            <p:nvSpPr>
              <p:cNvPr id="66" name="Freeform 6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67" name="TextBox 67"/>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68" name="TextBox 68"/>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69" name="TextBox 69"/>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70" name="TextBox 70"/>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grpSp>
        <p:nvGrpSpPr>
          <p:cNvPr id="71" name="Group 71"/>
          <p:cNvGrpSpPr/>
          <p:nvPr/>
        </p:nvGrpSpPr>
        <p:grpSpPr>
          <a:xfrm rot="5400000">
            <a:off x="1250481" y="5326048"/>
            <a:ext cx="787008" cy="684246"/>
            <a:chOff x="0" y="0"/>
            <a:chExt cx="660400" cy="574169"/>
          </a:xfrm>
        </p:grpSpPr>
        <p:sp>
          <p:nvSpPr>
            <p:cNvPr id="72" name="Freeform 72"/>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73" name="TextBox 73"/>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74" name="TextBox 74"/>
          <p:cNvSpPr txBox="1"/>
          <p:nvPr/>
        </p:nvSpPr>
        <p:spPr>
          <a:xfrm>
            <a:off x="1430526" y="5520922"/>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15.</a:t>
            </a:r>
          </a:p>
        </p:txBody>
      </p:sp>
      <p:grpSp>
        <p:nvGrpSpPr>
          <p:cNvPr id="75" name="Group 75"/>
          <p:cNvGrpSpPr/>
          <p:nvPr/>
        </p:nvGrpSpPr>
        <p:grpSpPr>
          <a:xfrm rot="5400000">
            <a:off x="1684575" y="5576200"/>
            <a:ext cx="787008" cy="183942"/>
            <a:chOff x="0" y="0"/>
            <a:chExt cx="930604" cy="217504"/>
          </a:xfrm>
        </p:grpSpPr>
        <p:sp>
          <p:nvSpPr>
            <p:cNvPr id="76" name="Freeform 76"/>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77" name="TextBox 77"/>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78" name="Group 78"/>
          <p:cNvGrpSpPr/>
          <p:nvPr/>
        </p:nvGrpSpPr>
        <p:grpSpPr>
          <a:xfrm>
            <a:off x="2170050" y="5448186"/>
            <a:ext cx="5149159" cy="439970"/>
            <a:chOff x="0" y="0"/>
            <a:chExt cx="1851388" cy="158192"/>
          </a:xfrm>
        </p:grpSpPr>
        <p:sp>
          <p:nvSpPr>
            <p:cNvPr id="79" name="Freeform 79"/>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80" name="TextBox 80"/>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81" name="TextBox 81"/>
          <p:cNvSpPr txBox="1"/>
          <p:nvPr/>
        </p:nvSpPr>
        <p:spPr>
          <a:xfrm>
            <a:off x="2375838" y="5520922"/>
            <a:ext cx="2900605"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Doctor’s Mess</a:t>
            </a:r>
          </a:p>
        </p:txBody>
      </p:sp>
      <p:grpSp>
        <p:nvGrpSpPr>
          <p:cNvPr id="82" name="Group 82"/>
          <p:cNvGrpSpPr/>
          <p:nvPr/>
        </p:nvGrpSpPr>
        <p:grpSpPr>
          <a:xfrm rot="5400000">
            <a:off x="1250481" y="6207995"/>
            <a:ext cx="787008" cy="684246"/>
            <a:chOff x="0" y="0"/>
            <a:chExt cx="660400" cy="574169"/>
          </a:xfrm>
        </p:grpSpPr>
        <p:sp>
          <p:nvSpPr>
            <p:cNvPr id="83" name="Freeform 83"/>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84" name="TextBox 84"/>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85" name="TextBox 85"/>
          <p:cNvSpPr txBox="1"/>
          <p:nvPr/>
        </p:nvSpPr>
        <p:spPr>
          <a:xfrm>
            <a:off x="1430526" y="6402869"/>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16.</a:t>
            </a:r>
          </a:p>
        </p:txBody>
      </p:sp>
      <p:grpSp>
        <p:nvGrpSpPr>
          <p:cNvPr id="86" name="Group 86"/>
          <p:cNvGrpSpPr/>
          <p:nvPr/>
        </p:nvGrpSpPr>
        <p:grpSpPr>
          <a:xfrm rot="5400000">
            <a:off x="1684575" y="6458147"/>
            <a:ext cx="787008" cy="183942"/>
            <a:chOff x="0" y="0"/>
            <a:chExt cx="930604" cy="217504"/>
          </a:xfrm>
        </p:grpSpPr>
        <p:sp>
          <p:nvSpPr>
            <p:cNvPr id="87" name="Freeform 87"/>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88" name="TextBox 88"/>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89" name="Group 89"/>
          <p:cNvGrpSpPr/>
          <p:nvPr/>
        </p:nvGrpSpPr>
        <p:grpSpPr>
          <a:xfrm>
            <a:off x="2170050" y="6330133"/>
            <a:ext cx="5149159" cy="439970"/>
            <a:chOff x="0" y="0"/>
            <a:chExt cx="1851388" cy="158192"/>
          </a:xfrm>
        </p:grpSpPr>
        <p:sp>
          <p:nvSpPr>
            <p:cNvPr id="90" name="Freeform 90"/>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91" name="TextBox 91"/>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92" name="TextBox 92"/>
          <p:cNvSpPr txBox="1"/>
          <p:nvPr/>
        </p:nvSpPr>
        <p:spPr>
          <a:xfrm>
            <a:off x="2375838" y="6402869"/>
            <a:ext cx="4101698"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Free Accommodation for F1's</a:t>
            </a:r>
          </a:p>
        </p:txBody>
      </p:sp>
      <p:grpSp>
        <p:nvGrpSpPr>
          <p:cNvPr id="93" name="Group 93"/>
          <p:cNvGrpSpPr/>
          <p:nvPr/>
        </p:nvGrpSpPr>
        <p:grpSpPr>
          <a:xfrm rot="5400000">
            <a:off x="1250481" y="7089943"/>
            <a:ext cx="787008" cy="684246"/>
            <a:chOff x="0" y="0"/>
            <a:chExt cx="660400" cy="574169"/>
          </a:xfrm>
        </p:grpSpPr>
        <p:sp>
          <p:nvSpPr>
            <p:cNvPr id="94" name="Freeform 94"/>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95" name="TextBox 95"/>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96" name="TextBox 96"/>
          <p:cNvSpPr txBox="1"/>
          <p:nvPr/>
        </p:nvSpPr>
        <p:spPr>
          <a:xfrm>
            <a:off x="1430526" y="7284817"/>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17.</a:t>
            </a:r>
          </a:p>
        </p:txBody>
      </p:sp>
      <p:grpSp>
        <p:nvGrpSpPr>
          <p:cNvPr id="97" name="Group 97"/>
          <p:cNvGrpSpPr/>
          <p:nvPr/>
        </p:nvGrpSpPr>
        <p:grpSpPr>
          <a:xfrm rot="5400000">
            <a:off x="1684575" y="7340095"/>
            <a:ext cx="787008" cy="183942"/>
            <a:chOff x="0" y="0"/>
            <a:chExt cx="930604" cy="217504"/>
          </a:xfrm>
        </p:grpSpPr>
        <p:sp>
          <p:nvSpPr>
            <p:cNvPr id="98" name="Freeform 98"/>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99" name="TextBox 99"/>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100" name="Group 100"/>
          <p:cNvGrpSpPr/>
          <p:nvPr/>
        </p:nvGrpSpPr>
        <p:grpSpPr>
          <a:xfrm>
            <a:off x="2170050" y="7212081"/>
            <a:ext cx="5149159" cy="439970"/>
            <a:chOff x="0" y="0"/>
            <a:chExt cx="1851388" cy="158192"/>
          </a:xfrm>
        </p:grpSpPr>
        <p:sp>
          <p:nvSpPr>
            <p:cNvPr id="101" name="Freeform 101"/>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102" name="TextBox 102"/>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103" name="TextBox 103"/>
          <p:cNvSpPr txBox="1"/>
          <p:nvPr/>
        </p:nvSpPr>
        <p:spPr>
          <a:xfrm>
            <a:off x="2375838" y="7284817"/>
            <a:ext cx="4101698"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Testimonials and Feedback</a:t>
            </a:r>
          </a:p>
        </p:txBody>
      </p:sp>
      <p:grpSp>
        <p:nvGrpSpPr>
          <p:cNvPr id="104" name="Group 104"/>
          <p:cNvGrpSpPr/>
          <p:nvPr/>
        </p:nvGrpSpPr>
        <p:grpSpPr>
          <a:xfrm rot="5400000">
            <a:off x="1250481" y="7971890"/>
            <a:ext cx="787008" cy="684246"/>
            <a:chOff x="0" y="0"/>
            <a:chExt cx="660400" cy="574169"/>
          </a:xfrm>
        </p:grpSpPr>
        <p:sp>
          <p:nvSpPr>
            <p:cNvPr id="105" name="Freeform 105"/>
            <p:cNvSpPr/>
            <p:nvPr/>
          </p:nvSpPr>
          <p:spPr>
            <a:xfrm>
              <a:off x="0" y="0"/>
              <a:ext cx="660400" cy="574169"/>
            </a:xfrm>
            <a:custGeom>
              <a:avLst/>
              <a:gdLst/>
              <a:ahLst/>
              <a:cxnLst/>
              <a:rect l="l" t="t" r="r" b="b"/>
              <a:pathLst>
                <a:path w="660400" h="574169">
                  <a:moveTo>
                    <a:pt x="220252" y="555100"/>
                  </a:moveTo>
                  <a:cubicBezTo>
                    <a:pt x="254109" y="566614"/>
                    <a:pt x="292600" y="574169"/>
                    <a:pt x="330378" y="574169"/>
                  </a:cubicBezTo>
                  <a:cubicBezTo>
                    <a:pt x="368157" y="574169"/>
                    <a:pt x="404509" y="567692"/>
                    <a:pt x="438009" y="556178"/>
                  </a:cubicBezTo>
                  <a:cubicBezTo>
                    <a:pt x="438723" y="555819"/>
                    <a:pt x="439435" y="555819"/>
                    <a:pt x="440148" y="555459"/>
                  </a:cubicBezTo>
                  <a:cubicBezTo>
                    <a:pt x="565955" y="509404"/>
                    <a:pt x="658618" y="387790"/>
                    <a:pt x="660400" y="250968"/>
                  </a:cubicBezTo>
                  <a:lnTo>
                    <a:pt x="660400" y="0"/>
                  </a:lnTo>
                  <a:lnTo>
                    <a:pt x="0" y="0"/>
                  </a:lnTo>
                  <a:lnTo>
                    <a:pt x="0" y="250782"/>
                  </a:lnTo>
                  <a:cubicBezTo>
                    <a:pt x="1782" y="388509"/>
                    <a:pt x="93019" y="510124"/>
                    <a:pt x="220252" y="555100"/>
                  </a:cubicBezTo>
                  <a:close/>
                </a:path>
              </a:pathLst>
            </a:custGeom>
            <a:solidFill>
              <a:srgbClr val="092F6A"/>
            </a:solidFill>
          </p:spPr>
          <p:txBody>
            <a:bodyPr/>
            <a:lstStyle/>
            <a:p>
              <a:endParaRPr lang="en-GB"/>
            </a:p>
          </p:txBody>
        </p:sp>
        <p:sp>
          <p:nvSpPr>
            <p:cNvPr id="106" name="TextBox 106"/>
            <p:cNvSpPr txBox="1"/>
            <p:nvPr/>
          </p:nvSpPr>
          <p:spPr>
            <a:xfrm>
              <a:off x="0" y="-28575"/>
              <a:ext cx="660400" cy="475744"/>
            </a:xfrm>
            <a:prstGeom prst="rect">
              <a:avLst/>
            </a:prstGeom>
          </p:spPr>
          <p:txBody>
            <a:bodyPr lIns="0" tIns="0" rIns="0" bIns="0" rtlCol="0" anchor="ctr"/>
            <a:lstStyle/>
            <a:p>
              <a:pPr algn="ctr">
                <a:lnSpc>
                  <a:spcPts val="2232"/>
                </a:lnSpc>
              </a:pPr>
              <a:endParaRPr/>
            </a:p>
          </p:txBody>
        </p:sp>
      </p:grpSp>
      <p:sp>
        <p:nvSpPr>
          <p:cNvPr id="107" name="TextBox 107"/>
          <p:cNvSpPr txBox="1"/>
          <p:nvPr/>
        </p:nvSpPr>
        <p:spPr>
          <a:xfrm>
            <a:off x="1430526" y="8166764"/>
            <a:ext cx="555581" cy="263428"/>
          </a:xfrm>
          <a:prstGeom prst="rect">
            <a:avLst/>
          </a:prstGeom>
        </p:spPr>
        <p:txBody>
          <a:bodyPr lIns="0" tIns="0" rIns="0" bIns="0" rtlCol="0" anchor="t">
            <a:spAutoFit/>
          </a:bodyPr>
          <a:lstStyle/>
          <a:p>
            <a:pPr marL="0" lvl="1" indent="0" algn="ctr">
              <a:lnSpc>
                <a:spcPts val="2232"/>
              </a:lnSpc>
            </a:pPr>
            <a:r>
              <a:rPr lang="en-US" sz="1594" b="1">
                <a:solidFill>
                  <a:srgbClr val="FFFFFF"/>
                </a:solidFill>
                <a:latin typeface="Verdana Pro Bold"/>
                <a:ea typeface="Verdana Pro Bold"/>
                <a:cs typeface="Verdana Pro Bold"/>
                <a:sym typeface="Verdana Pro Bold"/>
              </a:rPr>
              <a:t>19.</a:t>
            </a:r>
          </a:p>
        </p:txBody>
      </p:sp>
      <p:grpSp>
        <p:nvGrpSpPr>
          <p:cNvPr id="108" name="Group 108"/>
          <p:cNvGrpSpPr/>
          <p:nvPr/>
        </p:nvGrpSpPr>
        <p:grpSpPr>
          <a:xfrm rot="5400000">
            <a:off x="1684575" y="8222042"/>
            <a:ext cx="787008" cy="183942"/>
            <a:chOff x="0" y="0"/>
            <a:chExt cx="930604" cy="217504"/>
          </a:xfrm>
        </p:grpSpPr>
        <p:sp>
          <p:nvSpPr>
            <p:cNvPr id="109" name="Freeform 109"/>
            <p:cNvSpPr/>
            <p:nvPr/>
          </p:nvSpPr>
          <p:spPr>
            <a:xfrm>
              <a:off x="0" y="0"/>
              <a:ext cx="930604" cy="217504"/>
            </a:xfrm>
            <a:custGeom>
              <a:avLst/>
              <a:gdLst/>
              <a:ahLst/>
              <a:cxnLst/>
              <a:rect l="l" t="t" r="r" b="b"/>
              <a:pathLst>
                <a:path w="930604" h="217504">
                  <a:moveTo>
                    <a:pt x="203200" y="0"/>
                  </a:moveTo>
                  <a:lnTo>
                    <a:pt x="727404" y="0"/>
                  </a:lnTo>
                  <a:lnTo>
                    <a:pt x="930604" y="217504"/>
                  </a:lnTo>
                  <a:lnTo>
                    <a:pt x="0" y="217504"/>
                  </a:lnTo>
                  <a:lnTo>
                    <a:pt x="203200" y="0"/>
                  </a:lnTo>
                  <a:close/>
                </a:path>
              </a:pathLst>
            </a:custGeom>
            <a:solidFill>
              <a:srgbClr val="11598B"/>
            </a:solidFill>
          </p:spPr>
          <p:txBody>
            <a:bodyPr/>
            <a:lstStyle/>
            <a:p>
              <a:endParaRPr lang="en-GB"/>
            </a:p>
          </p:txBody>
        </p:sp>
        <p:sp>
          <p:nvSpPr>
            <p:cNvPr id="110" name="TextBox 110"/>
            <p:cNvSpPr txBox="1"/>
            <p:nvPr/>
          </p:nvSpPr>
          <p:spPr>
            <a:xfrm>
              <a:off x="127000" y="-28575"/>
              <a:ext cx="676604" cy="246079"/>
            </a:xfrm>
            <a:prstGeom prst="rect">
              <a:avLst/>
            </a:prstGeom>
          </p:spPr>
          <p:txBody>
            <a:bodyPr lIns="0" tIns="0" rIns="0" bIns="0" rtlCol="0" anchor="ctr"/>
            <a:lstStyle/>
            <a:p>
              <a:pPr algn="ctr">
                <a:lnSpc>
                  <a:spcPts val="2232"/>
                </a:lnSpc>
              </a:pPr>
              <a:endParaRPr/>
            </a:p>
          </p:txBody>
        </p:sp>
      </p:grpSp>
      <p:grpSp>
        <p:nvGrpSpPr>
          <p:cNvPr id="111" name="Group 111"/>
          <p:cNvGrpSpPr/>
          <p:nvPr/>
        </p:nvGrpSpPr>
        <p:grpSpPr>
          <a:xfrm>
            <a:off x="2170050" y="8094028"/>
            <a:ext cx="5149159" cy="439970"/>
            <a:chOff x="0" y="0"/>
            <a:chExt cx="1851388" cy="158192"/>
          </a:xfrm>
        </p:grpSpPr>
        <p:sp>
          <p:nvSpPr>
            <p:cNvPr id="112" name="Freeform 112"/>
            <p:cNvSpPr/>
            <p:nvPr/>
          </p:nvSpPr>
          <p:spPr>
            <a:xfrm>
              <a:off x="0" y="0"/>
              <a:ext cx="1851388" cy="158192"/>
            </a:xfrm>
            <a:custGeom>
              <a:avLst/>
              <a:gdLst/>
              <a:ahLst/>
              <a:cxnLst/>
              <a:rect l="l" t="t" r="r" b="b"/>
              <a:pathLst>
                <a:path w="1851388" h="158192">
                  <a:moveTo>
                    <a:pt x="0" y="0"/>
                  </a:moveTo>
                  <a:lnTo>
                    <a:pt x="1851388" y="0"/>
                  </a:lnTo>
                  <a:lnTo>
                    <a:pt x="1851388" y="158192"/>
                  </a:lnTo>
                  <a:lnTo>
                    <a:pt x="0" y="158192"/>
                  </a:lnTo>
                  <a:close/>
                </a:path>
              </a:pathLst>
            </a:custGeom>
            <a:solidFill>
              <a:srgbClr val="092F6A"/>
            </a:solidFill>
          </p:spPr>
          <p:txBody>
            <a:bodyPr/>
            <a:lstStyle/>
            <a:p>
              <a:endParaRPr lang="en-GB"/>
            </a:p>
          </p:txBody>
        </p:sp>
        <p:sp>
          <p:nvSpPr>
            <p:cNvPr id="113" name="TextBox 113"/>
            <p:cNvSpPr txBox="1"/>
            <p:nvPr/>
          </p:nvSpPr>
          <p:spPr>
            <a:xfrm>
              <a:off x="0" y="-28575"/>
              <a:ext cx="1851388" cy="186767"/>
            </a:xfrm>
            <a:prstGeom prst="rect">
              <a:avLst/>
            </a:prstGeom>
          </p:spPr>
          <p:txBody>
            <a:bodyPr lIns="0" tIns="0" rIns="0" bIns="0" rtlCol="0" anchor="ctr"/>
            <a:lstStyle/>
            <a:p>
              <a:pPr algn="ctr">
                <a:lnSpc>
                  <a:spcPts val="2232"/>
                </a:lnSpc>
              </a:pPr>
              <a:endParaRPr/>
            </a:p>
          </p:txBody>
        </p:sp>
      </p:grpSp>
      <p:sp>
        <p:nvSpPr>
          <p:cNvPr id="114" name="TextBox 114"/>
          <p:cNvSpPr txBox="1"/>
          <p:nvPr/>
        </p:nvSpPr>
        <p:spPr>
          <a:xfrm>
            <a:off x="2375838" y="8166764"/>
            <a:ext cx="4101698" cy="263428"/>
          </a:xfrm>
          <a:prstGeom prst="rect">
            <a:avLst/>
          </a:prstGeom>
        </p:spPr>
        <p:txBody>
          <a:bodyPr lIns="0" tIns="0" rIns="0" bIns="0" rtlCol="0" anchor="t">
            <a:spAutoFit/>
          </a:bodyPr>
          <a:lstStyle/>
          <a:p>
            <a:pPr marL="0" lvl="1" indent="0" algn="l">
              <a:lnSpc>
                <a:spcPts val="2232"/>
              </a:lnSpc>
            </a:pPr>
            <a:r>
              <a:rPr lang="en-US" sz="1594" b="1">
                <a:solidFill>
                  <a:srgbClr val="FFFFFF"/>
                </a:solidFill>
                <a:latin typeface="Verdana Pro Bold"/>
                <a:ea typeface="Verdana Pro Bold"/>
                <a:cs typeface="Verdana Pro Bold"/>
                <a:sym typeface="Verdana Pro Bold"/>
              </a:rPr>
              <a:t>Contact Details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3978213"/>
          </a:xfrm>
          <a:custGeom>
            <a:avLst/>
            <a:gdLst/>
            <a:ahLst/>
            <a:cxnLst/>
            <a:rect l="l" t="t" r="r" b="b"/>
            <a:pathLst>
              <a:path w="7087401" h="3978213">
                <a:moveTo>
                  <a:pt x="0" y="0"/>
                </a:moveTo>
                <a:lnTo>
                  <a:pt x="7087400" y="0"/>
                </a:lnTo>
                <a:lnTo>
                  <a:pt x="7087400" y="3978213"/>
                </a:lnTo>
                <a:lnTo>
                  <a:pt x="0" y="3978213"/>
                </a:lnTo>
                <a:lnTo>
                  <a:pt x="0" y="0"/>
                </a:lnTo>
                <a:close/>
              </a:path>
            </a:pathLst>
          </a:custGeom>
          <a:blipFill>
            <a:blip r:embed="rId3"/>
            <a:stretch>
              <a:fillRect t="-23456" b="-10159"/>
            </a:stretch>
          </a:blipFill>
        </p:spPr>
        <p:txBody>
          <a:bodyPr/>
          <a:lstStyle/>
          <a:p>
            <a:endParaRPr lang="en-GB"/>
          </a:p>
        </p:txBody>
      </p:sp>
      <p:sp>
        <p:nvSpPr>
          <p:cNvPr id="14" name="Freeform 14"/>
          <p:cNvSpPr/>
          <p:nvPr/>
        </p:nvSpPr>
        <p:spPr>
          <a:xfrm>
            <a:off x="2272937" y="4077398"/>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TextBox 15"/>
          <p:cNvSpPr txBox="1"/>
          <p:nvPr/>
        </p:nvSpPr>
        <p:spPr>
          <a:xfrm>
            <a:off x="926339" y="5480762"/>
            <a:ext cx="5707322" cy="3329335"/>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Wrexham is ideally located in North East Wales, in easy reach of a number of locations locally and nationally. We are the largest settlement in the area, and many residents commute into Wrexham from the local area for work. Situated on the A483, we are connected directly by road to the North of England and South Wales. We are approximately a 45 minute drive from Liverpool, 1 hour from Manchester, 1 hour 30 minutes from Anglesey and 3 hours from Cardiff. There are a number of other major roads which pass close by and are easily accessible. </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Wrexham has the luxury of two train stations, both of which are a 10 minute walk from the hospital. Wrexham Central provides a small number of services to Merseyside and the Wirral. The larger Wrexham General provides regular services to Holyhead, Newport, Cardiff, Birmingham, Chester, London Euston and Shrewsbury amongst other destinations. </a:t>
            </a:r>
          </a:p>
        </p:txBody>
      </p:sp>
      <p:sp>
        <p:nvSpPr>
          <p:cNvPr id="16" name="TextBox 16"/>
          <p:cNvSpPr txBox="1"/>
          <p:nvPr/>
        </p:nvSpPr>
        <p:spPr>
          <a:xfrm>
            <a:off x="1179786" y="4493050"/>
            <a:ext cx="5200428" cy="688478"/>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About Wrexham &amp; The Surrounding Area</a:t>
            </a:r>
          </a:p>
        </p:txBody>
      </p:sp>
      <p:sp>
        <p:nvSpPr>
          <p:cNvPr id="17" name="TextBox 17"/>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405238" y="7468206"/>
            <a:ext cx="2536684" cy="1908855"/>
          </a:xfrm>
          <a:custGeom>
            <a:avLst/>
            <a:gdLst/>
            <a:ahLst/>
            <a:cxnLst/>
            <a:rect l="l" t="t" r="r" b="b"/>
            <a:pathLst>
              <a:path w="2536684" h="1908855">
                <a:moveTo>
                  <a:pt x="0" y="0"/>
                </a:moveTo>
                <a:lnTo>
                  <a:pt x="2536685" y="0"/>
                </a:lnTo>
                <a:lnTo>
                  <a:pt x="2536685" y="1908855"/>
                </a:lnTo>
                <a:lnTo>
                  <a:pt x="0" y="1908855"/>
                </a:lnTo>
                <a:lnTo>
                  <a:pt x="0" y="0"/>
                </a:lnTo>
                <a:close/>
              </a:path>
            </a:pathLst>
          </a:custGeom>
          <a:blipFill>
            <a:blip r:embed="rId2"/>
            <a:stretch>
              <a:fillRect/>
            </a:stretch>
          </a:blipFill>
        </p:spPr>
        <p:txBody>
          <a:bodyPr/>
          <a:lstStyle/>
          <a:p>
            <a:endParaRPr lang="en-GB"/>
          </a:p>
        </p:txBody>
      </p:sp>
      <p:sp>
        <p:nvSpPr>
          <p:cNvPr id="6" name="Freeform 6"/>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3"/>
            <a:stretch>
              <a:fillRect/>
            </a:stretch>
          </a:blipFill>
        </p:spPr>
        <p:txBody>
          <a:bodyPr/>
          <a:lstStyle/>
          <a:p>
            <a:endParaRPr lang="en-GB"/>
          </a:p>
        </p:txBody>
      </p:sp>
      <p:grpSp>
        <p:nvGrpSpPr>
          <p:cNvPr id="7" name="Group 7"/>
          <p:cNvGrpSpPr/>
          <p:nvPr/>
        </p:nvGrpSpPr>
        <p:grpSpPr>
          <a:xfrm>
            <a:off x="6086711" y="9377061"/>
            <a:ext cx="1236989" cy="1236989"/>
            <a:chOff x="0" y="0"/>
            <a:chExt cx="1649319" cy="1649319"/>
          </a:xfrm>
        </p:grpSpPr>
        <p:grpSp>
          <p:nvGrpSpPr>
            <p:cNvPr id="8" name="Group 8"/>
            <p:cNvGrpSpPr/>
            <p:nvPr/>
          </p:nvGrpSpPr>
          <p:grpSpPr>
            <a:xfrm>
              <a:off x="0" y="0"/>
              <a:ext cx="1649319" cy="16493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1" name="TextBox 11"/>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2" name="TextBox 12"/>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3" name="TextBox 13"/>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4" name="Freeform 14"/>
          <p:cNvSpPr/>
          <p:nvPr/>
        </p:nvSpPr>
        <p:spPr>
          <a:xfrm>
            <a:off x="236300" y="249891"/>
            <a:ext cx="7087401" cy="3742080"/>
          </a:xfrm>
          <a:custGeom>
            <a:avLst/>
            <a:gdLst/>
            <a:ahLst/>
            <a:cxnLst/>
            <a:rect l="l" t="t" r="r" b="b"/>
            <a:pathLst>
              <a:path w="7087401" h="3742080">
                <a:moveTo>
                  <a:pt x="0" y="0"/>
                </a:moveTo>
                <a:lnTo>
                  <a:pt x="7087400" y="0"/>
                </a:lnTo>
                <a:lnTo>
                  <a:pt x="7087400" y="3742080"/>
                </a:lnTo>
                <a:lnTo>
                  <a:pt x="0" y="3742080"/>
                </a:lnTo>
                <a:lnTo>
                  <a:pt x="0" y="0"/>
                </a:lnTo>
                <a:close/>
              </a:path>
            </a:pathLst>
          </a:custGeom>
          <a:blipFill>
            <a:blip r:embed="rId4"/>
            <a:stretch>
              <a:fillRect t="-22158" b="-4027"/>
            </a:stretch>
          </a:blipFill>
        </p:spPr>
        <p:txBody>
          <a:bodyPr/>
          <a:lstStyle/>
          <a:p>
            <a:endParaRPr lang="en-GB"/>
          </a:p>
        </p:txBody>
      </p:sp>
      <p:sp>
        <p:nvSpPr>
          <p:cNvPr id="15" name="Freeform 15"/>
          <p:cNvSpPr/>
          <p:nvPr/>
        </p:nvSpPr>
        <p:spPr>
          <a:xfrm>
            <a:off x="2272937" y="3841264"/>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236300" y="7468206"/>
            <a:ext cx="2601506" cy="1908855"/>
          </a:xfrm>
          <a:custGeom>
            <a:avLst/>
            <a:gdLst/>
            <a:ahLst/>
            <a:cxnLst/>
            <a:rect l="l" t="t" r="r" b="b"/>
            <a:pathLst>
              <a:path w="2601506" h="1908855">
                <a:moveTo>
                  <a:pt x="0" y="0"/>
                </a:moveTo>
                <a:lnTo>
                  <a:pt x="2601506" y="0"/>
                </a:lnTo>
                <a:lnTo>
                  <a:pt x="2601506" y="1908855"/>
                </a:lnTo>
                <a:lnTo>
                  <a:pt x="0" y="1908855"/>
                </a:lnTo>
                <a:lnTo>
                  <a:pt x="0" y="0"/>
                </a:lnTo>
                <a:close/>
              </a:path>
            </a:pathLst>
          </a:custGeom>
          <a:blipFill>
            <a:blip r:embed="rId7"/>
            <a:stretch>
              <a:fillRect/>
            </a:stretch>
          </a:blipFill>
        </p:spPr>
        <p:txBody>
          <a:bodyPr/>
          <a:lstStyle/>
          <a:p>
            <a:endParaRPr lang="en-GB"/>
          </a:p>
        </p:txBody>
      </p:sp>
      <p:sp>
        <p:nvSpPr>
          <p:cNvPr id="17" name="TextBox 17"/>
          <p:cNvSpPr txBox="1"/>
          <p:nvPr/>
        </p:nvSpPr>
        <p:spPr>
          <a:xfrm>
            <a:off x="509243" y="4249867"/>
            <a:ext cx="6541513" cy="3329335"/>
          </a:xfrm>
          <a:prstGeom prst="rect">
            <a:avLst/>
          </a:prstGeom>
        </p:spPr>
        <p:txBody>
          <a:bodyPr lIns="0" tIns="0" rIns="0" bIns="0" rtlCol="0" anchor="t">
            <a:spAutoFit/>
          </a:bodyPr>
          <a:lstStyle/>
          <a:p>
            <a:pPr algn="ctr">
              <a:lnSpc>
                <a:spcPts val="1674"/>
              </a:lnSpc>
            </a:pPr>
            <a:endParaRPr/>
          </a:p>
          <a:p>
            <a:pPr algn="ctr">
              <a:lnSpc>
                <a:spcPts val="1674"/>
              </a:lnSpc>
            </a:pPr>
            <a:endParaRPr/>
          </a:p>
          <a:p>
            <a:pPr algn="ctr">
              <a:lnSpc>
                <a:spcPts val="1674"/>
              </a:lnSpc>
            </a:pPr>
            <a:r>
              <a:rPr lang="en-US" sz="1196" b="1">
                <a:solidFill>
                  <a:srgbClr val="FFFFFF"/>
                </a:solidFill>
                <a:latin typeface="Verdana Pro Bold"/>
                <a:ea typeface="Verdana Pro Bold"/>
                <a:cs typeface="Verdana Pro Bold"/>
                <a:sym typeface="Verdana Pro Bold"/>
              </a:rPr>
              <a:t>There are gyms galore, a variety of restaurants, cafés, takeaways and pubs including Ty Pawb which combines parking, shopping, art gallery and eateries under one roof! A market on a Monday for all your fresh produce. There is a variety of activities in the City throughout the year including the yearly Wrexham Food Fest and the Christmas Market. </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Eagles Meadow complex plays home to a number of fashion and retail outlets. Most shops are open until 5:30pm weekdays and weekends. Eagles Meadow also hosts an Odeon cinema, as well as tenpin-bowling. With the increase in fame of the towns football club don’t be surprised to see Hugh Jackman or Will Farrell walking around the city and enjoying a pint before the game in the local pub! </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8" name="Freeform 18"/>
          <p:cNvSpPr/>
          <p:nvPr/>
        </p:nvSpPr>
        <p:spPr>
          <a:xfrm>
            <a:off x="4449189" y="7468206"/>
            <a:ext cx="2874511" cy="1908855"/>
          </a:xfrm>
          <a:custGeom>
            <a:avLst/>
            <a:gdLst/>
            <a:ahLst/>
            <a:cxnLst/>
            <a:rect l="l" t="t" r="r" b="b"/>
            <a:pathLst>
              <a:path w="2874511" h="1908855">
                <a:moveTo>
                  <a:pt x="0" y="0"/>
                </a:moveTo>
                <a:lnTo>
                  <a:pt x="2874511" y="0"/>
                </a:lnTo>
                <a:lnTo>
                  <a:pt x="2874511" y="1908855"/>
                </a:lnTo>
                <a:lnTo>
                  <a:pt x="0" y="1908855"/>
                </a:lnTo>
                <a:lnTo>
                  <a:pt x="0" y="0"/>
                </a:lnTo>
                <a:close/>
              </a:path>
            </a:pathLst>
          </a:custGeom>
          <a:blipFill>
            <a:blip r:embed="rId8"/>
            <a:stretch>
              <a:fillRect/>
            </a:stretch>
          </a:blipFill>
        </p:spPr>
        <p:txBody>
          <a:bodyPr/>
          <a:lstStyle/>
          <a:p>
            <a:endParaRPr lang="en-GB"/>
          </a:p>
        </p:txBody>
      </p:sp>
      <p:sp>
        <p:nvSpPr>
          <p:cNvPr id="19" name="TextBox 19"/>
          <p:cNvSpPr txBox="1"/>
          <p:nvPr/>
        </p:nvSpPr>
        <p:spPr>
          <a:xfrm>
            <a:off x="1179786" y="4190302"/>
            <a:ext cx="5200428"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Wrexham City Centre</a:t>
            </a:r>
          </a:p>
        </p:txBody>
      </p:sp>
      <p:sp>
        <p:nvSpPr>
          <p:cNvPr id="20" name="TextBox 20"/>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4316744"/>
          </a:xfrm>
          <a:custGeom>
            <a:avLst/>
            <a:gdLst/>
            <a:ahLst/>
            <a:cxnLst/>
            <a:rect l="l" t="t" r="r" b="b"/>
            <a:pathLst>
              <a:path w="7087401" h="4316744">
                <a:moveTo>
                  <a:pt x="0" y="0"/>
                </a:moveTo>
                <a:lnTo>
                  <a:pt x="7087400" y="0"/>
                </a:lnTo>
                <a:lnTo>
                  <a:pt x="7087400" y="4316744"/>
                </a:lnTo>
                <a:lnTo>
                  <a:pt x="0" y="4316744"/>
                </a:lnTo>
                <a:lnTo>
                  <a:pt x="0" y="0"/>
                </a:lnTo>
                <a:close/>
              </a:path>
            </a:pathLst>
          </a:custGeom>
          <a:blipFill>
            <a:blip r:embed="rId3"/>
            <a:stretch>
              <a:fillRect t="-3619" b="-5767"/>
            </a:stretch>
          </a:blipFill>
        </p:spPr>
        <p:txBody>
          <a:bodyPr/>
          <a:lstStyle/>
          <a:p>
            <a:endParaRPr lang="en-GB"/>
          </a:p>
        </p:txBody>
      </p:sp>
      <p:sp>
        <p:nvSpPr>
          <p:cNvPr id="14" name="Freeform 14"/>
          <p:cNvSpPr/>
          <p:nvPr/>
        </p:nvSpPr>
        <p:spPr>
          <a:xfrm>
            <a:off x="5616456" y="6598907"/>
            <a:ext cx="1707245" cy="1605181"/>
          </a:xfrm>
          <a:custGeom>
            <a:avLst/>
            <a:gdLst/>
            <a:ahLst/>
            <a:cxnLst/>
            <a:rect l="l" t="t" r="r" b="b"/>
            <a:pathLst>
              <a:path w="1707245" h="1605181">
                <a:moveTo>
                  <a:pt x="0" y="0"/>
                </a:moveTo>
                <a:lnTo>
                  <a:pt x="1707244" y="0"/>
                </a:lnTo>
                <a:lnTo>
                  <a:pt x="1707244" y="1605181"/>
                </a:lnTo>
                <a:lnTo>
                  <a:pt x="0" y="1605181"/>
                </a:lnTo>
                <a:lnTo>
                  <a:pt x="0" y="0"/>
                </a:lnTo>
                <a:close/>
              </a:path>
            </a:pathLst>
          </a:custGeom>
          <a:blipFill>
            <a:blip r:embed="rId4"/>
            <a:stretch>
              <a:fillRect/>
            </a:stretch>
          </a:blipFill>
        </p:spPr>
        <p:txBody>
          <a:bodyPr/>
          <a:lstStyle/>
          <a:p>
            <a:endParaRPr lang="en-GB"/>
          </a:p>
        </p:txBody>
      </p:sp>
      <p:sp>
        <p:nvSpPr>
          <p:cNvPr id="15" name="Freeform 15"/>
          <p:cNvSpPr/>
          <p:nvPr/>
        </p:nvSpPr>
        <p:spPr>
          <a:xfrm>
            <a:off x="2281102" y="4415929"/>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6" name="Freeform 16"/>
          <p:cNvSpPr/>
          <p:nvPr/>
        </p:nvSpPr>
        <p:spPr>
          <a:xfrm>
            <a:off x="236300" y="6598907"/>
            <a:ext cx="7087401" cy="2778155"/>
          </a:xfrm>
          <a:custGeom>
            <a:avLst/>
            <a:gdLst/>
            <a:ahLst/>
            <a:cxnLst/>
            <a:rect l="l" t="t" r="r" b="b"/>
            <a:pathLst>
              <a:path w="7087401" h="2778155">
                <a:moveTo>
                  <a:pt x="0" y="0"/>
                </a:moveTo>
                <a:lnTo>
                  <a:pt x="7087400" y="0"/>
                </a:lnTo>
                <a:lnTo>
                  <a:pt x="7087400" y="2778154"/>
                </a:lnTo>
                <a:lnTo>
                  <a:pt x="0" y="2778154"/>
                </a:lnTo>
                <a:lnTo>
                  <a:pt x="0" y="0"/>
                </a:lnTo>
                <a:close/>
              </a:path>
            </a:pathLst>
          </a:custGeom>
          <a:blipFill>
            <a:blip r:embed="rId7"/>
            <a:stretch>
              <a:fillRect t="-69872" b="-149017"/>
            </a:stretch>
          </a:blipFill>
        </p:spPr>
        <p:txBody>
          <a:bodyPr/>
          <a:lstStyle/>
          <a:p>
            <a:endParaRPr lang="en-GB"/>
          </a:p>
        </p:txBody>
      </p:sp>
      <p:sp>
        <p:nvSpPr>
          <p:cNvPr id="17" name="TextBox 17"/>
          <p:cNvSpPr txBox="1"/>
          <p:nvPr/>
        </p:nvSpPr>
        <p:spPr>
          <a:xfrm>
            <a:off x="798444" y="4764966"/>
            <a:ext cx="5963111" cy="346772"/>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Wrexham AFC</a:t>
            </a:r>
          </a:p>
        </p:txBody>
      </p:sp>
      <p:sp>
        <p:nvSpPr>
          <p:cNvPr id="18" name="TextBox 18"/>
          <p:cNvSpPr txBox="1"/>
          <p:nvPr/>
        </p:nvSpPr>
        <p:spPr>
          <a:xfrm>
            <a:off x="509243" y="5244590"/>
            <a:ext cx="6541513" cy="1659002"/>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Wrexham Association Football Club is a professional association football club based in Wrexham, Wales. Formed in 1864, it is the oldest club in Wales and the third-oldest professional association football team in the world.</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The “Welcome to Wrexham” documentary on Disney is well worth a watch, and showcases the spirit and sense of community Wrexham has to offer.</a:t>
            </a: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9" name="TextBox 19"/>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TextBox 13"/>
          <p:cNvSpPr txBox="1"/>
          <p:nvPr/>
        </p:nvSpPr>
        <p:spPr>
          <a:xfrm>
            <a:off x="469765" y="4794426"/>
            <a:ext cx="6620471" cy="2702960"/>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If you had a more relaxed pace in mind, why not pay a visit to the nearby Pontcysyllte Aqueduct. Internationally renowned as a World Heritage Site, the Aqueduct carries the Llangollen canal and was built in 1805 by Thomas Telford. The iron channel which carries canal boats has a walkway on one side only, with a sheer 126ft drop on the other side. It can be a nerve wracking experience crossing the aqueduct, but one which is worth it for the outstanding views of the surrounding valley! Or visit Erddig country house and enjoy a stroll trough the beautiful gardens and surrounding countryside. All right on your doorstep! </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4" name="Freeform 14"/>
          <p:cNvSpPr/>
          <p:nvPr/>
        </p:nvSpPr>
        <p:spPr>
          <a:xfrm>
            <a:off x="236300" y="249891"/>
            <a:ext cx="7087401" cy="3742080"/>
          </a:xfrm>
          <a:custGeom>
            <a:avLst/>
            <a:gdLst/>
            <a:ahLst/>
            <a:cxnLst/>
            <a:rect l="l" t="t" r="r" b="b"/>
            <a:pathLst>
              <a:path w="7087401" h="3742080">
                <a:moveTo>
                  <a:pt x="0" y="0"/>
                </a:moveTo>
                <a:lnTo>
                  <a:pt x="7087400" y="0"/>
                </a:lnTo>
                <a:lnTo>
                  <a:pt x="7087400" y="3742080"/>
                </a:lnTo>
                <a:lnTo>
                  <a:pt x="0" y="3742080"/>
                </a:lnTo>
                <a:lnTo>
                  <a:pt x="0" y="0"/>
                </a:lnTo>
                <a:close/>
              </a:path>
            </a:pathLst>
          </a:custGeom>
          <a:blipFill>
            <a:blip r:embed="rId3"/>
            <a:stretch>
              <a:fillRect t="-3284" b="-22901"/>
            </a:stretch>
          </a:blipFill>
        </p:spPr>
        <p:txBody>
          <a:bodyPr/>
          <a:lstStyle/>
          <a:p>
            <a:endParaRPr lang="en-GB"/>
          </a:p>
        </p:txBody>
      </p:sp>
      <p:sp>
        <p:nvSpPr>
          <p:cNvPr id="15" name="Freeform 15"/>
          <p:cNvSpPr/>
          <p:nvPr/>
        </p:nvSpPr>
        <p:spPr>
          <a:xfrm>
            <a:off x="2272937" y="3841264"/>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Freeform 16"/>
          <p:cNvSpPr/>
          <p:nvPr/>
        </p:nvSpPr>
        <p:spPr>
          <a:xfrm>
            <a:off x="4129931" y="6981735"/>
            <a:ext cx="3193769" cy="2395327"/>
          </a:xfrm>
          <a:custGeom>
            <a:avLst/>
            <a:gdLst/>
            <a:ahLst/>
            <a:cxnLst/>
            <a:rect l="l" t="t" r="r" b="b"/>
            <a:pathLst>
              <a:path w="3193769" h="2395327">
                <a:moveTo>
                  <a:pt x="0" y="0"/>
                </a:moveTo>
                <a:lnTo>
                  <a:pt x="3193769" y="0"/>
                </a:lnTo>
                <a:lnTo>
                  <a:pt x="3193769" y="2395326"/>
                </a:lnTo>
                <a:lnTo>
                  <a:pt x="0" y="2395326"/>
                </a:lnTo>
                <a:lnTo>
                  <a:pt x="0" y="0"/>
                </a:lnTo>
                <a:close/>
              </a:path>
            </a:pathLst>
          </a:custGeom>
          <a:blipFill>
            <a:blip r:embed="rId6"/>
            <a:stretch>
              <a:fillRect/>
            </a:stretch>
          </a:blipFill>
        </p:spPr>
        <p:txBody>
          <a:bodyPr/>
          <a:lstStyle/>
          <a:p>
            <a:endParaRPr lang="en-GB"/>
          </a:p>
        </p:txBody>
      </p:sp>
      <p:sp>
        <p:nvSpPr>
          <p:cNvPr id="17" name="Freeform 17"/>
          <p:cNvSpPr/>
          <p:nvPr/>
        </p:nvSpPr>
        <p:spPr>
          <a:xfrm>
            <a:off x="236300" y="6981735"/>
            <a:ext cx="4089606" cy="2395327"/>
          </a:xfrm>
          <a:custGeom>
            <a:avLst/>
            <a:gdLst/>
            <a:ahLst/>
            <a:cxnLst/>
            <a:rect l="l" t="t" r="r" b="b"/>
            <a:pathLst>
              <a:path w="4089606" h="2395327">
                <a:moveTo>
                  <a:pt x="0" y="0"/>
                </a:moveTo>
                <a:lnTo>
                  <a:pt x="4089605" y="0"/>
                </a:lnTo>
                <a:lnTo>
                  <a:pt x="4089605" y="2395326"/>
                </a:lnTo>
                <a:lnTo>
                  <a:pt x="0" y="2395326"/>
                </a:lnTo>
                <a:lnTo>
                  <a:pt x="0" y="0"/>
                </a:lnTo>
                <a:close/>
              </a:path>
            </a:pathLst>
          </a:custGeom>
          <a:blipFill>
            <a:blip r:embed="rId7"/>
            <a:stretch>
              <a:fillRect r="-3990"/>
            </a:stretch>
          </a:blipFill>
        </p:spPr>
        <p:txBody>
          <a:bodyPr/>
          <a:lstStyle/>
          <a:p>
            <a:endParaRPr lang="en-GB"/>
          </a:p>
        </p:txBody>
      </p:sp>
      <p:sp>
        <p:nvSpPr>
          <p:cNvPr id="18" name="TextBox 18"/>
          <p:cNvSpPr txBox="1"/>
          <p:nvPr/>
        </p:nvSpPr>
        <p:spPr>
          <a:xfrm>
            <a:off x="528644" y="4190302"/>
            <a:ext cx="6502711"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Explore the Beautiful Countryside</a:t>
            </a:r>
          </a:p>
        </p:txBody>
      </p:sp>
      <p:sp>
        <p:nvSpPr>
          <p:cNvPr id="19" name="TextBox 19"/>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6</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Freeform 13"/>
          <p:cNvSpPr/>
          <p:nvPr/>
        </p:nvSpPr>
        <p:spPr>
          <a:xfrm>
            <a:off x="236300" y="249891"/>
            <a:ext cx="7087401" cy="3702908"/>
          </a:xfrm>
          <a:custGeom>
            <a:avLst/>
            <a:gdLst/>
            <a:ahLst/>
            <a:cxnLst/>
            <a:rect l="l" t="t" r="r" b="b"/>
            <a:pathLst>
              <a:path w="7087401" h="3702908">
                <a:moveTo>
                  <a:pt x="0" y="0"/>
                </a:moveTo>
                <a:lnTo>
                  <a:pt x="7087400" y="0"/>
                </a:lnTo>
                <a:lnTo>
                  <a:pt x="7087400" y="3702908"/>
                </a:lnTo>
                <a:lnTo>
                  <a:pt x="0" y="3702908"/>
                </a:lnTo>
                <a:lnTo>
                  <a:pt x="0" y="0"/>
                </a:lnTo>
                <a:close/>
              </a:path>
            </a:pathLst>
          </a:custGeom>
          <a:blipFill>
            <a:blip r:embed="rId3"/>
            <a:stretch>
              <a:fillRect b="-12687"/>
            </a:stretch>
          </a:blipFill>
        </p:spPr>
        <p:txBody>
          <a:bodyPr/>
          <a:lstStyle/>
          <a:p>
            <a:endParaRPr lang="en-GB"/>
          </a:p>
        </p:txBody>
      </p:sp>
      <p:sp>
        <p:nvSpPr>
          <p:cNvPr id="14" name="Freeform 14"/>
          <p:cNvSpPr/>
          <p:nvPr/>
        </p:nvSpPr>
        <p:spPr>
          <a:xfrm>
            <a:off x="2272937" y="3841264"/>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236300" y="6666307"/>
            <a:ext cx="7087401" cy="2710754"/>
          </a:xfrm>
          <a:custGeom>
            <a:avLst/>
            <a:gdLst/>
            <a:ahLst/>
            <a:cxnLst/>
            <a:rect l="l" t="t" r="r" b="b"/>
            <a:pathLst>
              <a:path w="7087401" h="2710754">
                <a:moveTo>
                  <a:pt x="0" y="0"/>
                </a:moveTo>
                <a:lnTo>
                  <a:pt x="7087400" y="0"/>
                </a:lnTo>
                <a:lnTo>
                  <a:pt x="7087400" y="2710754"/>
                </a:lnTo>
                <a:lnTo>
                  <a:pt x="0" y="2710754"/>
                </a:lnTo>
                <a:lnTo>
                  <a:pt x="0" y="0"/>
                </a:lnTo>
                <a:close/>
              </a:path>
            </a:pathLst>
          </a:custGeom>
          <a:blipFill>
            <a:blip r:embed="rId6"/>
            <a:stretch>
              <a:fillRect t="-17835" b="-23023"/>
            </a:stretch>
          </a:blipFill>
        </p:spPr>
        <p:txBody>
          <a:bodyPr/>
          <a:lstStyle/>
          <a:p>
            <a:endParaRPr lang="en-GB"/>
          </a:p>
        </p:txBody>
      </p:sp>
      <p:sp>
        <p:nvSpPr>
          <p:cNvPr id="16" name="TextBox 16"/>
          <p:cNvSpPr txBox="1"/>
          <p:nvPr/>
        </p:nvSpPr>
        <p:spPr>
          <a:xfrm>
            <a:off x="469765" y="4643496"/>
            <a:ext cx="6620471" cy="2076585"/>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Wrexham is ideally located close to the city of Chester. Many of the current F1s visit Chester on a regular basis. Surrounded by its world-famous walls, the city began life as a Roman settlement, and ruins of many of the original buildings can still be seen today. There are many shopping facilities available for the avid shopper, and many restaurants call Chester home, ideal for the food fans amongst you. All of this set amongst the numerous medieval buildings. The main streets in Chester have an interesting layout, with 2 rows of shops/outlets/eateries set one above the other in the famous “rows”.</a:t>
            </a: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7" name="TextBox 17"/>
          <p:cNvSpPr txBox="1"/>
          <p:nvPr/>
        </p:nvSpPr>
        <p:spPr>
          <a:xfrm>
            <a:off x="528644" y="4190302"/>
            <a:ext cx="6502711" cy="346735"/>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Nearby Cities</a:t>
            </a:r>
          </a:p>
        </p:txBody>
      </p:sp>
      <p:sp>
        <p:nvSpPr>
          <p:cNvPr id="18" name="TextBox 18"/>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2"/>
            <a:stretch>
              <a:fillRect/>
            </a:stretch>
          </a:blipFill>
        </p:spPr>
        <p:txBody>
          <a:bodyPr/>
          <a:lstStyle/>
          <a:p>
            <a:endParaRPr lang="en-GB"/>
          </a:p>
        </p:txBody>
      </p:sp>
      <p:grpSp>
        <p:nvGrpSpPr>
          <p:cNvPr id="6" name="Group 6"/>
          <p:cNvGrpSpPr/>
          <p:nvPr/>
        </p:nvGrpSpPr>
        <p:grpSpPr>
          <a:xfrm>
            <a:off x="6086711" y="9377061"/>
            <a:ext cx="1236989" cy="1236989"/>
            <a:chOff x="0" y="0"/>
            <a:chExt cx="1649319" cy="1649319"/>
          </a:xfrm>
        </p:grpSpPr>
        <p:grpSp>
          <p:nvGrpSpPr>
            <p:cNvPr id="7" name="Group 7"/>
            <p:cNvGrpSpPr/>
            <p:nvPr/>
          </p:nvGrpSpPr>
          <p:grpSpPr>
            <a:xfrm>
              <a:off x="0" y="0"/>
              <a:ext cx="1649319" cy="164931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9" name="TextBox 9"/>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0" name="TextBox 10"/>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1" name="TextBox 11"/>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2" name="TextBox 12"/>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3" name="TextBox 13"/>
          <p:cNvSpPr txBox="1"/>
          <p:nvPr/>
        </p:nvSpPr>
        <p:spPr>
          <a:xfrm>
            <a:off x="740836" y="5326950"/>
            <a:ext cx="6078327" cy="3538126"/>
          </a:xfrm>
          <a:prstGeom prst="rect">
            <a:avLst/>
          </a:prstGeom>
        </p:spPr>
        <p:txBody>
          <a:bodyPr lIns="0" tIns="0" rIns="0" bIns="0" rtlCol="0" anchor="t">
            <a:spAutoFit/>
          </a:bodyPr>
          <a:lstStyle/>
          <a:p>
            <a:pPr algn="ctr">
              <a:lnSpc>
                <a:spcPts val="1674"/>
              </a:lnSpc>
            </a:pPr>
            <a:endParaRPr/>
          </a:p>
          <a:p>
            <a:pPr algn="ctr">
              <a:lnSpc>
                <a:spcPts val="1674"/>
              </a:lnSpc>
            </a:pPr>
            <a:r>
              <a:rPr lang="en-US" sz="1196" b="1">
                <a:solidFill>
                  <a:srgbClr val="FFFFFF"/>
                </a:solidFill>
                <a:latin typeface="Verdana Pro Bold"/>
                <a:ea typeface="Verdana Pro Bold"/>
                <a:cs typeface="Verdana Pro Bold"/>
                <a:sym typeface="Verdana Pro Bold"/>
              </a:rPr>
              <a:t>Betsi Cadwaladr University Health Board is the largest health organisation in Wales, providing a full range of primary, community, mental health and acute hospital services for a population of around 676,000 people across the six counties of North Wales (Anglesey, Gwynedd, Conwy, Denbighshire, Flintshire and Wrexham) as well as some parts of mid Wales, Cheshire and Shropshire.</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 The Health Board employs around 16,500 staff and has a budget of around £1.2billion. It is responsible for the operation of three district general hospitals (Ysbyty Gwynedd in Bangor, Ysbyty Glan Clwyd near Rhyl, and Wrexham Maelor Hospital) as well as 22 other acute and community hospitals, and a network of over 90 health centres, clinics, community health team bases and mental health units. It also coordinates the work of GP practices and NHS services provided by North Wales dentists, opticians and pharmacies.</a:t>
            </a:r>
          </a:p>
          <a:p>
            <a:pPr algn="ctr">
              <a:lnSpc>
                <a:spcPts val="1674"/>
              </a:lnSpc>
            </a:pPr>
            <a:endParaRPr lang="en-US" sz="1196" b="1">
              <a:solidFill>
                <a:srgbClr val="FFFFFF"/>
              </a:solidFill>
              <a:latin typeface="Verdana Pro Bold"/>
              <a:ea typeface="Verdana Pro Bold"/>
              <a:cs typeface="Verdana Pro Bold"/>
              <a:sym typeface="Verdana Pro Bold"/>
            </a:endParaRPr>
          </a:p>
        </p:txBody>
      </p:sp>
      <p:sp>
        <p:nvSpPr>
          <p:cNvPr id="14" name="Freeform 14"/>
          <p:cNvSpPr/>
          <p:nvPr/>
        </p:nvSpPr>
        <p:spPr>
          <a:xfrm>
            <a:off x="236300" y="249891"/>
            <a:ext cx="7087401" cy="3905661"/>
          </a:xfrm>
          <a:custGeom>
            <a:avLst/>
            <a:gdLst/>
            <a:ahLst/>
            <a:cxnLst/>
            <a:rect l="l" t="t" r="r" b="b"/>
            <a:pathLst>
              <a:path w="7087401" h="3905661">
                <a:moveTo>
                  <a:pt x="0" y="0"/>
                </a:moveTo>
                <a:lnTo>
                  <a:pt x="7087400" y="0"/>
                </a:lnTo>
                <a:lnTo>
                  <a:pt x="7087400" y="3905661"/>
                </a:lnTo>
                <a:lnTo>
                  <a:pt x="0" y="3905661"/>
                </a:lnTo>
                <a:lnTo>
                  <a:pt x="0" y="0"/>
                </a:lnTo>
                <a:close/>
              </a:path>
            </a:pathLst>
          </a:custGeom>
          <a:blipFill>
            <a:blip r:embed="rId3"/>
            <a:stretch>
              <a:fillRect l="-12214" t="-48267" r="-15030" b="-45404"/>
            </a:stretch>
          </a:blipFill>
        </p:spPr>
        <p:txBody>
          <a:bodyPr/>
          <a:lstStyle/>
          <a:p>
            <a:endParaRPr lang="en-GB"/>
          </a:p>
        </p:txBody>
      </p:sp>
      <p:sp>
        <p:nvSpPr>
          <p:cNvPr id="15" name="Freeform 15"/>
          <p:cNvSpPr/>
          <p:nvPr/>
        </p:nvSpPr>
        <p:spPr>
          <a:xfrm>
            <a:off x="2272937" y="4004846"/>
            <a:ext cx="3014126" cy="301413"/>
          </a:xfrm>
          <a:custGeom>
            <a:avLst/>
            <a:gdLst/>
            <a:ahLst/>
            <a:cxnLst/>
            <a:rect l="l" t="t" r="r" b="b"/>
            <a:pathLst>
              <a:path w="3014126" h="301413">
                <a:moveTo>
                  <a:pt x="0" y="0"/>
                </a:moveTo>
                <a:lnTo>
                  <a:pt x="3014126" y="0"/>
                </a:lnTo>
                <a:lnTo>
                  <a:pt x="3014126" y="301412"/>
                </a:lnTo>
                <a:lnTo>
                  <a:pt x="0" y="301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6" name="TextBox 16"/>
          <p:cNvSpPr txBox="1"/>
          <p:nvPr/>
        </p:nvSpPr>
        <p:spPr>
          <a:xfrm>
            <a:off x="528644" y="4430349"/>
            <a:ext cx="6502711" cy="688478"/>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Working at Betsi Cadwaladr University Health Board</a:t>
            </a:r>
          </a:p>
        </p:txBody>
      </p:sp>
      <p:sp>
        <p:nvSpPr>
          <p:cNvPr id="17" name="TextBox 17"/>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13043" y="216447"/>
            <a:ext cx="7133914" cy="9187069"/>
            <a:chOff x="0" y="0"/>
            <a:chExt cx="2548285" cy="3281687"/>
          </a:xfrm>
        </p:grpSpPr>
        <p:sp>
          <p:nvSpPr>
            <p:cNvPr id="3" name="Freeform 3"/>
            <p:cNvSpPr/>
            <p:nvPr/>
          </p:nvSpPr>
          <p:spPr>
            <a:xfrm>
              <a:off x="0" y="0"/>
              <a:ext cx="2548285" cy="3281687"/>
            </a:xfrm>
            <a:custGeom>
              <a:avLst/>
              <a:gdLst/>
              <a:ahLst/>
              <a:cxnLst/>
              <a:rect l="l" t="t" r="r" b="b"/>
              <a:pathLst>
                <a:path w="2548285" h="3281687">
                  <a:moveTo>
                    <a:pt x="0" y="0"/>
                  </a:moveTo>
                  <a:lnTo>
                    <a:pt x="2548285" y="0"/>
                  </a:lnTo>
                  <a:lnTo>
                    <a:pt x="2548285" y="3281687"/>
                  </a:lnTo>
                  <a:lnTo>
                    <a:pt x="0" y="3281687"/>
                  </a:lnTo>
                  <a:close/>
                </a:path>
              </a:pathLst>
            </a:custGeom>
            <a:solidFill>
              <a:srgbClr val="009CFF"/>
            </a:solidFill>
          </p:spPr>
          <p:txBody>
            <a:bodyPr/>
            <a:lstStyle/>
            <a:p>
              <a:endParaRPr lang="en-GB"/>
            </a:p>
          </p:txBody>
        </p:sp>
        <p:sp>
          <p:nvSpPr>
            <p:cNvPr id="4" name="TextBox 4"/>
            <p:cNvSpPr txBox="1"/>
            <p:nvPr/>
          </p:nvSpPr>
          <p:spPr>
            <a:xfrm>
              <a:off x="0" y="-28575"/>
              <a:ext cx="2548285" cy="3310262"/>
            </a:xfrm>
            <a:prstGeom prst="rect">
              <a:avLst/>
            </a:prstGeom>
          </p:spPr>
          <p:txBody>
            <a:bodyPr lIns="50966" tIns="50966" rIns="50966" bIns="50966" rtlCol="0" anchor="ctr"/>
            <a:lstStyle/>
            <a:p>
              <a:pPr algn="ctr">
                <a:lnSpc>
                  <a:spcPts val="1966"/>
                </a:lnSpc>
              </a:pPr>
              <a:endParaRPr/>
            </a:p>
          </p:txBody>
        </p:sp>
      </p:grpSp>
      <p:sp>
        <p:nvSpPr>
          <p:cNvPr id="5" name="Freeform 5"/>
          <p:cNvSpPr/>
          <p:nvPr/>
        </p:nvSpPr>
        <p:spPr>
          <a:xfrm>
            <a:off x="249217" y="4813476"/>
            <a:ext cx="7087401" cy="4563585"/>
          </a:xfrm>
          <a:custGeom>
            <a:avLst/>
            <a:gdLst/>
            <a:ahLst/>
            <a:cxnLst/>
            <a:rect l="l" t="t" r="r" b="b"/>
            <a:pathLst>
              <a:path w="7087401" h="4563585">
                <a:moveTo>
                  <a:pt x="0" y="0"/>
                </a:moveTo>
                <a:lnTo>
                  <a:pt x="7087401" y="0"/>
                </a:lnTo>
                <a:lnTo>
                  <a:pt x="7087401" y="4563585"/>
                </a:lnTo>
                <a:lnTo>
                  <a:pt x="0" y="4563585"/>
                </a:lnTo>
                <a:lnTo>
                  <a:pt x="0" y="0"/>
                </a:lnTo>
                <a:close/>
              </a:path>
            </a:pathLst>
          </a:custGeom>
          <a:blipFill>
            <a:blip r:embed="rId2"/>
            <a:stretch>
              <a:fillRect l="-12214" t="-41308" r="-15030" b="-24441"/>
            </a:stretch>
          </a:blipFill>
        </p:spPr>
        <p:txBody>
          <a:bodyPr/>
          <a:lstStyle/>
          <a:p>
            <a:endParaRPr lang="en-GB"/>
          </a:p>
        </p:txBody>
      </p:sp>
      <p:sp>
        <p:nvSpPr>
          <p:cNvPr id="6" name="Freeform 6"/>
          <p:cNvSpPr/>
          <p:nvPr/>
        </p:nvSpPr>
        <p:spPr>
          <a:xfrm>
            <a:off x="236300" y="9501244"/>
            <a:ext cx="4089606" cy="988624"/>
          </a:xfrm>
          <a:custGeom>
            <a:avLst/>
            <a:gdLst/>
            <a:ahLst/>
            <a:cxnLst/>
            <a:rect l="l" t="t" r="r" b="b"/>
            <a:pathLst>
              <a:path w="4089606" h="988624">
                <a:moveTo>
                  <a:pt x="0" y="0"/>
                </a:moveTo>
                <a:lnTo>
                  <a:pt x="4089605" y="0"/>
                </a:lnTo>
                <a:lnTo>
                  <a:pt x="4089605" y="988624"/>
                </a:lnTo>
                <a:lnTo>
                  <a:pt x="0" y="988624"/>
                </a:lnTo>
                <a:lnTo>
                  <a:pt x="0" y="0"/>
                </a:lnTo>
                <a:close/>
              </a:path>
            </a:pathLst>
          </a:custGeom>
          <a:blipFill>
            <a:blip r:embed="rId3"/>
            <a:stretch>
              <a:fillRect/>
            </a:stretch>
          </a:blipFill>
        </p:spPr>
        <p:txBody>
          <a:bodyPr/>
          <a:lstStyle/>
          <a:p>
            <a:endParaRPr lang="en-GB"/>
          </a:p>
        </p:txBody>
      </p:sp>
      <p:grpSp>
        <p:nvGrpSpPr>
          <p:cNvPr id="7" name="Group 7"/>
          <p:cNvGrpSpPr/>
          <p:nvPr/>
        </p:nvGrpSpPr>
        <p:grpSpPr>
          <a:xfrm>
            <a:off x="6086711" y="9377061"/>
            <a:ext cx="1236989" cy="1236989"/>
            <a:chOff x="0" y="0"/>
            <a:chExt cx="1649319" cy="1649319"/>
          </a:xfrm>
        </p:grpSpPr>
        <p:grpSp>
          <p:nvGrpSpPr>
            <p:cNvPr id="8" name="Group 8"/>
            <p:cNvGrpSpPr/>
            <p:nvPr/>
          </p:nvGrpSpPr>
          <p:grpSpPr>
            <a:xfrm>
              <a:off x="0" y="0"/>
              <a:ext cx="1649319" cy="164931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9CFF"/>
              </a:solidFill>
              <a:ln w="66675" cap="sq">
                <a:solidFill>
                  <a:srgbClr val="FFFFFF"/>
                </a:solidFill>
                <a:prstDash val="solid"/>
                <a:miter/>
              </a:ln>
            </p:spPr>
            <p:txBody>
              <a:bodyPr/>
              <a:lstStyle/>
              <a:p>
                <a:endParaRPr lang="en-GB"/>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53"/>
                  </a:lnSpc>
                </a:pPr>
                <a:endParaRPr/>
              </a:p>
            </p:txBody>
          </p:sp>
        </p:grpSp>
        <p:sp>
          <p:nvSpPr>
            <p:cNvPr id="11" name="TextBox 11"/>
            <p:cNvSpPr txBox="1"/>
            <p:nvPr/>
          </p:nvSpPr>
          <p:spPr>
            <a:xfrm>
              <a:off x="293358" y="602871"/>
              <a:ext cx="1062603" cy="399552"/>
            </a:xfrm>
            <a:prstGeom prst="rect">
              <a:avLst/>
            </a:prstGeom>
          </p:spPr>
          <p:txBody>
            <a:bodyPr lIns="0" tIns="0" rIns="0" bIns="0" rtlCol="0" anchor="t">
              <a:spAutoFit/>
            </a:bodyPr>
            <a:lstStyle/>
            <a:p>
              <a:pPr algn="ctr">
                <a:lnSpc>
                  <a:spcPts val="2509"/>
                </a:lnSpc>
              </a:pPr>
              <a:r>
                <a:rPr lang="en-US" sz="1792" b="1">
                  <a:solidFill>
                    <a:srgbClr val="FFFFFF"/>
                  </a:solidFill>
                  <a:latin typeface="Frutiger Bold"/>
                  <a:ea typeface="Frutiger Bold"/>
                  <a:cs typeface="Frutiger Bold"/>
                  <a:sym typeface="Frutiger Bold"/>
                </a:rPr>
                <a:t>MED</a:t>
              </a:r>
              <a:r>
                <a:rPr lang="en-US" sz="1792">
                  <a:solidFill>
                    <a:srgbClr val="FFFFFF"/>
                  </a:solidFill>
                  <a:latin typeface="Frutiger"/>
                  <a:ea typeface="Frutiger"/>
                  <a:cs typeface="Frutiger"/>
                  <a:sym typeface="Frutiger"/>
                </a:rPr>
                <a:t>ED</a:t>
              </a:r>
            </a:p>
          </p:txBody>
        </p:sp>
        <p:sp>
          <p:nvSpPr>
            <p:cNvPr id="12" name="TextBox 12"/>
            <p:cNvSpPr txBox="1"/>
            <p:nvPr/>
          </p:nvSpPr>
          <p:spPr>
            <a:xfrm>
              <a:off x="313860" y="454341"/>
              <a:ext cx="729068"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WRECSAM</a:t>
              </a:r>
            </a:p>
          </p:txBody>
        </p:sp>
        <p:sp>
          <p:nvSpPr>
            <p:cNvPr id="13" name="TextBox 13"/>
            <p:cNvSpPr txBox="1"/>
            <p:nvPr/>
          </p:nvSpPr>
          <p:spPr>
            <a:xfrm>
              <a:off x="313860" y="986336"/>
              <a:ext cx="770072" cy="189592"/>
            </a:xfrm>
            <a:prstGeom prst="rect">
              <a:avLst/>
            </a:prstGeom>
          </p:spPr>
          <p:txBody>
            <a:bodyPr lIns="0" tIns="0" rIns="0" bIns="0" rtlCol="0" anchor="t">
              <a:spAutoFit/>
            </a:bodyPr>
            <a:lstStyle/>
            <a:p>
              <a:pPr algn="ctr">
                <a:lnSpc>
                  <a:spcPts val="1219"/>
                </a:lnSpc>
              </a:pPr>
              <a:r>
                <a:rPr lang="en-US" sz="870">
                  <a:solidFill>
                    <a:srgbClr val="FFFFFF"/>
                  </a:solidFill>
                  <a:latin typeface="Frutiger"/>
                  <a:ea typeface="Frutiger"/>
                  <a:cs typeface="Frutiger"/>
                  <a:sym typeface="Frutiger"/>
                </a:rPr>
                <a:t>WREXHAM</a:t>
              </a:r>
            </a:p>
          </p:txBody>
        </p:sp>
      </p:grpSp>
      <p:sp>
        <p:nvSpPr>
          <p:cNvPr id="14" name="Freeform 14"/>
          <p:cNvSpPr/>
          <p:nvPr/>
        </p:nvSpPr>
        <p:spPr>
          <a:xfrm>
            <a:off x="2272937" y="4662770"/>
            <a:ext cx="3014126" cy="301413"/>
          </a:xfrm>
          <a:custGeom>
            <a:avLst/>
            <a:gdLst/>
            <a:ahLst/>
            <a:cxnLst/>
            <a:rect l="l" t="t" r="r" b="b"/>
            <a:pathLst>
              <a:path w="3014126" h="301413">
                <a:moveTo>
                  <a:pt x="0" y="0"/>
                </a:moveTo>
                <a:lnTo>
                  <a:pt x="3014126" y="0"/>
                </a:lnTo>
                <a:lnTo>
                  <a:pt x="3014126" y="301413"/>
                </a:lnTo>
                <a:lnTo>
                  <a:pt x="0" y="3014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GB"/>
          </a:p>
        </p:txBody>
      </p:sp>
      <p:sp>
        <p:nvSpPr>
          <p:cNvPr id="15" name="Freeform 15"/>
          <p:cNvSpPr/>
          <p:nvPr/>
        </p:nvSpPr>
        <p:spPr>
          <a:xfrm>
            <a:off x="537256" y="5402987"/>
            <a:ext cx="6511323" cy="3384564"/>
          </a:xfrm>
          <a:custGeom>
            <a:avLst/>
            <a:gdLst/>
            <a:ahLst/>
            <a:cxnLst/>
            <a:rect l="l" t="t" r="r" b="b"/>
            <a:pathLst>
              <a:path w="6511323" h="3384564">
                <a:moveTo>
                  <a:pt x="0" y="0"/>
                </a:moveTo>
                <a:lnTo>
                  <a:pt x="6511322" y="0"/>
                </a:lnTo>
                <a:lnTo>
                  <a:pt x="6511322" y="3384564"/>
                </a:lnTo>
                <a:lnTo>
                  <a:pt x="0" y="3384564"/>
                </a:lnTo>
                <a:lnTo>
                  <a:pt x="0" y="0"/>
                </a:lnTo>
                <a:close/>
              </a:path>
            </a:pathLst>
          </a:custGeom>
          <a:blipFill>
            <a:blip r:embed="rId6"/>
            <a:stretch>
              <a:fillRect l="-35699" t="-53175" r="-35569" b="-32162"/>
            </a:stretch>
          </a:blipFill>
        </p:spPr>
        <p:txBody>
          <a:bodyPr/>
          <a:lstStyle/>
          <a:p>
            <a:endParaRPr lang="en-GB"/>
          </a:p>
        </p:txBody>
      </p:sp>
      <p:sp>
        <p:nvSpPr>
          <p:cNvPr id="16" name="TextBox 16"/>
          <p:cNvSpPr txBox="1"/>
          <p:nvPr/>
        </p:nvSpPr>
        <p:spPr>
          <a:xfrm>
            <a:off x="1273092" y="1874142"/>
            <a:ext cx="5039651" cy="2076585"/>
          </a:xfrm>
          <a:prstGeom prst="rect">
            <a:avLst/>
          </a:prstGeom>
        </p:spPr>
        <p:txBody>
          <a:bodyPr lIns="0" tIns="0" rIns="0" bIns="0" rtlCol="0" anchor="t">
            <a:spAutoFit/>
          </a:bodyPr>
          <a:lstStyle/>
          <a:p>
            <a:pPr algn="ctr">
              <a:lnSpc>
                <a:spcPts val="1674"/>
              </a:lnSpc>
            </a:pPr>
            <a:r>
              <a:rPr lang="en-US" sz="1196" b="1">
                <a:solidFill>
                  <a:srgbClr val="FFFFFF"/>
                </a:solidFill>
                <a:latin typeface="Verdana Pro Bold"/>
                <a:ea typeface="Verdana Pro Bold"/>
                <a:cs typeface="Verdana Pro Bold"/>
                <a:sym typeface="Verdana Pro Bold"/>
              </a:rPr>
              <a:t>Our values and behaviours shape the way we work, how we interact with each other, our patients/service users and our partners. Values are beliefs or principles that are important and meaningful to us - they are what drives us.</a:t>
            </a:r>
          </a:p>
          <a:p>
            <a:pPr algn="ctr">
              <a:lnSpc>
                <a:spcPts val="1674"/>
              </a:lnSpc>
            </a:pPr>
            <a:endParaRPr lang="en-US" sz="1196" b="1">
              <a:solidFill>
                <a:srgbClr val="FFFFFF"/>
              </a:solidFill>
              <a:latin typeface="Verdana Pro Bold"/>
              <a:ea typeface="Verdana Pro Bold"/>
              <a:cs typeface="Verdana Pro Bold"/>
              <a:sym typeface="Verdana Pro Bold"/>
            </a:endParaRPr>
          </a:p>
          <a:p>
            <a:pPr algn="ctr">
              <a:lnSpc>
                <a:spcPts val="1674"/>
              </a:lnSpc>
            </a:pPr>
            <a:r>
              <a:rPr lang="en-US" sz="1196" b="1">
                <a:solidFill>
                  <a:srgbClr val="FFFFFF"/>
                </a:solidFill>
                <a:latin typeface="Verdana Pro Bold"/>
                <a:ea typeface="Verdana Pro Bold"/>
                <a:cs typeface="Verdana Pro Bold"/>
                <a:sym typeface="Verdana Pro Bold"/>
              </a:rPr>
              <a:t>Behaviours are what we observe, our actions that bring these values to life. Our behaviours demonstrate our values through what we say and how we say it, how we do things and how we treat others and expect to be treated ourselves.</a:t>
            </a:r>
          </a:p>
        </p:txBody>
      </p:sp>
      <p:sp>
        <p:nvSpPr>
          <p:cNvPr id="17" name="TextBox 17"/>
          <p:cNvSpPr txBox="1"/>
          <p:nvPr/>
        </p:nvSpPr>
        <p:spPr>
          <a:xfrm>
            <a:off x="1418014" y="818613"/>
            <a:ext cx="4749807" cy="688478"/>
          </a:xfrm>
          <a:prstGeom prst="rect">
            <a:avLst/>
          </a:prstGeom>
        </p:spPr>
        <p:txBody>
          <a:bodyPr lIns="0" tIns="0" rIns="0" bIns="0" rtlCol="0" anchor="t">
            <a:spAutoFit/>
          </a:bodyPr>
          <a:lstStyle/>
          <a:p>
            <a:pPr algn="ctr">
              <a:lnSpc>
                <a:spcPts val="2692"/>
              </a:lnSpc>
            </a:pPr>
            <a:r>
              <a:rPr lang="en-US" sz="2589" b="1">
                <a:solidFill>
                  <a:srgbClr val="FFFFFF"/>
                </a:solidFill>
                <a:latin typeface="Verdana Pro Bold"/>
                <a:ea typeface="Verdana Pro Bold"/>
                <a:cs typeface="Verdana Pro Bold"/>
                <a:sym typeface="Verdana Pro Bold"/>
              </a:rPr>
              <a:t>Our Values and Behaviour Framework </a:t>
            </a:r>
          </a:p>
        </p:txBody>
      </p:sp>
      <p:sp>
        <p:nvSpPr>
          <p:cNvPr id="18" name="TextBox 18"/>
          <p:cNvSpPr txBox="1"/>
          <p:nvPr/>
        </p:nvSpPr>
        <p:spPr>
          <a:xfrm>
            <a:off x="3522441" y="10381613"/>
            <a:ext cx="151902" cy="170952"/>
          </a:xfrm>
          <a:prstGeom prst="rect">
            <a:avLst/>
          </a:prstGeom>
        </p:spPr>
        <p:txBody>
          <a:bodyPr wrap="none" lIns="0" tIns="0" rIns="0" bIns="0" rtlCol="0" anchor="t">
            <a:spAutoFit/>
          </a:bodyPr>
          <a:lstStyle/>
          <a:p>
            <a:pPr algn="ctr">
              <a:lnSpc>
                <a:spcPts val="1674"/>
              </a:lnSpc>
              <a:spcBef>
                <a:spcPct val="0"/>
              </a:spcBef>
            </a:pPr>
            <a:r>
              <a:rPr lang="en-US" sz="1196">
                <a:solidFill>
                  <a:srgbClr val="737373"/>
                </a:solidFill>
                <a:latin typeface="Verdana Pro"/>
                <a:ea typeface="Verdana Pro"/>
                <a:cs typeface="Verdana Pro"/>
                <a:sym typeface="Verdana Pro"/>
              </a:rPr>
              <a:t>Page 9</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acf8fe-a9ce-4374-92f5-581b210b570f">
      <Terms xmlns="http://schemas.microsoft.com/office/infopath/2007/PartnerControls"/>
    </lcf76f155ced4ddcb4097134ff3c332f>
    <TaxCatchAll xmlns="93534921-1956-43a9-9498-463b2729836f" xsi:nil="true"/>
    <_ip_UnifiedCompliancePolicyUIAction xmlns="http://schemas.microsoft.com/sharepoint/v3" xsi:nil="true"/>
    <_ip_UnifiedCompliancePolicyProperties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B1D9BBF78070343825AC322C150D363" ma:contentTypeVersion="17" ma:contentTypeDescription="Create a new document." ma:contentTypeScope="" ma:versionID="1e1b25a2e4f2651b5fcd43fc96f609a4">
  <xsd:schema xmlns:xsd="http://www.w3.org/2001/XMLSchema" xmlns:xs="http://www.w3.org/2001/XMLSchema" xmlns:p="http://schemas.microsoft.com/office/2006/metadata/properties" xmlns:ns1="http://schemas.microsoft.com/sharepoint/v3" xmlns:ns2="7eacf8fe-a9ce-4374-92f5-581b210b570f" xmlns:ns3="93534921-1956-43a9-9498-463b2729836f" targetNamespace="http://schemas.microsoft.com/office/2006/metadata/properties" ma:root="true" ma:fieldsID="1872565ce9771109f7d01edecef26bb7" ns1:_="" ns2:_="" ns3:_="">
    <xsd:import namespace="http://schemas.microsoft.com/sharepoint/v3"/>
    <xsd:import namespace="7eacf8fe-a9ce-4374-92f5-581b210b570f"/>
    <xsd:import namespace="93534921-1956-43a9-9498-463b2729836f"/>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Unified Compliance Policy Properties" ma:hidden="true" ma:internalName="_ip_UnifiedCompliancePolicyProperties">
      <xsd:simpleType>
        <xsd:restriction base="dms:Note"/>
      </xsd:simpleType>
    </xsd:element>
    <xsd:element name="_ip_UnifiedCompliancePolicyUIAction" ma:index="2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acf8fe-a9ce-4374-92f5-581b210b57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efaef41-70dc-4075-804e-d4e4dbdaeee0"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3534921-1956-43a9-9498-463b2729836f"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0d981bf-af7a-4709-ab7e-e3b14146c9a6}" ma:internalName="TaxCatchAll" ma:showField="CatchAllData" ma:web="93534921-1956-43a9-9498-463b2729836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465F62-CA17-44C3-B9C0-AB13205AE447}">
  <ds:schemaRefs>
    <ds:schemaRef ds:uri="http://schemas.microsoft.com/office/2006/metadata/properties"/>
    <ds:schemaRef ds:uri="http://schemas.microsoft.com/office/infopath/2007/PartnerControls"/>
    <ds:schemaRef ds:uri="7eacf8fe-a9ce-4374-92f5-581b210b570f"/>
    <ds:schemaRef ds:uri="93534921-1956-43a9-9498-463b2729836f"/>
    <ds:schemaRef ds:uri="http://schemas.microsoft.com/sharepoint/v3"/>
  </ds:schemaRefs>
</ds:datastoreItem>
</file>

<file path=customXml/itemProps2.xml><?xml version="1.0" encoding="utf-8"?>
<ds:datastoreItem xmlns:ds="http://schemas.openxmlformats.org/officeDocument/2006/customXml" ds:itemID="{9FF2E650-6C14-4744-8C87-01727857ECC4}">
  <ds:schemaRefs>
    <ds:schemaRef ds:uri="http://schemas.microsoft.com/sharepoint/v3/contenttype/forms"/>
  </ds:schemaRefs>
</ds:datastoreItem>
</file>

<file path=customXml/itemProps3.xml><?xml version="1.0" encoding="utf-8"?>
<ds:datastoreItem xmlns:ds="http://schemas.openxmlformats.org/officeDocument/2006/customXml" ds:itemID="{D2F595D1-1229-4521-91E1-96383C07009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eacf8fe-a9ce-4374-92f5-581b210b570f"/>
    <ds:schemaRef ds:uri="93534921-1956-43a9-9498-463b272983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TotalTime>
  <Words>2655</Words>
  <Application>Microsoft Office PowerPoint</Application>
  <PresentationFormat>Custom</PresentationFormat>
  <Paragraphs>232</Paragraphs>
  <Slides>19</Slides>
  <Notes>0</Notes>
  <HiddenSlides>0</HiddenSlides>
  <MMClips>0</MMClips>
  <ScaleCrop>false</ScaleCrop>
  <HeadingPairs>
    <vt:vector size="4" baseType="variant">
      <vt:variant>
        <vt:lpstr>Theme</vt:lpstr>
      </vt:variant>
      <vt:variant>
        <vt:i4>1</vt:i4>
      </vt:variant>
      <vt:variant>
        <vt:lpstr>Slide Titles</vt:lpstr>
      </vt:variant>
      <vt:variant>
        <vt:i4>19</vt:i4>
      </vt:variant>
    </vt:vector>
  </HeadingPairs>
  <TitlesOfParts>
    <vt:vector size="2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Wrexham Foundation Programme (A4)</dc:title>
  <dc:creator>Emma Wilson (BCUHB - Medical Education)</dc:creator>
  <cp:lastModifiedBy>Mairead Geaney (HEIW)</cp:lastModifiedBy>
  <cp:revision>3</cp:revision>
  <dcterms:created xsi:type="dcterms:W3CDTF">2006-08-16T00:00:00Z</dcterms:created>
  <dcterms:modified xsi:type="dcterms:W3CDTF">2026-02-27T10:43:59Z</dcterms:modified>
  <dc:identifier>DAGqzYa1I8I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0x010100AB1D9BBF78070343825AC322C150D363</vt:lpwstr>
  </property>
</Properties>
</file>