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76" r:id="rId18"/>
    <p:sldId id="269" r:id="rId19"/>
    <p:sldId id="270" r:id="rId20"/>
    <p:sldId id="271" r:id="rId21"/>
    <p:sldId id="272" r:id="rId22"/>
    <p:sldId id="273" r:id="rId23"/>
    <p:sldId id="274" r:id="rId24"/>
  </p:sldIdLst>
  <p:sldSz cx="7556500" cy="10693400"/>
  <p:notesSz cx="6858000" cy="9144000"/>
  <p:embeddedFontLst>
    <p:embeddedFont>
      <p:font typeface="Abadi Extra Light" panose="020B0604020202020204" charset="0"/>
      <p:regular r:id="rId25"/>
    </p:embeddedFont>
    <p:embeddedFont>
      <p:font typeface="Aptos Narrow" panose="020B0004020202020204" pitchFamily="34" charset="0"/>
      <p:regular r:id="rId26"/>
      <p:bold r:id="rId27"/>
      <p:italic r:id="rId28"/>
      <p:boldItalic r:id="rId29"/>
    </p:embeddedFont>
    <p:embeddedFont>
      <p:font typeface="Baguet Script" panose="00000500000000000000" pitchFamily="2" charset="0"/>
      <p:regular r:id="rId30"/>
    </p:embeddedFont>
    <p:embeddedFont>
      <p:font typeface="Baskerville Old Face" panose="02020602080505020303" pitchFamily="18" charset="0"/>
      <p:regular r:id="rId31"/>
    </p:embeddedFont>
    <p:embeddedFont>
      <p:font typeface="Blackadder ITC" panose="04020505050007020D02" pitchFamily="82" charset="0"/>
      <p:regular r:id="rId32"/>
    </p:embeddedFont>
    <p:embeddedFont>
      <p:font typeface="Buffalo" panose="020B0604020202020204" charset="0"/>
      <p:regular r:id="rId33"/>
    </p:embeddedFont>
    <p:embeddedFont>
      <p:font typeface="Cavolini" panose="03000502040302020204" pitchFamily="66" charset="0"/>
      <p:regular r:id="rId34"/>
      <p:bold r:id="rId35"/>
      <p:italic r:id="rId36"/>
      <p:boldItalic r:id="rId37"/>
    </p:embeddedFont>
    <p:embeddedFont>
      <p:font typeface="Frutiger" panose="020B0604020202020204" charset="0"/>
      <p:regular r:id="rId38"/>
    </p:embeddedFont>
    <p:embeddedFont>
      <p:font typeface="Frutiger Bold" panose="020B0604020202020204" charset="0"/>
      <p:regular r:id="rId39"/>
    </p:embeddedFont>
    <p:embeddedFont>
      <p:font typeface="Lucida Sans Unicode" panose="020B0602030504020204" pitchFamily="34" charset="0"/>
      <p:regular r:id="rId40"/>
    </p:embeddedFont>
    <p:embeddedFont>
      <p:font typeface="Verdana Pro" panose="020B0604030504040204" pitchFamily="34" charset="0"/>
      <p:regular r:id="rId41"/>
      <p:bold r:id="rId42"/>
      <p:italic r:id="rId43"/>
      <p:boldItalic r:id="rId44"/>
    </p:embeddedFont>
    <p:embeddedFont>
      <p:font typeface="Verdana Pro Bold" panose="020B0804030504040204" pitchFamily="34" charset="0"/>
      <p:regular r:id="rId45"/>
      <p:bold r:id="rId46"/>
    </p:embeddedFont>
    <p:embeddedFont>
      <p:font typeface="Verdana Pro Bold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0" autoAdjust="0"/>
    <p:restoredTop sz="94622" autoAdjust="0"/>
  </p:normalViewPr>
  <p:slideViewPr>
    <p:cSldViewPr>
      <p:cViewPr varScale="1">
        <p:scale>
          <a:sx n="50" d="100"/>
          <a:sy n="50" d="100"/>
        </p:scale>
        <p:origin x="2449" y="7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5.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5.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8" y="3314954"/>
            <a:ext cx="6423025" cy="435056"/>
          </a:xfrm>
          <a:prstGeom prst="rect">
            <a:avLst/>
          </a:prstGeom>
        </p:spPr>
        <p:txBody>
          <a:bodyPr wrap="square" lIns="0" tIns="0" rIns="0" bIns="0">
            <a:spAutoFit/>
          </a:bodyPr>
          <a:lstStyle>
            <a:lvl1pPr>
              <a:defRPr sz="2827" b="1" i="0">
                <a:solidFill>
                  <a:srgbClr val="358064"/>
                </a:solidFill>
                <a:latin typeface="Arial"/>
                <a:cs typeface="Arial"/>
              </a:defRPr>
            </a:lvl1pPr>
          </a:lstStyle>
          <a:p>
            <a:endParaRPr/>
          </a:p>
        </p:txBody>
      </p:sp>
      <p:sp>
        <p:nvSpPr>
          <p:cNvPr id="3" name="Holder 3"/>
          <p:cNvSpPr>
            <a:spLocks noGrp="1"/>
          </p:cNvSpPr>
          <p:nvPr>
            <p:ph type="subTitle" idx="4"/>
          </p:nvPr>
        </p:nvSpPr>
        <p:spPr>
          <a:xfrm>
            <a:off x="1133475" y="5988304"/>
            <a:ext cx="5289550" cy="260969"/>
          </a:xfrm>
          <a:prstGeom prst="rect">
            <a:avLst/>
          </a:prstGeom>
        </p:spPr>
        <p:txBody>
          <a:bodyPr wrap="square" lIns="0" tIns="0" rIns="0" bIns="0">
            <a:spAutoFit/>
          </a:bodyPr>
          <a:lstStyle>
            <a:lvl1pPr>
              <a:defRPr sz="1696" b="0" i="0">
                <a:solidFill>
                  <a:srgbClr val="358064"/>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1313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5937" y="1455233"/>
            <a:ext cx="4079792" cy="435056"/>
          </a:xfrm>
        </p:spPr>
        <p:txBody>
          <a:bodyPr lIns="0" tIns="0" rIns="0" bIns="0"/>
          <a:lstStyle>
            <a:lvl1pPr>
              <a:defRPr sz="2827" b="1" i="0">
                <a:solidFill>
                  <a:srgbClr val="358064"/>
                </a:solidFill>
                <a:latin typeface="Arial"/>
                <a:cs typeface="Arial"/>
              </a:defRPr>
            </a:lvl1pPr>
          </a:lstStyle>
          <a:p>
            <a:endParaRPr/>
          </a:p>
        </p:txBody>
      </p:sp>
      <p:sp>
        <p:nvSpPr>
          <p:cNvPr id="3" name="Holder 3"/>
          <p:cNvSpPr>
            <a:spLocks noGrp="1"/>
          </p:cNvSpPr>
          <p:nvPr>
            <p:ph type="body" idx="1"/>
          </p:nvPr>
        </p:nvSpPr>
        <p:spPr>
          <a:xfrm>
            <a:off x="63910" y="5268545"/>
            <a:ext cx="5229421" cy="260969"/>
          </a:xfrm>
        </p:spPr>
        <p:txBody>
          <a:bodyPr lIns="0" tIns="0" rIns="0" bIns="0"/>
          <a:lstStyle>
            <a:lvl1pPr>
              <a:defRPr sz="1696" b="0" i="0">
                <a:solidFill>
                  <a:srgbClr val="358064"/>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57186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35937" y="1455233"/>
            <a:ext cx="4079792" cy="435056"/>
          </a:xfrm>
        </p:spPr>
        <p:txBody>
          <a:bodyPr lIns="0" tIns="0" rIns="0" bIns="0"/>
          <a:lstStyle>
            <a:lvl1pPr>
              <a:defRPr sz="2827" b="1" i="0">
                <a:solidFill>
                  <a:srgbClr val="358064"/>
                </a:solidFill>
                <a:latin typeface="Arial"/>
                <a:cs typeface="Arial"/>
              </a:defRPr>
            </a:lvl1pPr>
          </a:lstStyle>
          <a:p>
            <a:endParaRPr/>
          </a:p>
        </p:txBody>
      </p:sp>
      <p:sp>
        <p:nvSpPr>
          <p:cNvPr id="3" name="Holder 3"/>
          <p:cNvSpPr>
            <a:spLocks noGrp="1"/>
          </p:cNvSpPr>
          <p:nvPr>
            <p:ph sz="half" idx="2"/>
          </p:nvPr>
        </p:nvSpPr>
        <p:spPr>
          <a:xfrm>
            <a:off x="377825" y="2459482"/>
            <a:ext cx="3287078"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8" y="2459482"/>
            <a:ext cx="3287078"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6553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35937" y="1455233"/>
            <a:ext cx="4079792" cy="435056"/>
          </a:xfrm>
        </p:spPr>
        <p:txBody>
          <a:bodyPr lIns="0" tIns="0" rIns="0" bIns="0"/>
          <a:lstStyle>
            <a:lvl1pPr>
              <a:defRPr sz="2827" b="1" i="0">
                <a:solidFill>
                  <a:srgbClr val="35806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015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807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004122" cy="2123404"/>
          </a:xfrm>
          <a:custGeom>
            <a:avLst/>
            <a:gdLst/>
            <a:ahLst/>
            <a:cxnLst/>
            <a:rect l="l" t="t" r="r" b="b"/>
            <a:pathLst>
              <a:path w="9911715" h="3001010">
                <a:moveTo>
                  <a:pt x="9851437" y="643182"/>
                </a:moveTo>
                <a:lnTo>
                  <a:pt x="2279048" y="643182"/>
                </a:lnTo>
                <a:lnTo>
                  <a:pt x="4652340" y="1363971"/>
                </a:lnTo>
                <a:lnTo>
                  <a:pt x="6969765" y="2463135"/>
                </a:lnTo>
                <a:lnTo>
                  <a:pt x="8606410" y="2920465"/>
                </a:lnTo>
                <a:lnTo>
                  <a:pt x="9577345" y="3000711"/>
                </a:lnTo>
                <a:lnTo>
                  <a:pt x="9897641" y="2968626"/>
                </a:lnTo>
                <a:lnTo>
                  <a:pt x="9911507" y="2895251"/>
                </a:lnTo>
                <a:lnTo>
                  <a:pt x="9851437" y="643182"/>
                </a:lnTo>
                <a:close/>
              </a:path>
              <a:path w="9911715" h="3001010">
                <a:moveTo>
                  <a:pt x="4438288" y="0"/>
                </a:moveTo>
                <a:lnTo>
                  <a:pt x="0" y="0"/>
                </a:lnTo>
                <a:lnTo>
                  <a:pt x="0" y="1303952"/>
                </a:lnTo>
                <a:lnTo>
                  <a:pt x="481613" y="996755"/>
                </a:lnTo>
                <a:lnTo>
                  <a:pt x="2279048" y="643182"/>
                </a:lnTo>
                <a:lnTo>
                  <a:pt x="9851437" y="643182"/>
                </a:lnTo>
                <a:lnTo>
                  <a:pt x="9836844" y="96049"/>
                </a:lnTo>
                <a:lnTo>
                  <a:pt x="4438288" y="0"/>
                </a:lnTo>
                <a:close/>
              </a:path>
            </a:pathLst>
          </a:custGeom>
          <a:solidFill>
            <a:srgbClr val="6BCEAA"/>
          </a:solidFill>
        </p:spPr>
        <p:txBody>
          <a:bodyPr wrap="square" lIns="0" tIns="0" rIns="0" bIns="0" rtlCol="0"/>
          <a:lstStyle/>
          <a:p>
            <a:endParaRPr sz="1272"/>
          </a:p>
        </p:txBody>
      </p:sp>
      <p:sp>
        <p:nvSpPr>
          <p:cNvPr id="17" name="bg object 17"/>
          <p:cNvSpPr/>
          <p:nvPr/>
        </p:nvSpPr>
        <p:spPr>
          <a:xfrm>
            <a:off x="0" y="1"/>
            <a:ext cx="7556500" cy="2143622"/>
          </a:xfrm>
          <a:custGeom>
            <a:avLst/>
            <a:gdLst/>
            <a:ahLst/>
            <a:cxnLst/>
            <a:rect l="l" t="t" r="r" b="b"/>
            <a:pathLst>
              <a:path w="10693400" h="3029585">
                <a:moveTo>
                  <a:pt x="10693400" y="229804"/>
                </a:moveTo>
                <a:lnTo>
                  <a:pt x="2684389" y="229804"/>
                </a:lnTo>
                <a:lnTo>
                  <a:pt x="5162028" y="1089196"/>
                </a:lnTo>
                <a:lnTo>
                  <a:pt x="7698497" y="2414650"/>
                </a:lnTo>
                <a:lnTo>
                  <a:pt x="9800845" y="2967884"/>
                </a:lnTo>
                <a:lnTo>
                  <a:pt x="10693400" y="3029435"/>
                </a:lnTo>
                <a:lnTo>
                  <a:pt x="10693400" y="229804"/>
                </a:lnTo>
                <a:close/>
              </a:path>
              <a:path w="10693400" h="3029585">
                <a:moveTo>
                  <a:pt x="10693400" y="0"/>
                </a:moveTo>
                <a:lnTo>
                  <a:pt x="0" y="0"/>
                </a:lnTo>
                <a:lnTo>
                  <a:pt x="0" y="1207358"/>
                </a:lnTo>
                <a:lnTo>
                  <a:pt x="711468" y="701905"/>
                </a:lnTo>
                <a:lnTo>
                  <a:pt x="2684389" y="229804"/>
                </a:lnTo>
                <a:lnTo>
                  <a:pt x="10693400" y="229804"/>
                </a:lnTo>
                <a:lnTo>
                  <a:pt x="10693400" y="0"/>
                </a:lnTo>
                <a:close/>
              </a:path>
            </a:pathLst>
          </a:custGeom>
          <a:solidFill>
            <a:srgbClr val="358064"/>
          </a:solidFill>
        </p:spPr>
        <p:txBody>
          <a:bodyPr wrap="square" lIns="0" tIns="0" rIns="0" bIns="0" rtlCol="0"/>
          <a:lstStyle/>
          <a:p>
            <a:endParaRPr sz="1272"/>
          </a:p>
        </p:txBody>
      </p:sp>
      <p:sp>
        <p:nvSpPr>
          <p:cNvPr id="18" name="bg object 18"/>
          <p:cNvSpPr/>
          <p:nvPr/>
        </p:nvSpPr>
        <p:spPr>
          <a:xfrm>
            <a:off x="554769" y="7802725"/>
            <a:ext cx="7001878" cy="2179117"/>
          </a:xfrm>
          <a:custGeom>
            <a:avLst/>
            <a:gdLst/>
            <a:ahLst/>
            <a:cxnLst/>
            <a:rect l="l" t="t" r="r" b="b"/>
            <a:pathLst>
              <a:path w="9908540" h="3079750">
                <a:moveTo>
                  <a:pt x="9908332" y="3079619"/>
                </a:moveTo>
                <a:lnTo>
                  <a:pt x="9908332" y="1698784"/>
                </a:lnTo>
                <a:lnTo>
                  <a:pt x="9429893" y="2003956"/>
                </a:lnTo>
                <a:lnTo>
                  <a:pt x="7632458" y="2357529"/>
                </a:lnTo>
                <a:lnTo>
                  <a:pt x="5259167" y="1636739"/>
                </a:lnTo>
                <a:lnTo>
                  <a:pt x="2941741" y="537575"/>
                </a:lnTo>
                <a:lnTo>
                  <a:pt x="1305097" y="80246"/>
                </a:lnTo>
                <a:lnTo>
                  <a:pt x="334161" y="0"/>
                </a:lnTo>
                <a:lnTo>
                  <a:pt x="13865" y="32084"/>
                </a:lnTo>
                <a:lnTo>
                  <a:pt x="0" y="105459"/>
                </a:lnTo>
                <a:lnTo>
                  <a:pt x="74662" y="2904662"/>
                </a:lnTo>
                <a:lnTo>
                  <a:pt x="9908332" y="3079619"/>
                </a:lnTo>
                <a:close/>
              </a:path>
            </a:pathLst>
          </a:custGeom>
          <a:solidFill>
            <a:srgbClr val="6BCEAA"/>
          </a:solidFill>
        </p:spPr>
        <p:txBody>
          <a:bodyPr wrap="square" lIns="0" tIns="0" rIns="0" bIns="0" rtlCol="0"/>
          <a:lstStyle/>
          <a:p>
            <a:endParaRPr sz="1272"/>
          </a:p>
        </p:txBody>
      </p:sp>
      <p:sp>
        <p:nvSpPr>
          <p:cNvPr id="19" name="bg object 19"/>
          <p:cNvSpPr/>
          <p:nvPr/>
        </p:nvSpPr>
        <p:spPr>
          <a:xfrm>
            <a:off x="0" y="7782252"/>
            <a:ext cx="7556500" cy="2911480"/>
          </a:xfrm>
          <a:custGeom>
            <a:avLst/>
            <a:gdLst/>
            <a:ahLst/>
            <a:cxnLst/>
            <a:rect l="l" t="t" r="r" b="b"/>
            <a:pathLst>
              <a:path w="10693400" h="4114800">
                <a:moveTo>
                  <a:pt x="10693400" y="1824545"/>
                </a:moveTo>
                <a:lnTo>
                  <a:pt x="9985096" y="2327745"/>
                </a:lnTo>
                <a:lnTo>
                  <a:pt x="9331655" y="2484107"/>
                </a:lnTo>
                <a:lnTo>
                  <a:pt x="7101878" y="2484107"/>
                </a:lnTo>
                <a:lnTo>
                  <a:pt x="5534545" y="1940458"/>
                </a:lnTo>
                <a:lnTo>
                  <a:pt x="2998076" y="614997"/>
                </a:lnTo>
                <a:lnTo>
                  <a:pt x="895718" y="61772"/>
                </a:lnTo>
                <a:lnTo>
                  <a:pt x="0" y="0"/>
                </a:lnTo>
                <a:lnTo>
                  <a:pt x="0" y="2484107"/>
                </a:lnTo>
                <a:lnTo>
                  <a:pt x="0" y="2799854"/>
                </a:lnTo>
                <a:lnTo>
                  <a:pt x="0" y="3297136"/>
                </a:lnTo>
                <a:lnTo>
                  <a:pt x="0" y="4114330"/>
                </a:lnTo>
                <a:lnTo>
                  <a:pt x="10693387" y="4114330"/>
                </a:lnTo>
                <a:lnTo>
                  <a:pt x="10693387" y="3297136"/>
                </a:lnTo>
                <a:lnTo>
                  <a:pt x="10693400" y="1824545"/>
                </a:lnTo>
                <a:close/>
              </a:path>
            </a:pathLst>
          </a:custGeom>
          <a:solidFill>
            <a:srgbClr val="358064"/>
          </a:solidFill>
        </p:spPr>
        <p:txBody>
          <a:bodyPr wrap="square" lIns="0" tIns="0" rIns="0" bIns="0" rtlCol="0"/>
          <a:lstStyle/>
          <a:p>
            <a:endParaRPr sz="1272"/>
          </a:p>
        </p:txBody>
      </p:sp>
      <p:sp>
        <p:nvSpPr>
          <p:cNvPr id="20" name="bg object 20"/>
          <p:cNvSpPr/>
          <p:nvPr/>
        </p:nvSpPr>
        <p:spPr>
          <a:xfrm>
            <a:off x="756139" y="769901"/>
            <a:ext cx="673085" cy="666765"/>
          </a:xfrm>
          <a:custGeom>
            <a:avLst/>
            <a:gdLst/>
            <a:ahLst/>
            <a:cxnLst/>
            <a:rect l="l" t="t" r="r" b="b"/>
            <a:pathLst>
              <a:path w="952500" h="942339">
                <a:moveTo>
                  <a:pt x="495501" y="125729"/>
                </a:moveTo>
                <a:lnTo>
                  <a:pt x="456806" y="125729"/>
                </a:lnTo>
                <a:lnTo>
                  <a:pt x="456796" y="102869"/>
                </a:lnTo>
                <a:lnTo>
                  <a:pt x="456660" y="97789"/>
                </a:lnTo>
                <a:lnTo>
                  <a:pt x="456592" y="95249"/>
                </a:lnTo>
                <a:lnTo>
                  <a:pt x="455435" y="85089"/>
                </a:lnTo>
                <a:lnTo>
                  <a:pt x="447744" y="77469"/>
                </a:lnTo>
                <a:lnTo>
                  <a:pt x="440553" y="69849"/>
                </a:lnTo>
                <a:lnTo>
                  <a:pt x="434976" y="60959"/>
                </a:lnTo>
                <a:lnTo>
                  <a:pt x="432126" y="50799"/>
                </a:lnTo>
                <a:lnTo>
                  <a:pt x="436259" y="24129"/>
                </a:lnTo>
                <a:lnTo>
                  <a:pt x="455422" y="5079"/>
                </a:lnTo>
                <a:lnTo>
                  <a:pt x="481913" y="0"/>
                </a:lnTo>
                <a:lnTo>
                  <a:pt x="508031" y="12699"/>
                </a:lnTo>
                <a:lnTo>
                  <a:pt x="517461" y="26669"/>
                </a:lnTo>
                <a:lnTo>
                  <a:pt x="520571" y="44449"/>
                </a:lnTo>
                <a:lnTo>
                  <a:pt x="517125" y="60959"/>
                </a:lnTo>
                <a:lnTo>
                  <a:pt x="506888" y="74929"/>
                </a:lnTo>
                <a:lnTo>
                  <a:pt x="499798" y="81279"/>
                </a:lnTo>
                <a:lnTo>
                  <a:pt x="496431" y="86359"/>
                </a:lnTo>
                <a:lnTo>
                  <a:pt x="495665" y="95249"/>
                </a:lnTo>
                <a:lnTo>
                  <a:pt x="495555" y="96519"/>
                </a:lnTo>
                <a:lnTo>
                  <a:pt x="495501" y="125729"/>
                </a:lnTo>
                <a:close/>
              </a:path>
              <a:path w="952500" h="942339">
                <a:moveTo>
                  <a:pt x="47103" y="208279"/>
                </a:moveTo>
                <a:lnTo>
                  <a:pt x="23190" y="205739"/>
                </a:lnTo>
                <a:lnTo>
                  <a:pt x="0" y="199389"/>
                </a:lnTo>
                <a:lnTo>
                  <a:pt x="0" y="196849"/>
                </a:lnTo>
                <a:lnTo>
                  <a:pt x="20782" y="191769"/>
                </a:lnTo>
                <a:lnTo>
                  <a:pt x="62861" y="186689"/>
                </a:lnTo>
                <a:lnTo>
                  <a:pt x="83408" y="181609"/>
                </a:lnTo>
                <a:lnTo>
                  <a:pt x="137995" y="158749"/>
                </a:lnTo>
                <a:lnTo>
                  <a:pt x="188808" y="130809"/>
                </a:lnTo>
                <a:lnTo>
                  <a:pt x="234947" y="102869"/>
                </a:lnTo>
                <a:lnTo>
                  <a:pt x="275511" y="78739"/>
                </a:lnTo>
                <a:lnTo>
                  <a:pt x="309600" y="64769"/>
                </a:lnTo>
                <a:lnTo>
                  <a:pt x="319530" y="64769"/>
                </a:lnTo>
                <a:lnTo>
                  <a:pt x="328139" y="68579"/>
                </a:lnTo>
                <a:lnTo>
                  <a:pt x="343878" y="81279"/>
                </a:lnTo>
                <a:lnTo>
                  <a:pt x="370194" y="96519"/>
                </a:lnTo>
                <a:lnTo>
                  <a:pt x="398071" y="109219"/>
                </a:lnTo>
                <a:lnTo>
                  <a:pt x="427084" y="119379"/>
                </a:lnTo>
                <a:lnTo>
                  <a:pt x="456806" y="125729"/>
                </a:lnTo>
                <a:lnTo>
                  <a:pt x="755368" y="125729"/>
                </a:lnTo>
                <a:lnTo>
                  <a:pt x="767968" y="133349"/>
                </a:lnTo>
                <a:lnTo>
                  <a:pt x="820540" y="161289"/>
                </a:lnTo>
                <a:lnTo>
                  <a:pt x="836521" y="167639"/>
                </a:lnTo>
                <a:lnTo>
                  <a:pt x="457379" y="167639"/>
                </a:lnTo>
                <a:lnTo>
                  <a:pt x="428276" y="184149"/>
                </a:lnTo>
                <a:lnTo>
                  <a:pt x="416141" y="187959"/>
                </a:lnTo>
                <a:lnTo>
                  <a:pt x="389474" y="187959"/>
                </a:lnTo>
                <a:lnTo>
                  <a:pt x="382399" y="190499"/>
                </a:lnTo>
                <a:lnTo>
                  <a:pt x="375382" y="194309"/>
                </a:lnTo>
                <a:lnTo>
                  <a:pt x="371802" y="195579"/>
                </a:lnTo>
                <a:lnTo>
                  <a:pt x="331430" y="195579"/>
                </a:lnTo>
                <a:lnTo>
                  <a:pt x="316152" y="200659"/>
                </a:lnTo>
                <a:lnTo>
                  <a:pt x="217877" y="200659"/>
                </a:lnTo>
                <a:lnTo>
                  <a:pt x="211611" y="201929"/>
                </a:lnTo>
                <a:lnTo>
                  <a:pt x="163698" y="201929"/>
                </a:lnTo>
                <a:lnTo>
                  <a:pt x="158944" y="203199"/>
                </a:lnTo>
                <a:lnTo>
                  <a:pt x="94949" y="203199"/>
                </a:lnTo>
                <a:lnTo>
                  <a:pt x="71201" y="207009"/>
                </a:lnTo>
                <a:lnTo>
                  <a:pt x="47103" y="208279"/>
                </a:lnTo>
                <a:close/>
              </a:path>
              <a:path w="952500" h="942339">
                <a:moveTo>
                  <a:pt x="755368" y="125729"/>
                </a:moveTo>
                <a:lnTo>
                  <a:pt x="495501" y="125729"/>
                </a:lnTo>
                <a:lnTo>
                  <a:pt x="530399" y="118109"/>
                </a:lnTo>
                <a:lnTo>
                  <a:pt x="564254" y="105409"/>
                </a:lnTo>
                <a:lnTo>
                  <a:pt x="596211" y="88899"/>
                </a:lnTo>
                <a:lnTo>
                  <a:pt x="625411" y="68579"/>
                </a:lnTo>
                <a:lnTo>
                  <a:pt x="645883" y="66039"/>
                </a:lnTo>
                <a:lnTo>
                  <a:pt x="678136" y="80009"/>
                </a:lnTo>
                <a:lnTo>
                  <a:pt x="719666" y="104139"/>
                </a:lnTo>
                <a:lnTo>
                  <a:pt x="755368" y="125729"/>
                </a:lnTo>
                <a:close/>
              </a:path>
              <a:path w="952500" h="942339">
                <a:moveTo>
                  <a:pt x="491433" y="419099"/>
                </a:moveTo>
                <a:lnTo>
                  <a:pt x="460807" y="419099"/>
                </a:lnTo>
                <a:lnTo>
                  <a:pt x="460725" y="410209"/>
                </a:lnTo>
                <a:lnTo>
                  <a:pt x="460631" y="400049"/>
                </a:lnTo>
                <a:lnTo>
                  <a:pt x="460525" y="388619"/>
                </a:lnTo>
                <a:lnTo>
                  <a:pt x="460478" y="383539"/>
                </a:lnTo>
                <a:lnTo>
                  <a:pt x="460361" y="370839"/>
                </a:lnTo>
                <a:lnTo>
                  <a:pt x="459894" y="335279"/>
                </a:lnTo>
                <a:lnTo>
                  <a:pt x="459791" y="327659"/>
                </a:lnTo>
                <a:lnTo>
                  <a:pt x="459672" y="318769"/>
                </a:lnTo>
                <a:lnTo>
                  <a:pt x="458105" y="218439"/>
                </a:lnTo>
                <a:lnTo>
                  <a:pt x="457379" y="167639"/>
                </a:lnTo>
                <a:lnTo>
                  <a:pt x="494595" y="167639"/>
                </a:lnTo>
                <a:lnTo>
                  <a:pt x="494441" y="181609"/>
                </a:lnTo>
                <a:lnTo>
                  <a:pt x="494329" y="191769"/>
                </a:lnTo>
                <a:lnTo>
                  <a:pt x="494204" y="203199"/>
                </a:lnTo>
                <a:lnTo>
                  <a:pt x="494078" y="214629"/>
                </a:lnTo>
                <a:lnTo>
                  <a:pt x="492109" y="347979"/>
                </a:lnTo>
                <a:lnTo>
                  <a:pt x="492057" y="351789"/>
                </a:lnTo>
                <a:lnTo>
                  <a:pt x="491935" y="360679"/>
                </a:lnTo>
                <a:lnTo>
                  <a:pt x="491812" y="370839"/>
                </a:lnTo>
                <a:lnTo>
                  <a:pt x="491692" y="386079"/>
                </a:lnTo>
                <a:lnTo>
                  <a:pt x="491583" y="400049"/>
                </a:lnTo>
                <a:lnTo>
                  <a:pt x="491503" y="410209"/>
                </a:lnTo>
                <a:lnTo>
                  <a:pt x="491433" y="419099"/>
                </a:lnTo>
                <a:close/>
              </a:path>
              <a:path w="952500" h="942339">
                <a:moveTo>
                  <a:pt x="549426" y="189229"/>
                </a:moveTo>
                <a:lnTo>
                  <a:pt x="538565" y="189229"/>
                </a:lnTo>
                <a:lnTo>
                  <a:pt x="522714" y="184149"/>
                </a:lnTo>
                <a:lnTo>
                  <a:pt x="494595" y="167639"/>
                </a:lnTo>
                <a:lnTo>
                  <a:pt x="836521" y="167639"/>
                </a:lnTo>
                <a:lnTo>
                  <a:pt x="874876" y="182879"/>
                </a:lnTo>
                <a:lnTo>
                  <a:pt x="894052" y="187959"/>
                </a:lnTo>
                <a:lnTo>
                  <a:pt x="562577" y="187959"/>
                </a:lnTo>
                <a:lnTo>
                  <a:pt x="549426" y="189229"/>
                </a:lnTo>
                <a:close/>
              </a:path>
              <a:path w="952500" h="942339">
                <a:moveTo>
                  <a:pt x="412096" y="189229"/>
                </a:moveTo>
                <a:lnTo>
                  <a:pt x="389474" y="187959"/>
                </a:lnTo>
                <a:lnTo>
                  <a:pt x="416141" y="187959"/>
                </a:lnTo>
                <a:lnTo>
                  <a:pt x="412096" y="189229"/>
                </a:lnTo>
                <a:close/>
              </a:path>
              <a:path w="952500" h="942339">
                <a:moveTo>
                  <a:pt x="598864" y="199389"/>
                </a:moveTo>
                <a:lnTo>
                  <a:pt x="591446" y="199389"/>
                </a:lnTo>
                <a:lnTo>
                  <a:pt x="583861" y="196849"/>
                </a:lnTo>
                <a:lnTo>
                  <a:pt x="576669" y="194309"/>
                </a:lnTo>
                <a:lnTo>
                  <a:pt x="569648" y="190499"/>
                </a:lnTo>
                <a:lnTo>
                  <a:pt x="562577" y="187959"/>
                </a:lnTo>
                <a:lnTo>
                  <a:pt x="894052" y="187959"/>
                </a:lnTo>
                <a:lnTo>
                  <a:pt x="913582" y="190499"/>
                </a:lnTo>
                <a:lnTo>
                  <a:pt x="933084" y="191769"/>
                </a:lnTo>
                <a:lnTo>
                  <a:pt x="947394" y="195579"/>
                </a:lnTo>
                <a:lnTo>
                  <a:pt x="620925" y="195579"/>
                </a:lnTo>
                <a:lnTo>
                  <a:pt x="598864" y="199389"/>
                </a:lnTo>
                <a:close/>
              </a:path>
              <a:path w="952500" h="942339">
                <a:moveTo>
                  <a:pt x="360719" y="199389"/>
                </a:moveTo>
                <a:lnTo>
                  <a:pt x="353331" y="199389"/>
                </a:lnTo>
                <a:lnTo>
                  <a:pt x="331430" y="195579"/>
                </a:lnTo>
                <a:lnTo>
                  <a:pt x="371802" y="195579"/>
                </a:lnTo>
                <a:lnTo>
                  <a:pt x="368222" y="196849"/>
                </a:lnTo>
                <a:lnTo>
                  <a:pt x="360719" y="199389"/>
                </a:lnTo>
                <a:close/>
              </a:path>
              <a:path w="952500" h="942339">
                <a:moveTo>
                  <a:pt x="666714" y="204469"/>
                </a:moveTo>
                <a:lnTo>
                  <a:pt x="651356" y="204469"/>
                </a:lnTo>
                <a:lnTo>
                  <a:pt x="643564" y="203199"/>
                </a:lnTo>
                <a:lnTo>
                  <a:pt x="620925" y="195579"/>
                </a:lnTo>
                <a:lnTo>
                  <a:pt x="947394" y="195579"/>
                </a:lnTo>
                <a:lnTo>
                  <a:pt x="952164" y="196849"/>
                </a:lnTo>
                <a:lnTo>
                  <a:pt x="952164" y="200659"/>
                </a:lnTo>
                <a:lnTo>
                  <a:pt x="734180" y="200659"/>
                </a:lnTo>
                <a:lnTo>
                  <a:pt x="727964" y="201929"/>
                </a:lnTo>
                <a:lnTo>
                  <a:pt x="682015" y="201929"/>
                </a:lnTo>
                <a:lnTo>
                  <a:pt x="666714" y="204469"/>
                </a:lnTo>
                <a:close/>
              </a:path>
              <a:path w="952500" h="942339">
                <a:moveTo>
                  <a:pt x="245094" y="205739"/>
                </a:moveTo>
                <a:lnTo>
                  <a:pt x="236595" y="204469"/>
                </a:lnTo>
                <a:lnTo>
                  <a:pt x="217877" y="200659"/>
                </a:lnTo>
                <a:lnTo>
                  <a:pt x="316152" y="200659"/>
                </a:lnTo>
                <a:lnTo>
                  <a:pt x="312332" y="201929"/>
                </a:lnTo>
                <a:lnTo>
                  <a:pt x="270455" y="201929"/>
                </a:lnTo>
                <a:lnTo>
                  <a:pt x="245094" y="205739"/>
                </a:lnTo>
                <a:close/>
              </a:path>
              <a:path w="952500" h="942339">
                <a:moveTo>
                  <a:pt x="777283" y="208279"/>
                </a:moveTo>
                <a:lnTo>
                  <a:pt x="765134" y="208279"/>
                </a:lnTo>
                <a:lnTo>
                  <a:pt x="752578" y="205739"/>
                </a:lnTo>
                <a:lnTo>
                  <a:pt x="740440" y="201929"/>
                </a:lnTo>
                <a:lnTo>
                  <a:pt x="734180" y="200659"/>
                </a:lnTo>
                <a:lnTo>
                  <a:pt x="952164" y="200659"/>
                </a:lnTo>
                <a:lnTo>
                  <a:pt x="946298" y="201929"/>
                </a:lnTo>
                <a:lnTo>
                  <a:pt x="788200" y="201929"/>
                </a:lnTo>
                <a:lnTo>
                  <a:pt x="777283" y="208279"/>
                </a:lnTo>
                <a:close/>
              </a:path>
              <a:path w="952500" h="942339">
                <a:moveTo>
                  <a:pt x="186883" y="208279"/>
                </a:moveTo>
                <a:lnTo>
                  <a:pt x="174687" y="208279"/>
                </a:lnTo>
                <a:lnTo>
                  <a:pt x="163698" y="201929"/>
                </a:lnTo>
                <a:lnTo>
                  <a:pt x="211611" y="201929"/>
                </a:lnTo>
                <a:lnTo>
                  <a:pt x="199465" y="205739"/>
                </a:lnTo>
                <a:lnTo>
                  <a:pt x="186883" y="208279"/>
                </a:lnTo>
                <a:close/>
              </a:path>
              <a:path w="952500" h="942339">
                <a:moveTo>
                  <a:pt x="300619" y="204469"/>
                </a:moveTo>
                <a:lnTo>
                  <a:pt x="285522" y="204469"/>
                </a:lnTo>
                <a:lnTo>
                  <a:pt x="270455" y="201929"/>
                </a:lnTo>
                <a:lnTo>
                  <a:pt x="312332" y="201929"/>
                </a:lnTo>
                <a:lnTo>
                  <a:pt x="308513" y="203199"/>
                </a:lnTo>
                <a:lnTo>
                  <a:pt x="300619" y="204469"/>
                </a:lnTo>
                <a:close/>
              </a:path>
              <a:path w="952500" h="942339">
                <a:moveTo>
                  <a:pt x="707118" y="205739"/>
                </a:moveTo>
                <a:lnTo>
                  <a:pt x="682015" y="201929"/>
                </a:lnTo>
                <a:lnTo>
                  <a:pt x="727964" y="201929"/>
                </a:lnTo>
                <a:lnTo>
                  <a:pt x="715531" y="204469"/>
                </a:lnTo>
                <a:lnTo>
                  <a:pt x="707118" y="205739"/>
                </a:lnTo>
                <a:close/>
              </a:path>
              <a:path w="952500" h="942339">
                <a:moveTo>
                  <a:pt x="843109" y="214629"/>
                </a:moveTo>
                <a:lnTo>
                  <a:pt x="824240" y="212089"/>
                </a:lnTo>
                <a:lnTo>
                  <a:pt x="788200" y="201929"/>
                </a:lnTo>
                <a:lnTo>
                  <a:pt x="946298" y="201929"/>
                </a:lnTo>
                <a:lnTo>
                  <a:pt x="940433" y="203199"/>
                </a:lnTo>
                <a:lnTo>
                  <a:pt x="857137" y="203199"/>
                </a:lnTo>
                <a:lnTo>
                  <a:pt x="851758" y="209549"/>
                </a:lnTo>
                <a:lnTo>
                  <a:pt x="843109" y="214629"/>
                </a:lnTo>
                <a:close/>
              </a:path>
              <a:path w="952500" h="942339">
                <a:moveTo>
                  <a:pt x="107501" y="214629"/>
                </a:moveTo>
                <a:lnTo>
                  <a:pt x="100245" y="209549"/>
                </a:lnTo>
                <a:lnTo>
                  <a:pt x="94949" y="203199"/>
                </a:lnTo>
                <a:lnTo>
                  <a:pt x="158944" y="203199"/>
                </a:lnTo>
                <a:lnTo>
                  <a:pt x="125668" y="212089"/>
                </a:lnTo>
                <a:lnTo>
                  <a:pt x="107501" y="214629"/>
                </a:lnTo>
                <a:close/>
              </a:path>
              <a:path w="952500" h="942339">
                <a:moveTo>
                  <a:pt x="904821" y="208279"/>
                </a:moveTo>
                <a:lnTo>
                  <a:pt x="880854" y="207009"/>
                </a:lnTo>
                <a:lnTo>
                  <a:pt x="857137" y="203199"/>
                </a:lnTo>
                <a:lnTo>
                  <a:pt x="940433" y="203199"/>
                </a:lnTo>
                <a:lnTo>
                  <a:pt x="928702" y="205739"/>
                </a:lnTo>
                <a:lnTo>
                  <a:pt x="904821" y="208279"/>
                </a:lnTo>
                <a:close/>
              </a:path>
              <a:path w="952500" h="942339">
                <a:moveTo>
                  <a:pt x="430229" y="930909"/>
                </a:moveTo>
                <a:lnTo>
                  <a:pt x="425862" y="909319"/>
                </a:lnTo>
                <a:lnTo>
                  <a:pt x="432555" y="885189"/>
                </a:lnTo>
                <a:lnTo>
                  <a:pt x="445616" y="861059"/>
                </a:lnTo>
                <a:lnTo>
                  <a:pt x="460356" y="842009"/>
                </a:lnTo>
                <a:lnTo>
                  <a:pt x="419816" y="811529"/>
                </a:lnTo>
                <a:lnTo>
                  <a:pt x="388797" y="782319"/>
                </a:lnTo>
                <a:lnTo>
                  <a:pt x="374610" y="748029"/>
                </a:lnTo>
                <a:lnTo>
                  <a:pt x="384564" y="703579"/>
                </a:lnTo>
                <a:lnTo>
                  <a:pt x="394696" y="687069"/>
                </a:lnTo>
                <a:lnTo>
                  <a:pt x="407434" y="673099"/>
                </a:lnTo>
                <a:lnTo>
                  <a:pt x="421916" y="661669"/>
                </a:lnTo>
                <a:lnTo>
                  <a:pt x="437275" y="650239"/>
                </a:lnTo>
                <a:lnTo>
                  <a:pt x="416121" y="637539"/>
                </a:lnTo>
                <a:lnTo>
                  <a:pt x="396273" y="622299"/>
                </a:lnTo>
                <a:lnTo>
                  <a:pt x="380254" y="603249"/>
                </a:lnTo>
                <a:lnTo>
                  <a:pt x="370584" y="580389"/>
                </a:lnTo>
                <a:lnTo>
                  <a:pt x="369006" y="553719"/>
                </a:lnTo>
                <a:lnTo>
                  <a:pt x="373245" y="527049"/>
                </a:lnTo>
                <a:lnTo>
                  <a:pt x="382875" y="502919"/>
                </a:lnTo>
                <a:lnTo>
                  <a:pt x="397473" y="480059"/>
                </a:lnTo>
                <a:lnTo>
                  <a:pt x="404215" y="472439"/>
                </a:lnTo>
                <a:lnTo>
                  <a:pt x="411507" y="466089"/>
                </a:lnTo>
                <a:lnTo>
                  <a:pt x="419142" y="458469"/>
                </a:lnTo>
                <a:lnTo>
                  <a:pt x="426913" y="452119"/>
                </a:lnTo>
                <a:lnTo>
                  <a:pt x="375164" y="439419"/>
                </a:lnTo>
                <a:lnTo>
                  <a:pt x="326115" y="426719"/>
                </a:lnTo>
                <a:lnTo>
                  <a:pt x="283912" y="410209"/>
                </a:lnTo>
                <a:lnTo>
                  <a:pt x="252705" y="386079"/>
                </a:lnTo>
                <a:lnTo>
                  <a:pt x="242118" y="368299"/>
                </a:lnTo>
                <a:lnTo>
                  <a:pt x="237308" y="347979"/>
                </a:lnTo>
                <a:lnTo>
                  <a:pt x="238683" y="327659"/>
                </a:lnTo>
                <a:lnTo>
                  <a:pt x="259582" y="292099"/>
                </a:lnTo>
                <a:lnTo>
                  <a:pt x="291819" y="267969"/>
                </a:lnTo>
                <a:lnTo>
                  <a:pt x="309681" y="259079"/>
                </a:lnTo>
                <a:lnTo>
                  <a:pt x="322084" y="251459"/>
                </a:lnTo>
                <a:lnTo>
                  <a:pt x="332680" y="245109"/>
                </a:lnTo>
                <a:lnTo>
                  <a:pt x="341895" y="240029"/>
                </a:lnTo>
                <a:lnTo>
                  <a:pt x="350158" y="240029"/>
                </a:lnTo>
                <a:lnTo>
                  <a:pt x="379511" y="251459"/>
                </a:lnTo>
                <a:lnTo>
                  <a:pt x="388204" y="252729"/>
                </a:lnTo>
                <a:lnTo>
                  <a:pt x="344328" y="252729"/>
                </a:lnTo>
                <a:lnTo>
                  <a:pt x="337338" y="255269"/>
                </a:lnTo>
                <a:lnTo>
                  <a:pt x="334160" y="262889"/>
                </a:lnTo>
                <a:lnTo>
                  <a:pt x="337338" y="270509"/>
                </a:lnTo>
                <a:lnTo>
                  <a:pt x="344328" y="273049"/>
                </a:lnTo>
                <a:lnTo>
                  <a:pt x="423798" y="273049"/>
                </a:lnTo>
                <a:lnTo>
                  <a:pt x="415265" y="280669"/>
                </a:lnTo>
                <a:lnTo>
                  <a:pt x="403080" y="288289"/>
                </a:lnTo>
                <a:lnTo>
                  <a:pt x="390533" y="294639"/>
                </a:lnTo>
                <a:lnTo>
                  <a:pt x="375225" y="298449"/>
                </a:lnTo>
                <a:lnTo>
                  <a:pt x="358524" y="300989"/>
                </a:lnTo>
                <a:lnTo>
                  <a:pt x="324938" y="300989"/>
                </a:lnTo>
                <a:lnTo>
                  <a:pt x="308345" y="303529"/>
                </a:lnTo>
                <a:lnTo>
                  <a:pt x="294077" y="311149"/>
                </a:lnTo>
                <a:lnTo>
                  <a:pt x="282242" y="321309"/>
                </a:lnTo>
                <a:lnTo>
                  <a:pt x="275154" y="335279"/>
                </a:lnTo>
                <a:lnTo>
                  <a:pt x="275134" y="351789"/>
                </a:lnTo>
                <a:lnTo>
                  <a:pt x="299753" y="370839"/>
                </a:lnTo>
                <a:lnTo>
                  <a:pt x="345503" y="384809"/>
                </a:lnTo>
                <a:lnTo>
                  <a:pt x="402486" y="400049"/>
                </a:lnTo>
                <a:lnTo>
                  <a:pt x="460807" y="419099"/>
                </a:lnTo>
                <a:lnTo>
                  <a:pt x="648094" y="419099"/>
                </a:lnTo>
                <a:lnTo>
                  <a:pt x="639160" y="422909"/>
                </a:lnTo>
                <a:lnTo>
                  <a:pt x="601675" y="434339"/>
                </a:lnTo>
                <a:lnTo>
                  <a:pt x="525369" y="452119"/>
                </a:lnTo>
                <a:lnTo>
                  <a:pt x="542087" y="467359"/>
                </a:lnTo>
                <a:lnTo>
                  <a:pt x="550127" y="476249"/>
                </a:lnTo>
                <a:lnTo>
                  <a:pt x="461866" y="476249"/>
                </a:lnTo>
                <a:lnTo>
                  <a:pt x="437526" y="494029"/>
                </a:lnTo>
                <a:lnTo>
                  <a:pt x="419395" y="516889"/>
                </a:lnTo>
                <a:lnTo>
                  <a:pt x="409684" y="544829"/>
                </a:lnTo>
                <a:lnTo>
                  <a:pt x="410525" y="572769"/>
                </a:lnTo>
                <a:lnTo>
                  <a:pt x="448371" y="613409"/>
                </a:lnTo>
                <a:lnTo>
                  <a:pt x="464037" y="622299"/>
                </a:lnTo>
                <a:lnTo>
                  <a:pt x="554727" y="622299"/>
                </a:lnTo>
                <a:lnTo>
                  <a:pt x="551579" y="626109"/>
                </a:lnTo>
                <a:lnTo>
                  <a:pt x="515085" y="650239"/>
                </a:lnTo>
                <a:lnTo>
                  <a:pt x="533784" y="664209"/>
                </a:lnTo>
                <a:lnTo>
                  <a:pt x="548048" y="676909"/>
                </a:lnTo>
                <a:lnTo>
                  <a:pt x="463884" y="676909"/>
                </a:lnTo>
                <a:lnTo>
                  <a:pt x="448920" y="685799"/>
                </a:lnTo>
                <a:lnTo>
                  <a:pt x="411439" y="722629"/>
                </a:lnTo>
                <a:lnTo>
                  <a:pt x="405584" y="742949"/>
                </a:lnTo>
                <a:lnTo>
                  <a:pt x="406780" y="754379"/>
                </a:lnTo>
                <a:lnTo>
                  <a:pt x="438105" y="791209"/>
                </a:lnTo>
                <a:lnTo>
                  <a:pt x="466740" y="816609"/>
                </a:lnTo>
                <a:lnTo>
                  <a:pt x="525648" y="816609"/>
                </a:lnTo>
                <a:lnTo>
                  <a:pt x="491435" y="842009"/>
                </a:lnTo>
                <a:lnTo>
                  <a:pt x="503315" y="855979"/>
                </a:lnTo>
                <a:lnTo>
                  <a:pt x="506534" y="861059"/>
                </a:lnTo>
                <a:lnTo>
                  <a:pt x="467021" y="861059"/>
                </a:lnTo>
                <a:lnTo>
                  <a:pt x="447074" y="882649"/>
                </a:lnTo>
                <a:lnTo>
                  <a:pt x="437776" y="899159"/>
                </a:lnTo>
                <a:lnTo>
                  <a:pt x="433903" y="913129"/>
                </a:lnTo>
                <a:lnTo>
                  <a:pt x="430229" y="930909"/>
                </a:lnTo>
                <a:close/>
              </a:path>
              <a:path w="952500" h="942339">
                <a:moveTo>
                  <a:pt x="648094" y="419099"/>
                </a:moveTo>
                <a:lnTo>
                  <a:pt x="491433" y="419099"/>
                </a:lnTo>
                <a:lnTo>
                  <a:pt x="553141" y="398779"/>
                </a:lnTo>
                <a:lnTo>
                  <a:pt x="611606" y="383539"/>
                </a:lnTo>
                <a:lnTo>
                  <a:pt x="656555" y="368299"/>
                </a:lnTo>
                <a:lnTo>
                  <a:pt x="677714" y="349249"/>
                </a:lnTo>
                <a:lnTo>
                  <a:pt x="675832" y="332739"/>
                </a:lnTo>
                <a:lnTo>
                  <a:pt x="667112" y="318769"/>
                </a:lnTo>
                <a:lnTo>
                  <a:pt x="653800" y="307339"/>
                </a:lnTo>
                <a:lnTo>
                  <a:pt x="638142" y="302259"/>
                </a:lnTo>
                <a:lnTo>
                  <a:pt x="619566" y="300989"/>
                </a:lnTo>
                <a:lnTo>
                  <a:pt x="600909" y="300989"/>
                </a:lnTo>
                <a:lnTo>
                  <a:pt x="582329" y="299719"/>
                </a:lnTo>
                <a:lnTo>
                  <a:pt x="542712" y="284479"/>
                </a:lnTo>
                <a:lnTo>
                  <a:pt x="522209" y="262889"/>
                </a:lnTo>
                <a:lnTo>
                  <a:pt x="532996" y="257809"/>
                </a:lnTo>
                <a:lnTo>
                  <a:pt x="550900" y="253999"/>
                </a:lnTo>
                <a:lnTo>
                  <a:pt x="570425" y="251459"/>
                </a:lnTo>
                <a:lnTo>
                  <a:pt x="582747" y="248919"/>
                </a:lnTo>
                <a:lnTo>
                  <a:pt x="592463" y="243839"/>
                </a:lnTo>
                <a:lnTo>
                  <a:pt x="600839" y="241299"/>
                </a:lnTo>
                <a:lnTo>
                  <a:pt x="609139" y="240029"/>
                </a:lnTo>
                <a:lnTo>
                  <a:pt x="618601" y="243839"/>
                </a:lnTo>
                <a:lnTo>
                  <a:pt x="627452" y="248919"/>
                </a:lnTo>
                <a:lnTo>
                  <a:pt x="632659" y="252729"/>
                </a:lnTo>
                <a:lnTo>
                  <a:pt x="601332" y="252729"/>
                </a:lnTo>
                <a:lnTo>
                  <a:pt x="593769" y="255269"/>
                </a:lnTo>
                <a:lnTo>
                  <a:pt x="591250" y="262889"/>
                </a:lnTo>
                <a:lnTo>
                  <a:pt x="593772" y="269239"/>
                </a:lnTo>
                <a:lnTo>
                  <a:pt x="601332" y="273049"/>
                </a:lnTo>
                <a:lnTo>
                  <a:pt x="663581" y="273049"/>
                </a:lnTo>
                <a:lnTo>
                  <a:pt x="693191" y="293369"/>
                </a:lnTo>
                <a:lnTo>
                  <a:pt x="713514" y="327659"/>
                </a:lnTo>
                <a:lnTo>
                  <a:pt x="712760" y="360679"/>
                </a:lnTo>
                <a:lnTo>
                  <a:pt x="697649" y="388619"/>
                </a:lnTo>
                <a:lnTo>
                  <a:pt x="674897" y="407669"/>
                </a:lnTo>
                <a:lnTo>
                  <a:pt x="648094" y="419099"/>
                </a:lnTo>
                <a:close/>
              </a:path>
              <a:path w="952500" h="942339">
                <a:moveTo>
                  <a:pt x="423798" y="273049"/>
                </a:moveTo>
                <a:lnTo>
                  <a:pt x="344328" y="273049"/>
                </a:lnTo>
                <a:lnTo>
                  <a:pt x="351319" y="270509"/>
                </a:lnTo>
                <a:lnTo>
                  <a:pt x="354496" y="262889"/>
                </a:lnTo>
                <a:lnTo>
                  <a:pt x="351319" y="255269"/>
                </a:lnTo>
                <a:lnTo>
                  <a:pt x="344328" y="252729"/>
                </a:lnTo>
                <a:lnTo>
                  <a:pt x="388204" y="252729"/>
                </a:lnTo>
                <a:lnTo>
                  <a:pt x="396897" y="253999"/>
                </a:lnTo>
                <a:lnTo>
                  <a:pt x="410593" y="255269"/>
                </a:lnTo>
                <a:lnTo>
                  <a:pt x="428874" y="262889"/>
                </a:lnTo>
                <a:lnTo>
                  <a:pt x="430898" y="264159"/>
                </a:lnTo>
                <a:lnTo>
                  <a:pt x="431217" y="266699"/>
                </a:lnTo>
                <a:lnTo>
                  <a:pt x="429486" y="267969"/>
                </a:lnTo>
                <a:lnTo>
                  <a:pt x="423798" y="273049"/>
                </a:lnTo>
                <a:close/>
              </a:path>
              <a:path w="952500" h="942339">
                <a:moveTo>
                  <a:pt x="663581" y="273049"/>
                </a:moveTo>
                <a:lnTo>
                  <a:pt x="601332" y="273049"/>
                </a:lnTo>
                <a:lnTo>
                  <a:pt x="608896" y="269239"/>
                </a:lnTo>
                <a:lnTo>
                  <a:pt x="611415" y="262889"/>
                </a:lnTo>
                <a:lnTo>
                  <a:pt x="608892" y="255269"/>
                </a:lnTo>
                <a:lnTo>
                  <a:pt x="601332" y="252729"/>
                </a:lnTo>
                <a:lnTo>
                  <a:pt x="632659" y="252729"/>
                </a:lnTo>
                <a:lnTo>
                  <a:pt x="636130" y="255269"/>
                </a:lnTo>
                <a:lnTo>
                  <a:pt x="645075" y="260349"/>
                </a:lnTo>
                <a:lnTo>
                  <a:pt x="663581" y="273049"/>
                </a:lnTo>
                <a:close/>
              </a:path>
              <a:path w="952500" h="942339">
                <a:moveTo>
                  <a:pt x="488032" y="622299"/>
                </a:moveTo>
                <a:lnTo>
                  <a:pt x="464037" y="622299"/>
                </a:lnTo>
                <a:lnTo>
                  <a:pt x="463926" y="613409"/>
                </a:lnTo>
                <a:lnTo>
                  <a:pt x="463910" y="612139"/>
                </a:lnTo>
                <a:lnTo>
                  <a:pt x="463798" y="603249"/>
                </a:lnTo>
                <a:lnTo>
                  <a:pt x="463734" y="598169"/>
                </a:lnTo>
                <a:lnTo>
                  <a:pt x="463639" y="590549"/>
                </a:lnTo>
                <a:lnTo>
                  <a:pt x="463575" y="585469"/>
                </a:lnTo>
                <a:lnTo>
                  <a:pt x="462621" y="527049"/>
                </a:lnTo>
                <a:lnTo>
                  <a:pt x="461975" y="483869"/>
                </a:lnTo>
                <a:lnTo>
                  <a:pt x="461866" y="476249"/>
                </a:lnTo>
                <a:lnTo>
                  <a:pt x="490393" y="476249"/>
                </a:lnTo>
                <a:lnTo>
                  <a:pt x="489719" y="513079"/>
                </a:lnTo>
                <a:lnTo>
                  <a:pt x="488944" y="565149"/>
                </a:lnTo>
                <a:lnTo>
                  <a:pt x="488032" y="622299"/>
                </a:lnTo>
                <a:close/>
              </a:path>
              <a:path w="952500" h="942339">
                <a:moveTo>
                  <a:pt x="554727" y="622299"/>
                </a:moveTo>
                <a:lnTo>
                  <a:pt x="488032" y="622299"/>
                </a:lnTo>
                <a:lnTo>
                  <a:pt x="504251" y="612139"/>
                </a:lnTo>
                <a:lnTo>
                  <a:pt x="520181" y="601979"/>
                </a:lnTo>
                <a:lnTo>
                  <a:pt x="533605" y="589279"/>
                </a:lnTo>
                <a:lnTo>
                  <a:pt x="542305" y="572769"/>
                </a:lnTo>
                <a:lnTo>
                  <a:pt x="542181" y="553719"/>
                </a:lnTo>
                <a:lnTo>
                  <a:pt x="542115" y="543559"/>
                </a:lnTo>
                <a:lnTo>
                  <a:pt x="532017" y="515619"/>
                </a:lnTo>
                <a:lnTo>
                  <a:pt x="514085" y="492759"/>
                </a:lnTo>
                <a:lnTo>
                  <a:pt x="490393" y="476249"/>
                </a:lnTo>
                <a:lnTo>
                  <a:pt x="550127" y="476249"/>
                </a:lnTo>
                <a:lnTo>
                  <a:pt x="557019" y="483869"/>
                </a:lnTo>
                <a:lnTo>
                  <a:pt x="569180" y="501649"/>
                </a:lnTo>
                <a:lnTo>
                  <a:pt x="577586" y="523239"/>
                </a:lnTo>
                <a:lnTo>
                  <a:pt x="583588" y="565149"/>
                </a:lnTo>
                <a:lnTo>
                  <a:pt x="574666" y="598169"/>
                </a:lnTo>
                <a:lnTo>
                  <a:pt x="554727" y="622299"/>
                </a:lnTo>
                <a:close/>
              </a:path>
              <a:path w="952500" h="942339">
                <a:moveTo>
                  <a:pt x="485404" y="816609"/>
                </a:moveTo>
                <a:lnTo>
                  <a:pt x="466740" y="816609"/>
                </a:lnTo>
                <a:lnTo>
                  <a:pt x="466253" y="791209"/>
                </a:lnTo>
                <a:lnTo>
                  <a:pt x="466156" y="786129"/>
                </a:lnTo>
                <a:lnTo>
                  <a:pt x="466035" y="778509"/>
                </a:lnTo>
                <a:lnTo>
                  <a:pt x="465905" y="764539"/>
                </a:lnTo>
                <a:lnTo>
                  <a:pt x="465846" y="758189"/>
                </a:lnTo>
                <a:lnTo>
                  <a:pt x="465752" y="748029"/>
                </a:lnTo>
                <a:lnTo>
                  <a:pt x="465209" y="711199"/>
                </a:lnTo>
                <a:lnTo>
                  <a:pt x="463982" y="679449"/>
                </a:lnTo>
                <a:lnTo>
                  <a:pt x="463884" y="676909"/>
                </a:lnTo>
                <a:lnTo>
                  <a:pt x="487765" y="676909"/>
                </a:lnTo>
                <a:lnTo>
                  <a:pt x="487325" y="695959"/>
                </a:lnTo>
                <a:lnTo>
                  <a:pt x="487267" y="698499"/>
                </a:lnTo>
                <a:lnTo>
                  <a:pt x="487149" y="703579"/>
                </a:lnTo>
                <a:lnTo>
                  <a:pt x="487061" y="707389"/>
                </a:lnTo>
                <a:lnTo>
                  <a:pt x="486973" y="711199"/>
                </a:lnTo>
                <a:lnTo>
                  <a:pt x="486511" y="742949"/>
                </a:lnTo>
                <a:lnTo>
                  <a:pt x="486037" y="778509"/>
                </a:lnTo>
                <a:lnTo>
                  <a:pt x="485489" y="811529"/>
                </a:lnTo>
                <a:lnTo>
                  <a:pt x="485404" y="816609"/>
                </a:lnTo>
                <a:close/>
              </a:path>
              <a:path w="952500" h="942339">
                <a:moveTo>
                  <a:pt x="525648" y="816609"/>
                </a:moveTo>
                <a:lnTo>
                  <a:pt x="485404" y="816609"/>
                </a:lnTo>
                <a:lnTo>
                  <a:pt x="519526" y="786129"/>
                </a:lnTo>
                <a:lnTo>
                  <a:pt x="539291" y="764539"/>
                </a:lnTo>
                <a:lnTo>
                  <a:pt x="546556" y="748029"/>
                </a:lnTo>
                <a:lnTo>
                  <a:pt x="543181" y="727709"/>
                </a:lnTo>
                <a:lnTo>
                  <a:pt x="533338" y="711199"/>
                </a:lnTo>
                <a:lnTo>
                  <a:pt x="519800" y="697229"/>
                </a:lnTo>
                <a:lnTo>
                  <a:pt x="504099" y="687069"/>
                </a:lnTo>
                <a:lnTo>
                  <a:pt x="487765" y="676909"/>
                </a:lnTo>
                <a:lnTo>
                  <a:pt x="548048" y="676909"/>
                </a:lnTo>
                <a:lnTo>
                  <a:pt x="550901" y="679449"/>
                </a:lnTo>
                <a:lnTo>
                  <a:pt x="564783" y="698499"/>
                </a:lnTo>
                <a:lnTo>
                  <a:pt x="573777" y="720089"/>
                </a:lnTo>
                <a:lnTo>
                  <a:pt x="575506" y="758189"/>
                </a:lnTo>
                <a:lnTo>
                  <a:pt x="558848" y="788669"/>
                </a:lnTo>
                <a:lnTo>
                  <a:pt x="529069" y="814069"/>
                </a:lnTo>
                <a:lnTo>
                  <a:pt x="525648" y="816609"/>
                </a:lnTo>
                <a:close/>
              </a:path>
              <a:path w="952500" h="942339">
                <a:moveTo>
                  <a:pt x="483970" y="942339"/>
                </a:moveTo>
                <a:lnTo>
                  <a:pt x="468202" y="942339"/>
                </a:lnTo>
                <a:lnTo>
                  <a:pt x="468089" y="930909"/>
                </a:lnTo>
                <a:lnTo>
                  <a:pt x="468014" y="923289"/>
                </a:lnTo>
                <a:lnTo>
                  <a:pt x="467937" y="913129"/>
                </a:lnTo>
                <a:lnTo>
                  <a:pt x="467821" y="899159"/>
                </a:lnTo>
                <a:lnTo>
                  <a:pt x="467703" y="890269"/>
                </a:lnTo>
                <a:lnTo>
                  <a:pt x="467586" y="881379"/>
                </a:lnTo>
                <a:lnTo>
                  <a:pt x="467021" y="861059"/>
                </a:lnTo>
                <a:lnTo>
                  <a:pt x="484960" y="861059"/>
                </a:lnTo>
                <a:lnTo>
                  <a:pt x="484591" y="881379"/>
                </a:lnTo>
                <a:lnTo>
                  <a:pt x="484473" y="890269"/>
                </a:lnTo>
                <a:lnTo>
                  <a:pt x="484356" y="899159"/>
                </a:lnTo>
                <a:lnTo>
                  <a:pt x="484248" y="909319"/>
                </a:lnTo>
                <a:lnTo>
                  <a:pt x="484124" y="922019"/>
                </a:lnTo>
                <a:lnTo>
                  <a:pt x="484057" y="930909"/>
                </a:lnTo>
                <a:lnTo>
                  <a:pt x="483970" y="942339"/>
                </a:lnTo>
                <a:close/>
              </a:path>
              <a:path w="952500" h="942339">
                <a:moveTo>
                  <a:pt x="522056" y="929639"/>
                </a:moveTo>
                <a:lnTo>
                  <a:pt x="518157" y="913129"/>
                </a:lnTo>
                <a:lnTo>
                  <a:pt x="514596" y="899159"/>
                </a:lnTo>
                <a:lnTo>
                  <a:pt x="505492" y="882649"/>
                </a:lnTo>
                <a:lnTo>
                  <a:pt x="484960" y="861059"/>
                </a:lnTo>
                <a:lnTo>
                  <a:pt x="506534" y="861059"/>
                </a:lnTo>
                <a:lnTo>
                  <a:pt x="513777" y="872489"/>
                </a:lnTo>
                <a:lnTo>
                  <a:pt x="521733" y="890269"/>
                </a:lnTo>
                <a:lnTo>
                  <a:pt x="526094" y="909319"/>
                </a:lnTo>
                <a:lnTo>
                  <a:pt x="527884" y="915669"/>
                </a:lnTo>
                <a:lnTo>
                  <a:pt x="524875" y="923289"/>
                </a:lnTo>
                <a:lnTo>
                  <a:pt x="522056" y="929639"/>
                </a:lnTo>
                <a:close/>
              </a:path>
            </a:pathLst>
          </a:custGeom>
          <a:solidFill>
            <a:srgbClr val="358064"/>
          </a:solidFill>
        </p:spPr>
        <p:txBody>
          <a:bodyPr wrap="square" lIns="0" tIns="0" rIns="0" bIns="0" rtlCol="0"/>
          <a:lstStyle/>
          <a:p>
            <a:endParaRPr sz="1272"/>
          </a:p>
        </p:txBody>
      </p:sp>
      <p:sp>
        <p:nvSpPr>
          <p:cNvPr id="21" name="bg object 21"/>
          <p:cNvSpPr/>
          <p:nvPr/>
        </p:nvSpPr>
        <p:spPr>
          <a:xfrm>
            <a:off x="1" y="2938034"/>
            <a:ext cx="4563964" cy="784482"/>
          </a:xfrm>
          <a:custGeom>
            <a:avLst/>
            <a:gdLst/>
            <a:ahLst/>
            <a:cxnLst/>
            <a:rect l="l" t="t" r="r" b="b"/>
            <a:pathLst>
              <a:path w="6458585" h="1108710">
                <a:moveTo>
                  <a:pt x="5904075" y="1108698"/>
                </a:moveTo>
                <a:lnTo>
                  <a:pt x="0" y="1108698"/>
                </a:lnTo>
                <a:lnTo>
                  <a:pt x="0" y="0"/>
                </a:lnTo>
                <a:lnTo>
                  <a:pt x="5903825" y="0"/>
                </a:lnTo>
                <a:lnTo>
                  <a:pt x="5952597" y="2147"/>
                </a:lnTo>
                <a:lnTo>
                  <a:pt x="6000667" y="8515"/>
                </a:lnTo>
                <a:lnTo>
                  <a:pt x="6047781" y="18997"/>
                </a:lnTo>
                <a:lnTo>
                  <a:pt x="6093683" y="33488"/>
                </a:lnTo>
                <a:lnTo>
                  <a:pt x="6138118" y="51881"/>
                </a:lnTo>
                <a:lnTo>
                  <a:pt x="6180829" y="74069"/>
                </a:lnTo>
                <a:lnTo>
                  <a:pt x="6221562" y="99947"/>
                </a:lnTo>
                <a:lnTo>
                  <a:pt x="6260062" y="129408"/>
                </a:lnTo>
                <a:lnTo>
                  <a:pt x="6296072" y="162345"/>
                </a:lnTo>
                <a:lnTo>
                  <a:pt x="6329045" y="198330"/>
                </a:lnTo>
                <a:lnTo>
                  <a:pt x="6358532" y="236804"/>
                </a:lnTo>
                <a:lnTo>
                  <a:pt x="6384430" y="277511"/>
                </a:lnTo>
                <a:lnTo>
                  <a:pt x="6406632" y="320196"/>
                </a:lnTo>
                <a:lnTo>
                  <a:pt x="6425033" y="364604"/>
                </a:lnTo>
                <a:lnTo>
                  <a:pt x="6439528" y="410481"/>
                </a:lnTo>
                <a:lnTo>
                  <a:pt x="6450012" y="457572"/>
                </a:lnTo>
                <a:lnTo>
                  <a:pt x="6456380" y="505621"/>
                </a:lnTo>
                <a:lnTo>
                  <a:pt x="6458533" y="554375"/>
                </a:lnTo>
                <a:lnTo>
                  <a:pt x="6456380" y="603113"/>
                </a:lnTo>
                <a:lnTo>
                  <a:pt x="6450012" y="651151"/>
                </a:lnTo>
                <a:lnTo>
                  <a:pt x="6439528" y="698233"/>
                </a:lnTo>
                <a:lnTo>
                  <a:pt x="6425033" y="744104"/>
                </a:lnTo>
                <a:lnTo>
                  <a:pt x="6406632" y="788508"/>
                </a:lnTo>
                <a:lnTo>
                  <a:pt x="6384430" y="831190"/>
                </a:lnTo>
                <a:lnTo>
                  <a:pt x="6358532" y="871896"/>
                </a:lnTo>
                <a:lnTo>
                  <a:pt x="6329045" y="910369"/>
                </a:lnTo>
                <a:lnTo>
                  <a:pt x="6296072" y="946355"/>
                </a:lnTo>
                <a:lnTo>
                  <a:pt x="6260062" y="979305"/>
                </a:lnTo>
                <a:lnTo>
                  <a:pt x="6221562" y="1008773"/>
                </a:lnTo>
                <a:lnTo>
                  <a:pt x="6180829" y="1034653"/>
                </a:lnTo>
                <a:lnTo>
                  <a:pt x="6138118" y="1056839"/>
                </a:lnTo>
                <a:lnTo>
                  <a:pt x="6093683" y="1075228"/>
                </a:lnTo>
                <a:lnTo>
                  <a:pt x="6047781" y="1089714"/>
                </a:lnTo>
                <a:lnTo>
                  <a:pt x="6000667" y="1100191"/>
                </a:lnTo>
                <a:lnTo>
                  <a:pt x="5952597" y="1106554"/>
                </a:lnTo>
                <a:lnTo>
                  <a:pt x="5904075" y="1108698"/>
                </a:lnTo>
                <a:close/>
              </a:path>
            </a:pathLst>
          </a:custGeom>
          <a:solidFill>
            <a:srgbClr val="358064"/>
          </a:solidFill>
        </p:spPr>
        <p:txBody>
          <a:bodyPr wrap="square" lIns="0" tIns="0" rIns="0" bIns="0" rtlCol="0"/>
          <a:lstStyle/>
          <a:p>
            <a:endParaRPr sz="1272"/>
          </a:p>
        </p:txBody>
      </p:sp>
      <p:sp>
        <p:nvSpPr>
          <p:cNvPr id="22" name="bg object 22"/>
          <p:cNvSpPr/>
          <p:nvPr/>
        </p:nvSpPr>
        <p:spPr>
          <a:xfrm>
            <a:off x="1" y="8850456"/>
            <a:ext cx="3180999" cy="391342"/>
          </a:xfrm>
          <a:custGeom>
            <a:avLst/>
            <a:gdLst/>
            <a:ahLst/>
            <a:cxnLst/>
            <a:rect l="l" t="t" r="r" b="b"/>
            <a:pathLst>
              <a:path w="4501515" h="553084">
                <a:moveTo>
                  <a:pt x="4224252" y="552925"/>
                </a:moveTo>
                <a:lnTo>
                  <a:pt x="0" y="552925"/>
                </a:lnTo>
                <a:lnTo>
                  <a:pt x="0" y="0"/>
                </a:lnTo>
                <a:lnTo>
                  <a:pt x="4224196" y="0"/>
                </a:lnTo>
                <a:lnTo>
                  <a:pt x="4273986" y="4454"/>
                </a:lnTo>
                <a:lnTo>
                  <a:pt x="4320792" y="17297"/>
                </a:lnTo>
                <a:lnTo>
                  <a:pt x="4363890" y="37748"/>
                </a:lnTo>
                <a:lnTo>
                  <a:pt x="4402498" y="65024"/>
                </a:lnTo>
                <a:lnTo>
                  <a:pt x="4435837" y="98345"/>
                </a:lnTo>
                <a:lnTo>
                  <a:pt x="4463126" y="136929"/>
                </a:lnTo>
                <a:lnTo>
                  <a:pt x="4483584" y="179994"/>
                </a:lnTo>
                <a:lnTo>
                  <a:pt x="4496432" y="226761"/>
                </a:lnTo>
                <a:lnTo>
                  <a:pt x="4500905" y="276447"/>
                </a:lnTo>
                <a:lnTo>
                  <a:pt x="4496432" y="326149"/>
                </a:lnTo>
                <a:lnTo>
                  <a:pt x="4483584" y="372928"/>
                </a:lnTo>
                <a:lnTo>
                  <a:pt x="4463126" y="416003"/>
                </a:lnTo>
                <a:lnTo>
                  <a:pt x="4435837" y="454594"/>
                </a:lnTo>
                <a:lnTo>
                  <a:pt x="4402498" y="487919"/>
                </a:lnTo>
                <a:lnTo>
                  <a:pt x="4363890" y="515198"/>
                </a:lnTo>
                <a:lnTo>
                  <a:pt x="4320792" y="535650"/>
                </a:lnTo>
                <a:lnTo>
                  <a:pt x="4273986" y="548494"/>
                </a:lnTo>
                <a:lnTo>
                  <a:pt x="4224252" y="552925"/>
                </a:lnTo>
                <a:close/>
              </a:path>
            </a:pathLst>
          </a:custGeom>
          <a:solidFill>
            <a:srgbClr val="FFFFFF"/>
          </a:solidFill>
        </p:spPr>
        <p:txBody>
          <a:bodyPr wrap="square" lIns="0" tIns="0" rIns="0" bIns="0" rtlCol="0"/>
          <a:lstStyle/>
          <a:p>
            <a:endParaRPr sz="1272"/>
          </a:p>
        </p:txBody>
      </p:sp>
      <p:sp>
        <p:nvSpPr>
          <p:cNvPr id="2" name="Holder 2"/>
          <p:cNvSpPr>
            <a:spLocks noGrp="1"/>
          </p:cNvSpPr>
          <p:nvPr>
            <p:ph type="title"/>
          </p:nvPr>
        </p:nvSpPr>
        <p:spPr>
          <a:xfrm>
            <a:off x="235937" y="1455233"/>
            <a:ext cx="4079792" cy="615553"/>
          </a:xfrm>
          <a:prstGeom prst="rect">
            <a:avLst/>
          </a:prstGeom>
        </p:spPr>
        <p:txBody>
          <a:bodyPr wrap="square" lIns="0" tIns="0" rIns="0" bIns="0">
            <a:spAutoFit/>
          </a:bodyPr>
          <a:lstStyle>
            <a:lvl1pPr>
              <a:defRPr sz="4000" b="1" i="0">
                <a:solidFill>
                  <a:srgbClr val="358064"/>
                </a:solidFill>
                <a:latin typeface="Arial"/>
                <a:cs typeface="Arial"/>
              </a:defRPr>
            </a:lvl1pPr>
          </a:lstStyle>
          <a:p>
            <a:endParaRPr/>
          </a:p>
        </p:txBody>
      </p:sp>
      <p:sp>
        <p:nvSpPr>
          <p:cNvPr id="3" name="Holder 3"/>
          <p:cNvSpPr>
            <a:spLocks noGrp="1"/>
          </p:cNvSpPr>
          <p:nvPr>
            <p:ph type="body" idx="1"/>
          </p:nvPr>
        </p:nvSpPr>
        <p:spPr>
          <a:xfrm>
            <a:off x="63910" y="5268545"/>
            <a:ext cx="5229421" cy="369332"/>
          </a:xfrm>
          <a:prstGeom prst="rect">
            <a:avLst/>
          </a:prstGeom>
        </p:spPr>
        <p:txBody>
          <a:bodyPr wrap="square" lIns="0" tIns="0" rIns="0" bIns="0">
            <a:spAutoFit/>
          </a:bodyPr>
          <a:lstStyle>
            <a:lvl1pPr>
              <a:defRPr sz="2400" b="0" i="0">
                <a:solidFill>
                  <a:srgbClr val="358064"/>
                </a:solidFill>
                <a:latin typeface="Lucida Sans Unicode"/>
                <a:cs typeface="Lucida Sans Unicode"/>
              </a:defRPr>
            </a:lvl1pPr>
          </a:lstStyle>
          <a:p>
            <a:endParaRPr/>
          </a:p>
        </p:txBody>
      </p:sp>
      <p:sp>
        <p:nvSpPr>
          <p:cNvPr id="4" name="Holder 4"/>
          <p:cNvSpPr>
            <a:spLocks noGrp="1"/>
          </p:cNvSpPr>
          <p:nvPr>
            <p:ph type="ftr" sz="quarter" idx="5"/>
          </p:nvPr>
        </p:nvSpPr>
        <p:spPr>
          <a:xfrm>
            <a:off x="2569210" y="9944862"/>
            <a:ext cx="2418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5" y="9944862"/>
            <a:ext cx="1737995"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2/27/2026</a:t>
            </a:fld>
            <a:endParaRPr lang="en-US"/>
          </a:p>
        </p:txBody>
      </p:sp>
      <p:sp>
        <p:nvSpPr>
          <p:cNvPr id="6" name="Holder 6"/>
          <p:cNvSpPr>
            <a:spLocks noGrp="1"/>
          </p:cNvSpPr>
          <p:nvPr>
            <p:ph type="sldNum" sz="quarter" idx="7"/>
          </p:nvPr>
        </p:nvSpPr>
        <p:spPr>
          <a:xfrm>
            <a:off x="5440680" y="9944862"/>
            <a:ext cx="1737995"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494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23103">
        <a:defRPr>
          <a:latin typeface="+mn-lt"/>
          <a:ea typeface="+mn-ea"/>
          <a:cs typeface="+mn-cs"/>
        </a:defRPr>
      </a:lvl2pPr>
      <a:lvl3pPr marL="646206">
        <a:defRPr>
          <a:latin typeface="+mn-lt"/>
          <a:ea typeface="+mn-ea"/>
          <a:cs typeface="+mn-cs"/>
        </a:defRPr>
      </a:lvl3pPr>
      <a:lvl4pPr marL="969310">
        <a:defRPr>
          <a:latin typeface="+mn-lt"/>
          <a:ea typeface="+mn-ea"/>
          <a:cs typeface="+mn-cs"/>
        </a:defRPr>
      </a:lvl4pPr>
      <a:lvl5pPr marL="1292413">
        <a:defRPr>
          <a:latin typeface="+mn-lt"/>
          <a:ea typeface="+mn-ea"/>
          <a:cs typeface="+mn-cs"/>
        </a:defRPr>
      </a:lvl5pPr>
      <a:lvl6pPr marL="1615516">
        <a:defRPr>
          <a:latin typeface="+mn-lt"/>
          <a:ea typeface="+mn-ea"/>
          <a:cs typeface="+mn-cs"/>
        </a:defRPr>
      </a:lvl6pPr>
      <a:lvl7pPr marL="1938619">
        <a:defRPr>
          <a:latin typeface="+mn-lt"/>
          <a:ea typeface="+mn-ea"/>
          <a:cs typeface="+mn-cs"/>
        </a:defRPr>
      </a:lvl7pPr>
      <a:lvl8pPr marL="2261723">
        <a:defRPr>
          <a:latin typeface="+mn-lt"/>
          <a:ea typeface="+mn-ea"/>
          <a:cs typeface="+mn-cs"/>
        </a:defRPr>
      </a:lvl8pPr>
      <a:lvl9pPr marL="2584826">
        <a:defRPr>
          <a:latin typeface="+mn-lt"/>
          <a:ea typeface="+mn-ea"/>
          <a:cs typeface="+mn-cs"/>
        </a:defRPr>
      </a:lvl9pPr>
    </p:bodyStyle>
    <p:otherStyle>
      <a:lvl1pPr marL="0">
        <a:defRPr>
          <a:latin typeface="+mn-lt"/>
          <a:ea typeface="+mn-ea"/>
          <a:cs typeface="+mn-cs"/>
        </a:defRPr>
      </a:lvl1pPr>
      <a:lvl2pPr marL="323103">
        <a:defRPr>
          <a:latin typeface="+mn-lt"/>
          <a:ea typeface="+mn-ea"/>
          <a:cs typeface="+mn-cs"/>
        </a:defRPr>
      </a:lvl2pPr>
      <a:lvl3pPr marL="646206">
        <a:defRPr>
          <a:latin typeface="+mn-lt"/>
          <a:ea typeface="+mn-ea"/>
          <a:cs typeface="+mn-cs"/>
        </a:defRPr>
      </a:lvl3pPr>
      <a:lvl4pPr marL="969310">
        <a:defRPr>
          <a:latin typeface="+mn-lt"/>
          <a:ea typeface="+mn-ea"/>
          <a:cs typeface="+mn-cs"/>
        </a:defRPr>
      </a:lvl4pPr>
      <a:lvl5pPr marL="1292413">
        <a:defRPr>
          <a:latin typeface="+mn-lt"/>
          <a:ea typeface="+mn-ea"/>
          <a:cs typeface="+mn-cs"/>
        </a:defRPr>
      </a:lvl5pPr>
      <a:lvl6pPr marL="1615516">
        <a:defRPr>
          <a:latin typeface="+mn-lt"/>
          <a:ea typeface="+mn-ea"/>
          <a:cs typeface="+mn-cs"/>
        </a:defRPr>
      </a:lvl6pPr>
      <a:lvl7pPr marL="1938619">
        <a:defRPr>
          <a:latin typeface="+mn-lt"/>
          <a:ea typeface="+mn-ea"/>
          <a:cs typeface="+mn-cs"/>
        </a:defRPr>
      </a:lvl7pPr>
      <a:lvl8pPr marL="2261723">
        <a:defRPr>
          <a:latin typeface="+mn-lt"/>
          <a:ea typeface="+mn-ea"/>
          <a:cs typeface="+mn-cs"/>
        </a:defRPr>
      </a:lvl8pPr>
      <a:lvl9pPr marL="258482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6.svg"/><Relationship Id="rId21" Type="http://schemas.openxmlformats.org/officeDocument/2006/relationships/image" Target="../media/image41.svg"/><Relationship Id="rId7" Type="http://schemas.openxmlformats.org/officeDocument/2006/relationships/image" Target="../media/image29.jpe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2" Type="http://schemas.openxmlformats.org/officeDocument/2006/relationships/image" Target="../media/image25.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1.svg"/><Relationship Id="rId24" Type="http://schemas.openxmlformats.org/officeDocument/2006/relationships/image" Target="../media/image44.png"/><Relationship Id="rId5" Type="http://schemas.openxmlformats.org/officeDocument/2006/relationships/image" Target="../media/image28.svg"/><Relationship Id="rId15" Type="http://schemas.openxmlformats.org/officeDocument/2006/relationships/image" Target="../media/image35.png"/><Relationship Id="rId23" Type="http://schemas.openxmlformats.org/officeDocument/2006/relationships/image" Target="../media/image43.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7.png"/><Relationship Id="rId9" Type="http://schemas.openxmlformats.org/officeDocument/2006/relationships/image" Target="../media/image5.svg"/><Relationship Id="rId14" Type="http://schemas.openxmlformats.org/officeDocument/2006/relationships/image" Target="../media/image34.png"/><Relationship Id="rId22"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hyperlink" Target="mailto:alice.crocker@wales.nhs.uk" TargetMode="External"/><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5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svg"/><Relationship Id="rId4" Type="http://schemas.openxmlformats.org/officeDocument/2006/relationships/image" Target="../media/image53.png"/><Relationship Id="rId9" Type="http://schemas.openxmlformats.org/officeDocument/2006/relationships/image" Target="../media/image4.png"/><Relationship Id="rId14"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openxmlformats.org/officeDocument/2006/relationships/hyperlink" Target="mailto:jane.jenkins@wales.nhs.uk"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7.sv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jpeg"/><Relationship Id="rId7" Type="http://schemas.openxmlformats.org/officeDocument/2006/relationships/image" Target="../media/image7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9.png"/><Relationship Id="rId5" Type="http://schemas.openxmlformats.org/officeDocument/2006/relationships/image" Target="../media/image4.png"/><Relationship Id="rId10" Type="http://schemas.openxmlformats.org/officeDocument/2006/relationships/image" Target="../media/image78.jpeg"/><Relationship Id="rId4" Type="http://schemas.openxmlformats.org/officeDocument/2006/relationships/image" Target="../media/image74.jpeg"/><Relationship Id="rId9"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6086711" y="9377061"/>
            <a:ext cx="1236989" cy="1236989"/>
            <a:chOff x="0" y="0"/>
            <a:chExt cx="1649319" cy="1649319"/>
          </a:xfrm>
        </p:grpSpPr>
        <p:grpSp>
          <p:nvGrpSpPr>
            <p:cNvPr id="4" name="Group 4"/>
            <p:cNvGrpSpPr/>
            <p:nvPr/>
          </p:nvGrpSpPr>
          <p:grpSpPr>
            <a:xfrm>
              <a:off x="0" y="0"/>
              <a:ext cx="1649319" cy="164931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7" name="TextBox 7"/>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8" name="TextBox 8"/>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9" name="TextBox 9"/>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grpSp>
        <p:nvGrpSpPr>
          <p:cNvPr id="10" name="Group 10"/>
          <p:cNvGrpSpPr/>
          <p:nvPr/>
        </p:nvGrpSpPr>
        <p:grpSpPr>
          <a:xfrm>
            <a:off x="249853" y="266933"/>
            <a:ext cx="7087401" cy="9110128"/>
            <a:chOff x="0" y="0"/>
            <a:chExt cx="2548285" cy="3275560"/>
          </a:xfrm>
        </p:grpSpPr>
        <p:sp>
          <p:nvSpPr>
            <p:cNvPr id="11" name="Freeform 11"/>
            <p:cNvSpPr/>
            <p:nvPr/>
          </p:nvSpPr>
          <p:spPr>
            <a:xfrm>
              <a:off x="0" y="0"/>
              <a:ext cx="2548285" cy="3275560"/>
            </a:xfrm>
            <a:custGeom>
              <a:avLst/>
              <a:gdLst/>
              <a:ahLst/>
              <a:cxnLst/>
              <a:rect l="l" t="t" r="r" b="b"/>
              <a:pathLst>
                <a:path w="2548285" h="3275560">
                  <a:moveTo>
                    <a:pt x="0" y="0"/>
                  </a:moveTo>
                  <a:lnTo>
                    <a:pt x="2548285" y="0"/>
                  </a:lnTo>
                  <a:lnTo>
                    <a:pt x="2548285" y="3275560"/>
                  </a:lnTo>
                  <a:lnTo>
                    <a:pt x="0" y="3275560"/>
                  </a:lnTo>
                  <a:close/>
                </a:path>
              </a:pathLst>
            </a:custGeom>
            <a:solidFill>
              <a:srgbClr val="009CFF"/>
            </a:solidFill>
          </p:spPr>
          <p:txBody>
            <a:bodyPr/>
            <a:lstStyle/>
            <a:p>
              <a:endParaRPr lang="en-GB"/>
            </a:p>
          </p:txBody>
        </p:sp>
        <p:sp>
          <p:nvSpPr>
            <p:cNvPr id="12" name="TextBox 12"/>
            <p:cNvSpPr txBox="1"/>
            <p:nvPr/>
          </p:nvSpPr>
          <p:spPr>
            <a:xfrm>
              <a:off x="0" y="-28575"/>
              <a:ext cx="2548285" cy="3304135"/>
            </a:xfrm>
            <a:prstGeom prst="rect">
              <a:avLst/>
            </a:prstGeom>
          </p:spPr>
          <p:txBody>
            <a:bodyPr lIns="50634" tIns="50634" rIns="50634" bIns="50634" rtlCol="0" anchor="ctr"/>
            <a:lstStyle/>
            <a:p>
              <a:pPr algn="ctr">
                <a:lnSpc>
                  <a:spcPts val="1953"/>
                </a:lnSpc>
              </a:pPr>
              <a:endParaRPr/>
            </a:p>
          </p:txBody>
        </p:sp>
      </p:grpSp>
      <p:sp>
        <p:nvSpPr>
          <p:cNvPr id="13" name="Freeform 13"/>
          <p:cNvSpPr/>
          <p:nvPr/>
        </p:nvSpPr>
        <p:spPr>
          <a:xfrm>
            <a:off x="249853" y="266933"/>
            <a:ext cx="7073848" cy="9110128"/>
          </a:xfrm>
          <a:custGeom>
            <a:avLst/>
            <a:gdLst/>
            <a:ahLst/>
            <a:cxnLst/>
            <a:rect l="l" t="t" r="r" b="b"/>
            <a:pathLst>
              <a:path w="7073848" h="9110128">
                <a:moveTo>
                  <a:pt x="0" y="0"/>
                </a:moveTo>
                <a:lnTo>
                  <a:pt x="7073847" y="0"/>
                </a:lnTo>
                <a:lnTo>
                  <a:pt x="7073847" y="9110128"/>
                </a:lnTo>
                <a:lnTo>
                  <a:pt x="0" y="9110128"/>
                </a:lnTo>
                <a:lnTo>
                  <a:pt x="0" y="0"/>
                </a:lnTo>
                <a:close/>
              </a:path>
            </a:pathLst>
          </a:custGeom>
          <a:blipFill>
            <a:blip r:embed="rId3"/>
            <a:stretch>
              <a:fillRect l="-36725" r="-35851"/>
            </a:stretch>
          </a:blipFill>
        </p:spPr>
        <p:txBody>
          <a:bodyPr/>
          <a:lstStyle/>
          <a:p>
            <a:endParaRPr lang="en-GB"/>
          </a:p>
        </p:txBody>
      </p:sp>
      <p:sp>
        <p:nvSpPr>
          <p:cNvPr id="14" name="Freeform 14"/>
          <p:cNvSpPr/>
          <p:nvPr/>
        </p:nvSpPr>
        <p:spPr>
          <a:xfrm>
            <a:off x="3809399" y="344575"/>
            <a:ext cx="3527855" cy="852826"/>
          </a:xfrm>
          <a:custGeom>
            <a:avLst/>
            <a:gdLst/>
            <a:ahLst/>
            <a:cxnLst/>
            <a:rect l="l" t="t" r="r" b="b"/>
            <a:pathLst>
              <a:path w="3527855" h="852826">
                <a:moveTo>
                  <a:pt x="0" y="0"/>
                </a:moveTo>
                <a:lnTo>
                  <a:pt x="3527855" y="0"/>
                </a:lnTo>
                <a:lnTo>
                  <a:pt x="3527855" y="852826"/>
                </a:lnTo>
                <a:lnTo>
                  <a:pt x="0" y="852826"/>
                </a:lnTo>
                <a:lnTo>
                  <a:pt x="0" y="0"/>
                </a:lnTo>
                <a:close/>
              </a:path>
            </a:pathLst>
          </a:custGeom>
          <a:blipFill>
            <a:blip r:embed="rId4"/>
            <a:stretch>
              <a:fillRect/>
            </a:stretch>
          </a:blipFill>
        </p:spPr>
        <p:txBody>
          <a:bodyPr/>
          <a:lstStyle/>
          <a:p>
            <a:endParaRPr lang="en-GB"/>
          </a:p>
        </p:txBody>
      </p:sp>
      <p:sp>
        <p:nvSpPr>
          <p:cNvPr id="15" name="TextBox 15"/>
          <p:cNvSpPr txBox="1"/>
          <p:nvPr/>
        </p:nvSpPr>
        <p:spPr>
          <a:xfrm>
            <a:off x="1275103" y="1547110"/>
            <a:ext cx="5036901" cy="1388522"/>
          </a:xfrm>
          <a:prstGeom prst="rect">
            <a:avLst/>
          </a:prstGeom>
        </p:spPr>
        <p:txBody>
          <a:bodyPr lIns="0" tIns="0" rIns="0" bIns="0" rtlCol="0" anchor="t">
            <a:spAutoFit/>
          </a:bodyPr>
          <a:lstStyle/>
          <a:p>
            <a:pPr algn="ctr">
              <a:lnSpc>
                <a:spcPts val="5190"/>
              </a:lnSpc>
            </a:pPr>
            <a:r>
              <a:rPr lang="cy-GB" sz="66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Croeso i Wrecsam!</a:t>
            </a:r>
            <a:endParaRPr lang="en-US" sz="6035" b="1" spc="-283" dirty="0">
              <a:solidFill>
                <a:schemeClr val="bg1"/>
              </a:solidFill>
              <a:latin typeface="Verdana Pro Bold"/>
              <a:ea typeface="Verdana Pro Bold"/>
              <a:cs typeface="Verdana Pro Bold"/>
              <a:sym typeface="Verdana Pro Bold"/>
            </a:endParaRPr>
          </a:p>
        </p:txBody>
      </p:sp>
      <p:sp>
        <p:nvSpPr>
          <p:cNvPr id="16" name="TextBox 16"/>
          <p:cNvSpPr txBox="1"/>
          <p:nvPr/>
        </p:nvSpPr>
        <p:spPr>
          <a:xfrm>
            <a:off x="256629" y="7998849"/>
            <a:ext cx="7073848" cy="1294713"/>
          </a:xfrm>
          <a:prstGeom prst="rect">
            <a:avLst/>
          </a:prstGeom>
        </p:spPr>
        <p:txBody>
          <a:bodyPr lIns="0" tIns="0" rIns="0" bIns="0" rtlCol="0" anchor="t">
            <a:spAutoFit/>
          </a:bodyPr>
          <a:lstStyle/>
          <a:p>
            <a:pPr algn="ctr">
              <a:lnSpc>
                <a:spcPct val="107000"/>
              </a:lnSpc>
              <a:spcAft>
                <a:spcPts val="800"/>
              </a:spcAft>
            </a:pPr>
            <a:r>
              <a:rPr lang="cy-GB"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Rhaglen Sylfaen Ysbyty Maelor Wrecsam</a:t>
            </a:r>
            <a:endParaRPr lang="en-GB"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Freeform 17"/>
          <p:cNvSpPr/>
          <p:nvPr/>
        </p:nvSpPr>
        <p:spPr>
          <a:xfrm>
            <a:off x="2302336" y="7421709"/>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19" name="Picture 18">
            <a:extLst>
              <a:ext uri="{FF2B5EF4-FFF2-40B4-BE49-F238E27FC236}">
                <a16:creationId xmlns:a16="http://schemas.microsoft.com/office/drawing/2014/main" id="{332BE97A-9110-4B09-F4E2-1C89B0BEBCD0}"/>
              </a:ext>
            </a:extLst>
          </p:cNvPr>
          <p:cNvPicPr>
            <a:picLocks noChangeAspect="1"/>
          </p:cNvPicPr>
          <p:nvPr/>
        </p:nvPicPr>
        <p:blipFill>
          <a:blip r:embed="rId7"/>
          <a:stretch>
            <a:fillRect/>
          </a:stretch>
        </p:blipFill>
        <p:spPr>
          <a:xfrm>
            <a:off x="0" y="5236008"/>
            <a:ext cx="7556500" cy="2213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8"/>
            <a:ext cx="7133914" cy="9438672"/>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rot="164758">
            <a:off x="143273" y="82447"/>
            <a:ext cx="7273453" cy="4388294"/>
          </a:xfrm>
          <a:custGeom>
            <a:avLst/>
            <a:gdLst/>
            <a:ahLst/>
            <a:cxnLst/>
            <a:rect l="l" t="t" r="r" b="b"/>
            <a:pathLst>
              <a:path w="7273453" h="4388294">
                <a:moveTo>
                  <a:pt x="0" y="339543"/>
                </a:moveTo>
                <a:lnTo>
                  <a:pt x="7079263" y="0"/>
                </a:lnTo>
                <a:lnTo>
                  <a:pt x="7273454" y="4048751"/>
                </a:lnTo>
                <a:lnTo>
                  <a:pt x="194191" y="4388294"/>
                </a:lnTo>
                <a:lnTo>
                  <a:pt x="0" y="339543"/>
                </a:lnTo>
                <a:close/>
              </a:path>
            </a:pathLst>
          </a:custGeom>
          <a:blipFill>
            <a:blip r:embed="rId3"/>
            <a:stretch>
              <a:fillRect l="-4833" t="-8965" r="-21468" b="-8787"/>
            </a:stretch>
          </a:blipFill>
        </p:spPr>
        <p:txBody>
          <a:bodyPr/>
          <a:lstStyle/>
          <a:p>
            <a:endParaRPr lang="en-GB"/>
          </a:p>
        </p:txBody>
      </p:sp>
      <p:sp>
        <p:nvSpPr>
          <p:cNvPr id="14" name="Freeform 14"/>
          <p:cNvSpPr/>
          <p:nvPr/>
        </p:nvSpPr>
        <p:spPr>
          <a:xfrm>
            <a:off x="2272937" y="4227040"/>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637532" y="5455528"/>
            <a:ext cx="6284937" cy="4134850"/>
          </a:xfrm>
          <a:prstGeom prst="rect">
            <a:avLst/>
          </a:prstGeom>
        </p:spPr>
        <p:txBody>
          <a:bodyPr lIns="0" tIns="0" rIns="0" bIns="0" rtlCol="0" anchor="t">
            <a:spAutoFit/>
          </a:bodyPr>
          <a:lstStyle/>
          <a:p>
            <a:pPr algn="ctr"/>
            <a:r>
              <a:rPr lang="cy-GB" sz="1600" dirty="0">
                <a:solidFill>
                  <a:schemeClr val="bg1"/>
                </a:solidFill>
                <a:latin typeface="Aptos" panose="020B0004020202020204" pitchFamily="34" charset="0"/>
              </a:rPr>
              <a:t>Gall dechrau gweithio fel meddyg sylfaen fod yn gyfnod cyffrous ac anodd. Gall dewis ble i wneud cais i weithio yn ystod y rhaglen sylfaen fod yn rhan fawr o'r broses hon. Yma yn Ysbyty Maelor Wrecsam, credwn ein bod yn darparu'r amgylchedd delfrydol i chi gael dechrau hapus a llwyddiannus i'ch gyrfa feddygol. </a:t>
            </a:r>
            <a:endParaRPr lang="en-GB" sz="1600" dirty="0">
              <a:solidFill>
                <a:schemeClr val="bg1"/>
              </a:solidFill>
              <a:latin typeface="Aptos" panose="020B0004020202020204" pitchFamily="34" charset="0"/>
            </a:endParaRPr>
          </a:p>
          <a:p>
            <a:pPr algn="ctr"/>
            <a:r>
              <a:rPr lang="en-GB" sz="1600" dirty="0">
                <a:solidFill>
                  <a:schemeClr val="bg1"/>
                </a:solidFill>
                <a:latin typeface="Aptos" panose="020B0004020202020204" pitchFamily="34" charset="0"/>
              </a:rPr>
              <a:t> </a:t>
            </a:r>
          </a:p>
          <a:p>
            <a:pPr algn="ctr"/>
            <a:r>
              <a:rPr lang="cy-GB" sz="1600" dirty="0">
                <a:solidFill>
                  <a:schemeClr val="bg1"/>
                </a:solidFill>
                <a:latin typeface="Aptos" panose="020B0004020202020204" pitchFamily="34" charset="0"/>
              </a:rPr>
              <a:t>Fel ysbyty cyffredinol dosbarth o faint rhesymol, rydym yn gwasanaethu poblogaeth fawr yng Ngogledd-ddwyrain Cymru. Un o'r manteision rydyn ni'n teimlo y mae gweithio mewn Ysbyty Cyffredinol Ardal yn eu cynnig yw llif cyson o achosion meddygol cyffredinol a llawfeddygol.</a:t>
            </a:r>
            <a:endParaRPr lang="en-GB" sz="1600" dirty="0">
              <a:solidFill>
                <a:schemeClr val="bg1"/>
              </a:solidFill>
              <a:latin typeface="Aptos" panose="020B0004020202020204" pitchFamily="34" charset="0"/>
            </a:endParaRPr>
          </a:p>
          <a:p>
            <a:pPr algn="ctr"/>
            <a:r>
              <a:rPr lang="en-GB" sz="1600" dirty="0">
                <a:solidFill>
                  <a:schemeClr val="bg1"/>
                </a:solidFill>
                <a:latin typeface="Aptos" panose="020B0004020202020204" pitchFamily="34" charset="0"/>
              </a:rPr>
              <a:t> </a:t>
            </a:r>
          </a:p>
          <a:p>
            <a:pPr algn="ctr"/>
            <a:r>
              <a:rPr lang="cy-GB" sz="1600" dirty="0">
                <a:solidFill>
                  <a:schemeClr val="bg1"/>
                </a:solidFill>
                <a:latin typeface="Aptos" panose="020B0004020202020204" pitchFamily="34" charset="0"/>
              </a:rPr>
              <a:t> Rydym yn ffodus yma yn Wrecsam i gael staff cyfeillgar a chroesawgar sy'n gwneud i'n meddygon newydd deimlo'n gartrefol ac yn cael eu gwerthfawrogi. Mae hyn, ynghyd â'n hagosrwydd at </a:t>
            </a:r>
            <a:r>
              <a:rPr lang="cy-GB" sz="1600" dirty="0" err="1">
                <a:solidFill>
                  <a:schemeClr val="bg1"/>
                </a:solidFill>
                <a:latin typeface="Aptos" panose="020B0004020202020204" pitchFamily="34" charset="0"/>
              </a:rPr>
              <a:t>Fanceinion</a:t>
            </a:r>
            <a:r>
              <a:rPr lang="cy-GB" sz="1600" dirty="0">
                <a:solidFill>
                  <a:schemeClr val="bg1"/>
                </a:solidFill>
                <a:latin typeface="Aptos" panose="020B0004020202020204" pitchFamily="34" charset="0"/>
              </a:rPr>
              <a:t>, Lerpwl a Chaer, yn golygu bod gan ein hyfforddeion sylfaen brofiad gwych yn broffesiynol ac yn gymdeithasol.</a:t>
            </a:r>
            <a:endParaRPr lang="en-GB" sz="1600" dirty="0">
              <a:solidFill>
                <a:schemeClr val="bg1"/>
              </a:solidFill>
              <a:latin typeface="Aptos" panose="020B0004020202020204" pitchFamily="34" charset="0"/>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6" name="TextBox 16"/>
          <p:cNvSpPr txBox="1"/>
          <p:nvPr/>
        </p:nvSpPr>
        <p:spPr>
          <a:xfrm>
            <a:off x="1405097" y="4663921"/>
            <a:ext cx="4749807" cy="430887"/>
          </a:xfrm>
          <a:prstGeom prst="rect">
            <a:avLst/>
          </a:prstGeom>
        </p:spPr>
        <p:txBody>
          <a:bodyPr lIns="0" tIns="0" rIns="0" bIns="0" rtlCol="0" anchor="t">
            <a:spAutoFit/>
          </a:bodyPr>
          <a:lstStyle/>
          <a:p>
            <a:pPr algn="ctr"/>
            <a:r>
              <a:rPr lang="cy-GB" sz="2800" b="1" dirty="0">
                <a:solidFill>
                  <a:schemeClr val="bg1"/>
                </a:solidFill>
                <a:latin typeface="Aptos" panose="020B0004020202020204" pitchFamily="34" charset="0"/>
              </a:rPr>
              <a:t>Pam Wrecsam Maelor?</a:t>
            </a:r>
            <a:endParaRPr lang="en-GB" sz="2800" dirty="0">
              <a:solidFill>
                <a:schemeClr val="bg1"/>
              </a:solidFill>
              <a:latin typeface="Aptos" panose="020B0004020202020204" pitchFamily="34" charset="0"/>
            </a:endParaRPr>
          </a:p>
        </p:txBody>
      </p:sp>
      <p:sp>
        <p:nvSpPr>
          <p:cNvPr id="17" name="TextBox 1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882651" y="5205517"/>
            <a:ext cx="5846334" cy="4134850"/>
          </a:xfrm>
          <a:prstGeom prst="rect">
            <a:avLst/>
          </a:prstGeom>
        </p:spPr>
        <p:txBody>
          <a:bodyPr wrap="square" lIns="0" tIns="0" rIns="0" bIns="0" rtlCol="0" anchor="t">
            <a:spAutoFit/>
          </a:bodyPr>
          <a:lstStyle/>
          <a:p>
            <a:pPr algn="ctr"/>
            <a:r>
              <a:rPr lang="cy-GB" sz="1600" dirty="0">
                <a:solidFill>
                  <a:schemeClr val="bg1"/>
                </a:solidFill>
                <a:latin typeface="Aptos" panose="020B0004020202020204" pitchFamily="34" charset="0"/>
              </a:rPr>
              <a:t>Mae'r tîm yn cynnwys y Cyfarwyddwr Meddygol ar gyfer Addysg Feddygol a Deintyddol, y Cyfarwyddwr Clinigol ar gyfer Addysg Feddygol a Deintyddol, Cyfarwyddwr y Rhaglen Sylfaen, Rheolwr Addysg Feddygol a Deintyddol, Rheolwr Gweithredol, tri Chydlynydd Arweiniol, un Cydlynydd, a dau Gynorthwyydd Derbynfa/Cefnogaeth Weinyddol. Mae gennym ni hefyd rai Cymrodyr </a:t>
            </a:r>
            <a:r>
              <a:rPr lang="cy-GB" sz="1600" dirty="0" err="1">
                <a:solidFill>
                  <a:schemeClr val="bg1"/>
                </a:solidFill>
                <a:latin typeface="Aptos" panose="020B0004020202020204" pitchFamily="34" charset="0"/>
              </a:rPr>
              <a:t>MedEd</a:t>
            </a:r>
            <a:r>
              <a:rPr lang="cy-GB" sz="1600" dirty="0">
                <a:solidFill>
                  <a:schemeClr val="bg1"/>
                </a:solidFill>
                <a:latin typeface="Aptos" panose="020B0004020202020204" pitchFamily="34" charset="0"/>
              </a:rPr>
              <a:t> gwych yn gweithio ar draws amrywiol arbenigeddau sy'n cefnogi Addysg Feddygol yn Wrecsam.</a:t>
            </a:r>
            <a:endParaRPr lang="en-GB" sz="1600" dirty="0">
              <a:solidFill>
                <a:schemeClr val="bg1"/>
              </a:solidFill>
              <a:latin typeface="Aptos" panose="020B0004020202020204" pitchFamily="34" charset="0"/>
            </a:endParaRPr>
          </a:p>
          <a:p>
            <a:pPr algn="ctr"/>
            <a:r>
              <a:rPr lang="en-GB" sz="1600" dirty="0">
                <a:solidFill>
                  <a:schemeClr val="bg1"/>
                </a:solidFill>
                <a:latin typeface="Aptos" panose="020B0004020202020204" pitchFamily="34" charset="0"/>
              </a:rPr>
              <a:t> </a:t>
            </a:r>
          </a:p>
          <a:p>
            <a:pPr algn="ctr"/>
            <a:r>
              <a:rPr lang="cy-GB" sz="1600" dirty="0">
                <a:solidFill>
                  <a:schemeClr val="bg1"/>
                </a:solidFill>
                <a:latin typeface="Aptos" panose="020B0004020202020204" pitchFamily="34" charset="0"/>
              </a:rPr>
              <a:t>Mae Sefydliad Meddygol Wrecsam wedi'i leoli ar wahân ond nid nepell o'r prif ysbyty, gan roi ychydig o "seibiant" i chi o'r prysurdeb. Mae ein cefnogaeth fugeiliol wedi cynyddu'n fawr o fewn y ddwy flynedd ddiwethaf gyda sefydlu'r Gwasanaeth Cymorth Iechyd a Lles sydd wedi mynd o nerth i nerth gyda'r sesiynau iechyd a lles yn profi i fod yn boblogaidd yn enwedig y cŵn therapi a'r dosbarthiadau </a:t>
            </a:r>
            <a:r>
              <a:rPr lang="cy-GB" sz="1600" dirty="0" err="1">
                <a:solidFill>
                  <a:schemeClr val="bg1"/>
                </a:solidFill>
                <a:latin typeface="Aptos" panose="020B0004020202020204" pitchFamily="34" charset="0"/>
              </a:rPr>
              <a:t>Zumba</a:t>
            </a:r>
            <a:r>
              <a:rPr lang="cy-GB" sz="1600" dirty="0">
                <a:solidFill>
                  <a:schemeClr val="bg1"/>
                </a:solidFill>
                <a:latin typeface="Aptos" panose="020B0004020202020204" pitchFamily="34" charset="0"/>
              </a:rPr>
              <a:t>!</a:t>
            </a:r>
            <a:endParaRPr lang="en-GB" sz="1600" dirty="0">
              <a:solidFill>
                <a:schemeClr val="bg1"/>
              </a:solidFill>
              <a:latin typeface="Aptos" panose="020B0004020202020204" pitchFamily="34" charset="0"/>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4" name="Freeform 14"/>
          <p:cNvSpPr/>
          <p:nvPr/>
        </p:nvSpPr>
        <p:spPr>
          <a:xfrm>
            <a:off x="236300" y="249891"/>
            <a:ext cx="7087401" cy="3654381"/>
          </a:xfrm>
          <a:custGeom>
            <a:avLst/>
            <a:gdLst/>
            <a:ahLst/>
            <a:cxnLst/>
            <a:rect l="l" t="t" r="r" b="b"/>
            <a:pathLst>
              <a:path w="7087401" h="3654381">
                <a:moveTo>
                  <a:pt x="0" y="0"/>
                </a:moveTo>
                <a:lnTo>
                  <a:pt x="7087400" y="0"/>
                </a:lnTo>
                <a:lnTo>
                  <a:pt x="7087400" y="3654382"/>
                </a:lnTo>
                <a:lnTo>
                  <a:pt x="0" y="3654382"/>
                </a:lnTo>
                <a:lnTo>
                  <a:pt x="0" y="0"/>
                </a:lnTo>
                <a:close/>
              </a:path>
            </a:pathLst>
          </a:custGeom>
          <a:blipFill>
            <a:blip r:embed="rId3"/>
            <a:stretch>
              <a:fillRect l="-237" t="-9853" r="-237"/>
            </a:stretch>
          </a:blipFill>
        </p:spPr>
        <p:txBody>
          <a:bodyPr/>
          <a:lstStyle/>
          <a:p>
            <a:endParaRPr lang="en-GB"/>
          </a:p>
        </p:txBody>
      </p:sp>
      <p:sp>
        <p:nvSpPr>
          <p:cNvPr id="15" name="TextBox 15"/>
          <p:cNvSpPr txBox="1"/>
          <p:nvPr/>
        </p:nvSpPr>
        <p:spPr>
          <a:xfrm>
            <a:off x="765874" y="4241779"/>
            <a:ext cx="5963111" cy="861774"/>
          </a:xfrm>
          <a:prstGeom prst="rect">
            <a:avLst/>
          </a:prstGeom>
        </p:spPr>
        <p:txBody>
          <a:bodyPr lIns="0" tIns="0" rIns="0" bIns="0" rtlCol="0" anchor="t">
            <a:spAutoFit/>
          </a:bodyPr>
          <a:lstStyle/>
          <a:p>
            <a:pPr algn="ctr"/>
            <a:r>
              <a:rPr lang="cy-GB" sz="2800" b="1" dirty="0">
                <a:solidFill>
                  <a:schemeClr val="bg1"/>
                </a:solidFill>
                <a:latin typeface="Aptos" panose="020B0004020202020204" pitchFamily="34" charset="0"/>
              </a:rPr>
              <a:t>Adran Addysg Feddygol Sefydliad Meddygol Wrecsam</a:t>
            </a:r>
            <a:endParaRPr lang="en-GB" sz="2800" dirty="0">
              <a:solidFill>
                <a:schemeClr val="bg1"/>
              </a:solidFill>
              <a:latin typeface="Aptos" panose="020B0004020202020204" pitchFamily="34" charset="0"/>
            </a:endParaRPr>
          </a:p>
        </p:txBody>
      </p:sp>
      <p:sp>
        <p:nvSpPr>
          <p:cNvPr id="16" name="Freeform 16"/>
          <p:cNvSpPr/>
          <p:nvPr/>
        </p:nvSpPr>
        <p:spPr>
          <a:xfrm>
            <a:off x="671118" y="2395351"/>
            <a:ext cx="6217764" cy="1508922"/>
          </a:xfrm>
          <a:custGeom>
            <a:avLst/>
            <a:gdLst/>
            <a:ahLst/>
            <a:cxnLst/>
            <a:rect l="l" t="t" r="r" b="b"/>
            <a:pathLst>
              <a:path w="6217764" h="1508922">
                <a:moveTo>
                  <a:pt x="0" y="0"/>
                </a:moveTo>
                <a:lnTo>
                  <a:pt x="6217764" y="0"/>
                </a:lnTo>
                <a:lnTo>
                  <a:pt x="6217764" y="1508922"/>
                </a:lnTo>
                <a:lnTo>
                  <a:pt x="0" y="1508922"/>
                </a:lnTo>
                <a:lnTo>
                  <a:pt x="0" y="0"/>
                </a:lnTo>
                <a:close/>
              </a:path>
            </a:pathLst>
          </a:custGeom>
          <a:blipFill>
            <a:blip r:embed="rId4"/>
            <a:stretch>
              <a:fillRect l="-9398" t="-93099" r="-4357" b="-158038"/>
            </a:stretch>
          </a:blipFill>
        </p:spPr>
        <p:txBody>
          <a:bodyPr/>
          <a:lstStyle/>
          <a:p>
            <a:endParaRPr lang="en-GB"/>
          </a:p>
        </p:txBody>
      </p:sp>
      <p:sp>
        <p:nvSpPr>
          <p:cNvPr id="17" name="Freeform 17"/>
          <p:cNvSpPr/>
          <p:nvPr/>
        </p:nvSpPr>
        <p:spPr>
          <a:xfrm>
            <a:off x="2272937" y="3753566"/>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TextBox 1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8328"/>
            <a:ext cx="7133914" cy="9185188"/>
            <a:chOff x="0" y="0"/>
            <a:chExt cx="2548285" cy="3281016"/>
          </a:xfrm>
        </p:grpSpPr>
        <p:sp>
          <p:nvSpPr>
            <p:cNvPr id="3" name="Freeform 3"/>
            <p:cNvSpPr/>
            <p:nvPr/>
          </p:nvSpPr>
          <p:spPr>
            <a:xfrm>
              <a:off x="0" y="0"/>
              <a:ext cx="2548285" cy="3281016"/>
            </a:xfrm>
            <a:custGeom>
              <a:avLst/>
              <a:gdLst/>
              <a:ahLst/>
              <a:cxnLst/>
              <a:rect l="l" t="t" r="r" b="b"/>
              <a:pathLst>
                <a:path w="2548285" h="3281016">
                  <a:moveTo>
                    <a:pt x="0" y="0"/>
                  </a:moveTo>
                  <a:lnTo>
                    <a:pt x="2548285" y="0"/>
                  </a:lnTo>
                  <a:lnTo>
                    <a:pt x="2548285" y="3281016"/>
                  </a:lnTo>
                  <a:lnTo>
                    <a:pt x="0" y="3281016"/>
                  </a:lnTo>
                  <a:close/>
                </a:path>
              </a:pathLst>
            </a:custGeom>
            <a:solidFill>
              <a:srgbClr val="009CFF"/>
            </a:solidFill>
          </p:spPr>
          <p:txBody>
            <a:bodyPr/>
            <a:lstStyle/>
            <a:p>
              <a:endParaRPr lang="en-GB"/>
            </a:p>
          </p:txBody>
        </p:sp>
        <p:sp>
          <p:nvSpPr>
            <p:cNvPr id="4" name="TextBox 4"/>
            <p:cNvSpPr txBox="1"/>
            <p:nvPr/>
          </p:nvSpPr>
          <p:spPr>
            <a:xfrm>
              <a:off x="0" y="-28575"/>
              <a:ext cx="2548285" cy="3309591"/>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3391003" y="4615013"/>
            <a:ext cx="3532371" cy="642249"/>
          </a:xfrm>
          <a:custGeom>
            <a:avLst/>
            <a:gdLst/>
            <a:ahLst/>
            <a:cxnLst/>
            <a:rect l="l" t="t" r="r" b="b"/>
            <a:pathLst>
              <a:path w="3532371" h="642249">
                <a:moveTo>
                  <a:pt x="0" y="0"/>
                </a:moveTo>
                <a:lnTo>
                  <a:pt x="3532370" y="0"/>
                </a:lnTo>
                <a:lnTo>
                  <a:pt x="3532370" y="642250"/>
                </a:lnTo>
                <a:lnTo>
                  <a:pt x="0" y="642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391003" y="4408940"/>
            <a:ext cx="2697695" cy="2794222"/>
          </a:xfrm>
          <a:custGeom>
            <a:avLst/>
            <a:gdLst/>
            <a:ahLst/>
            <a:cxnLst/>
            <a:rect l="l" t="t" r="r" b="b"/>
            <a:pathLst>
              <a:path w="2697695" h="2794222">
                <a:moveTo>
                  <a:pt x="0" y="0"/>
                </a:moveTo>
                <a:lnTo>
                  <a:pt x="2697695" y="0"/>
                </a:lnTo>
                <a:lnTo>
                  <a:pt x="2697695" y="2794222"/>
                </a:lnTo>
                <a:lnTo>
                  <a:pt x="0" y="2794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7" name="Freeform 7"/>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6"/>
            <a:stretch>
              <a:fillRect/>
            </a:stretch>
          </a:blipFill>
        </p:spPr>
        <p:txBody>
          <a:bodyPr/>
          <a:lstStyle/>
          <a:p>
            <a:endParaRPr lang="en-GB"/>
          </a:p>
        </p:txBody>
      </p:sp>
      <p:grpSp>
        <p:nvGrpSpPr>
          <p:cNvPr id="8" name="Group 8"/>
          <p:cNvGrpSpPr/>
          <p:nvPr/>
        </p:nvGrpSpPr>
        <p:grpSpPr>
          <a:xfrm>
            <a:off x="6086711" y="9377061"/>
            <a:ext cx="1236989" cy="1236989"/>
            <a:chOff x="0" y="0"/>
            <a:chExt cx="1649319" cy="1649319"/>
          </a:xfrm>
        </p:grpSpPr>
        <p:grpSp>
          <p:nvGrpSpPr>
            <p:cNvPr id="9" name="Group 9"/>
            <p:cNvGrpSpPr/>
            <p:nvPr/>
          </p:nvGrpSpPr>
          <p:grpSpPr>
            <a:xfrm>
              <a:off x="0" y="0"/>
              <a:ext cx="1649319" cy="164931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2" name="TextBox 12"/>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3" name="TextBox 13"/>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4" name="TextBox 14"/>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5" name="Freeform 15"/>
          <p:cNvSpPr/>
          <p:nvPr/>
        </p:nvSpPr>
        <p:spPr>
          <a:xfrm>
            <a:off x="236300" y="243316"/>
            <a:ext cx="7087401" cy="3139879"/>
          </a:xfrm>
          <a:custGeom>
            <a:avLst/>
            <a:gdLst/>
            <a:ahLst/>
            <a:cxnLst/>
            <a:rect l="l" t="t" r="r" b="b"/>
            <a:pathLst>
              <a:path w="7087401" h="3139879">
                <a:moveTo>
                  <a:pt x="0" y="0"/>
                </a:moveTo>
                <a:lnTo>
                  <a:pt x="7087400" y="0"/>
                </a:lnTo>
                <a:lnTo>
                  <a:pt x="7087400" y="3139879"/>
                </a:lnTo>
                <a:lnTo>
                  <a:pt x="0" y="3139879"/>
                </a:lnTo>
                <a:lnTo>
                  <a:pt x="0" y="0"/>
                </a:lnTo>
                <a:close/>
              </a:path>
            </a:pathLst>
          </a:custGeom>
          <a:blipFill>
            <a:blip r:embed="rId7"/>
            <a:stretch>
              <a:fillRect t="-43130" b="-7256"/>
            </a:stretch>
          </a:blipFill>
        </p:spPr>
        <p:txBody>
          <a:bodyPr/>
          <a:lstStyle/>
          <a:p>
            <a:endParaRPr lang="en-GB"/>
          </a:p>
        </p:txBody>
      </p:sp>
      <p:sp>
        <p:nvSpPr>
          <p:cNvPr id="16" name="Freeform 16"/>
          <p:cNvSpPr/>
          <p:nvPr/>
        </p:nvSpPr>
        <p:spPr>
          <a:xfrm>
            <a:off x="2324692" y="3224191"/>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7" name="Group 17"/>
          <p:cNvGrpSpPr/>
          <p:nvPr/>
        </p:nvGrpSpPr>
        <p:grpSpPr>
          <a:xfrm>
            <a:off x="236300" y="4036796"/>
            <a:ext cx="7087401" cy="776680"/>
            <a:chOff x="0" y="0"/>
            <a:chExt cx="2548285" cy="279256"/>
          </a:xfrm>
        </p:grpSpPr>
        <p:sp>
          <p:nvSpPr>
            <p:cNvPr id="18" name="Freeform 18"/>
            <p:cNvSpPr/>
            <p:nvPr/>
          </p:nvSpPr>
          <p:spPr>
            <a:xfrm>
              <a:off x="0" y="0"/>
              <a:ext cx="2548285" cy="279256"/>
            </a:xfrm>
            <a:custGeom>
              <a:avLst/>
              <a:gdLst/>
              <a:ahLst/>
              <a:cxnLst/>
              <a:rect l="l" t="t" r="r" b="b"/>
              <a:pathLst>
                <a:path w="2548285" h="279256">
                  <a:moveTo>
                    <a:pt x="0" y="0"/>
                  </a:moveTo>
                  <a:lnTo>
                    <a:pt x="2548285" y="0"/>
                  </a:lnTo>
                  <a:lnTo>
                    <a:pt x="2548285" y="279256"/>
                  </a:lnTo>
                  <a:lnTo>
                    <a:pt x="0" y="279256"/>
                  </a:lnTo>
                  <a:close/>
                </a:path>
              </a:pathLst>
            </a:custGeom>
            <a:solidFill>
              <a:srgbClr val="11598B"/>
            </a:solidFill>
          </p:spPr>
          <p:txBody>
            <a:bodyPr/>
            <a:lstStyle/>
            <a:p>
              <a:endParaRPr lang="en-GB"/>
            </a:p>
          </p:txBody>
        </p:sp>
        <p:sp>
          <p:nvSpPr>
            <p:cNvPr id="19" name="TextBox 19"/>
            <p:cNvSpPr txBox="1"/>
            <p:nvPr/>
          </p:nvSpPr>
          <p:spPr>
            <a:xfrm>
              <a:off x="0" y="-38100"/>
              <a:ext cx="2548285" cy="317356"/>
            </a:xfrm>
            <a:prstGeom prst="rect">
              <a:avLst/>
            </a:prstGeom>
          </p:spPr>
          <p:txBody>
            <a:bodyPr lIns="50634" tIns="50634" rIns="50634" bIns="50634" rtlCol="0" anchor="ctr"/>
            <a:lstStyle/>
            <a:p>
              <a:pPr algn="ctr">
                <a:lnSpc>
                  <a:spcPts val="2509"/>
                </a:lnSpc>
              </a:pPr>
              <a:endParaRPr/>
            </a:p>
          </p:txBody>
        </p:sp>
      </p:grpSp>
      <p:sp>
        <p:nvSpPr>
          <p:cNvPr id="20" name="Freeform 20"/>
          <p:cNvSpPr/>
          <p:nvPr/>
        </p:nvSpPr>
        <p:spPr>
          <a:xfrm>
            <a:off x="3147186"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21"/>
          <p:cNvSpPr/>
          <p:nvPr/>
        </p:nvSpPr>
        <p:spPr>
          <a:xfrm>
            <a:off x="4164392"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22"/>
          <p:cNvSpPr/>
          <p:nvPr/>
        </p:nvSpPr>
        <p:spPr>
          <a:xfrm>
            <a:off x="5203132"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3" name="Freeform 23"/>
          <p:cNvSpPr/>
          <p:nvPr/>
        </p:nvSpPr>
        <p:spPr>
          <a:xfrm>
            <a:off x="6242799"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4" name="Freeform 24"/>
          <p:cNvSpPr/>
          <p:nvPr/>
        </p:nvSpPr>
        <p:spPr>
          <a:xfrm>
            <a:off x="5203132" y="578604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25"/>
          <p:cNvSpPr/>
          <p:nvPr/>
        </p:nvSpPr>
        <p:spPr>
          <a:xfrm>
            <a:off x="6242799" y="578604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26"/>
          <p:cNvSpPr/>
          <p:nvPr/>
        </p:nvSpPr>
        <p:spPr>
          <a:xfrm>
            <a:off x="4164392" y="578604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27"/>
          <p:cNvSpPr/>
          <p:nvPr/>
        </p:nvSpPr>
        <p:spPr>
          <a:xfrm>
            <a:off x="3147186" y="580605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8" name="Freeform 28"/>
          <p:cNvSpPr/>
          <p:nvPr/>
        </p:nvSpPr>
        <p:spPr>
          <a:xfrm rot="597425">
            <a:off x="5535765" y="2264321"/>
            <a:ext cx="1796856" cy="1387323"/>
          </a:xfrm>
          <a:custGeom>
            <a:avLst/>
            <a:gdLst/>
            <a:ahLst/>
            <a:cxnLst/>
            <a:rect l="l" t="t" r="r" b="b"/>
            <a:pathLst>
              <a:path w="1796856" h="1387323">
                <a:moveTo>
                  <a:pt x="0" y="0"/>
                </a:moveTo>
                <a:lnTo>
                  <a:pt x="1796856" y="0"/>
                </a:lnTo>
                <a:lnTo>
                  <a:pt x="1796856" y="1387322"/>
                </a:lnTo>
                <a:lnTo>
                  <a:pt x="0" y="13873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9" name="TextBox 29"/>
          <p:cNvSpPr txBox="1"/>
          <p:nvPr/>
        </p:nvSpPr>
        <p:spPr>
          <a:xfrm>
            <a:off x="422684" y="4858230"/>
            <a:ext cx="2599556" cy="2180469"/>
          </a:xfrm>
          <a:prstGeom prst="rect">
            <a:avLst/>
          </a:prstGeom>
        </p:spPr>
        <p:txBody>
          <a:bodyPr lIns="0" tIns="0" rIns="0" bIns="0" rtlCol="0" anchor="t">
            <a:spAutoFit/>
          </a:bodyPr>
          <a:lstStyle/>
          <a:p>
            <a:pPr algn="ctr"/>
            <a:r>
              <a:rPr lang="cy-GB" sz="1600" b="1" u="sng" dirty="0"/>
              <a:t>Cymorth ac Arweiniad</a:t>
            </a:r>
            <a:endParaRPr lang="en-GB" sz="1600" dirty="0"/>
          </a:p>
          <a:p>
            <a:pPr algn="ctr"/>
            <a:r>
              <a:rPr lang="cy-GB" sz="1400" b="1" dirty="0"/>
              <a:t>Y cydlynydd Iechyd a Llesiant yw:</a:t>
            </a:r>
            <a:endParaRPr lang="en-GB" sz="1400" dirty="0"/>
          </a:p>
          <a:p>
            <a:pPr marL="171450" indent="-171450">
              <a:buFont typeface="Arial" panose="020B0604020202020204" pitchFamily="34" charset="0"/>
              <a:buChar char="•"/>
            </a:pPr>
            <a:r>
              <a:rPr lang="cy-GB" sz="1100" dirty="0"/>
              <a:t>Rhywun y gallwch siarad ag ef i ffwrdd o'r ysbyty</a:t>
            </a:r>
            <a:endParaRPr lang="en-GB" sz="1100" dirty="0"/>
          </a:p>
          <a:p>
            <a:pPr marL="171450" indent="-171450">
              <a:buFont typeface="Arial" panose="020B0604020202020204" pitchFamily="34" charset="0"/>
              <a:buChar char="•"/>
            </a:pPr>
            <a:r>
              <a:rPr lang="cy-GB" sz="1100" dirty="0"/>
              <a:t>Hollol ddiduedd a gall helpu mewn sawl ffordd</a:t>
            </a:r>
            <a:endParaRPr lang="en-GB" sz="1100" dirty="0"/>
          </a:p>
          <a:p>
            <a:pPr marL="171450" indent="-171450">
              <a:buFont typeface="Arial" panose="020B0604020202020204" pitchFamily="34" charset="0"/>
              <a:buChar char="•"/>
            </a:pPr>
            <a:r>
              <a:rPr lang="cy-GB" sz="1100" dirty="0"/>
              <a:t>Un person y gallwch gysylltu ag ef ynglŷn ag unrhyw bryderon</a:t>
            </a:r>
            <a:endParaRPr lang="en-GB" sz="1100" dirty="0"/>
          </a:p>
          <a:p>
            <a:pPr marL="171450" indent="-171450">
              <a:buFont typeface="Arial" panose="020B0604020202020204" pitchFamily="34" charset="0"/>
              <a:buChar char="•"/>
            </a:pPr>
            <a:r>
              <a:rPr lang="cy-GB" sz="1100" dirty="0"/>
              <a:t>Yn darparu gwasanaeth cyfrinachol</a:t>
            </a:r>
            <a:endParaRPr lang="en-GB" sz="1100" dirty="0"/>
          </a:p>
          <a:p>
            <a:pPr marL="171450" indent="-171450">
              <a:buFont typeface="Arial" panose="020B0604020202020204" pitchFamily="34" charset="0"/>
              <a:buChar char="•"/>
            </a:pPr>
            <a:r>
              <a:rPr lang="cy-GB" sz="1100" dirty="0"/>
              <a:t>Os na allant helpu, mae gennym restr o weithwyr proffesiynol a all</a:t>
            </a:r>
            <a:endParaRPr lang="en-GB" sz="1100" dirty="0"/>
          </a:p>
          <a:p>
            <a:pPr algn="l">
              <a:lnSpc>
                <a:spcPts val="1674"/>
              </a:lnSpc>
            </a:pPr>
            <a:endParaRPr lang="en-US" sz="1196" dirty="0">
              <a:solidFill>
                <a:srgbClr val="11598B"/>
              </a:solidFill>
              <a:latin typeface="Verdana Pro"/>
              <a:ea typeface="Verdana Pro"/>
              <a:cs typeface="Verdana Pro"/>
              <a:sym typeface="Verdana Pro"/>
            </a:endParaRPr>
          </a:p>
        </p:txBody>
      </p:sp>
      <p:grpSp>
        <p:nvGrpSpPr>
          <p:cNvPr id="30" name="Group 30"/>
          <p:cNvGrpSpPr/>
          <p:nvPr/>
        </p:nvGrpSpPr>
        <p:grpSpPr>
          <a:xfrm>
            <a:off x="405712" y="6884624"/>
            <a:ext cx="1934298" cy="2492437"/>
            <a:chOff x="0" y="0"/>
            <a:chExt cx="630787" cy="812800"/>
          </a:xfrm>
        </p:grpSpPr>
        <p:sp>
          <p:nvSpPr>
            <p:cNvPr id="31" name="Freeform 31"/>
            <p:cNvSpPr/>
            <p:nvPr/>
          </p:nvSpPr>
          <p:spPr>
            <a:xfrm>
              <a:off x="0" y="0"/>
              <a:ext cx="630787" cy="812800"/>
            </a:xfrm>
            <a:custGeom>
              <a:avLst/>
              <a:gdLst/>
              <a:ahLst/>
              <a:cxnLst/>
              <a:rect l="l" t="t" r="r" b="b"/>
              <a:pathLst>
                <a:path w="630787" h="812800">
                  <a:moveTo>
                    <a:pt x="210376" y="19070"/>
                  </a:moveTo>
                  <a:cubicBezTo>
                    <a:pt x="242610" y="7556"/>
                    <a:pt x="279480" y="0"/>
                    <a:pt x="315563" y="0"/>
                  </a:cubicBezTo>
                  <a:cubicBezTo>
                    <a:pt x="351648" y="0"/>
                    <a:pt x="386370" y="6476"/>
                    <a:pt x="418368" y="17990"/>
                  </a:cubicBezTo>
                  <a:cubicBezTo>
                    <a:pt x="419050" y="18350"/>
                    <a:pt x="419731" y="18350"/>
                    <a:pt x="420411" y="18710"/>
                  </a:cubicBezTo>
                  <a:cubicBezTo>
                    <a:pt x="540577" y="64765"/>
                    <a:pt x="629085" y="186379"/>
                    <a:pt x="630787" y="328502"/>
                  </a:cubicBezTo>
                  <a:lnTo>
                    <a:pt x="630787" y="812800"/>
                  </a:lnTo>
                  <a:lnTo>
                    <a:pt x="0" y="812800"/>
                  </a:lnTo>
                  <a:lnTo>
                    <a:pt x="0" y="328861"/>
                  </a:lnTo>
                  <a:cubicBezTo>
                    <a:pt x="1702" y="185660"/>
                    <a:pt x="88848" y="64045"/>
                    <a:pt x="210376" y="19070"/>
                  </a:cubicBezTo>
                  <a:close/>
                </a:path>
              </a:pathLst>
            </a:custGeom>
            <a:solidFill>
              <a:srgbClr val="11598B"/>
            </a:solidFill>
          </p:spPr>
          <p:txBody>
            <a:bodyPr/>
            <a:lstStyle/>
            <a:p>
              <a:endParaRPr lang="en-GB"/>
            </a:p>
          </p:txBody>
        </p:sp>
        <p:sp>
          <p:nvSpPr>
            <p:cNvPr id="32" name="TextBox 32"/>
            <p:cNvSpPr txBox="1"/>
            <p:nvPr/>
          </p:nvSpPr>
          <p:spPr>
            <a:xfrm>
              <a:off x="0" y="88900"/>
              <a:ext cx="630787" cy="723900"/>
            </a:xfrm>
            <a:prstGeom prst="rect">
              <a:avLst/>
            </a:prstGeom>
          </p:spPr>
          <p:txBody>
            <a:bodyPr lIns="55827" tIns="55827" rIns="55827" bIns="55827" rtlCol="0" anchor="ctr"/>
            <a:lstStyle/>
            <a:p>
              <a:pPr algn="ctr">
                <a:lnSpc>
                  <a:spcPts val="2509"/>
                </a:lnSpc>
              </a:pPr>
              <a:endParaRPr/>
            </a:p>
          </p:txBody>
        </p:sp>
      </p:grpSp>
      <p:sp>
        <p:nvSpPr>
          <p:cNvPr id="33" name="Freeform 33"/>
          <p:cNvSpPr/>
          <p:nvPr/>
        </p:nvSpPr>
        <p:spPr>
          <a:xfrm rot="9673410" flipH="1">
            <a:off x="846199" y="8065297"/>
            <a:ext cx="1014175" cy="1513694"/>
          </a:xfrm>
          <a:custGeom>
            <a:avLst/>
            <a:gdLst/>
            <a:ahLst/>
            <a:cxnLst/>
            <a:rect l="l" t="t" r="r" b="b"/>
            <a:pathLst>
              <a:path w="1014175" h="1513694">
                <a:moveTo>
                  <a:pt x="1014175" y="0"/>
                </a:moveTo>
                <a:lnTo>
                  <a:pt x="0" y="0"/>
                </a:lnTo>
                <a:lnTo>
                  <a:pt x="0" y="1513694"/>
                </a:lnTo>
                <a:lnTo>
                  <a:pt x="1014175" y="1513694"/>
                </a:lnTo>
                <a:lnTo>
                  <a:pt x="1014175" y="0"/>
                </a:lnTo>
                <a:close/>
              </a:path>
            </a:pathLst>
          </a:custGeom>
          <a:blipFill>
            <a:blip r:embed="rId14"/>
            <a:stretch>
              <a:fillRect/>
            </a:stretch>
          </a:blipFill>
        </p:spPr>
        <p:txBody>
          <a:bodyPr/>
          <a:lstStyle/>
          <a:p>
            <a:endParaRPr lang="en-GB"/>
          </a:p>
        </p:txBody>
      </p:sp>
      <p:sp>
        <p:nvSpPr>
          <p:cNvPr id="34" name="TextBox 34"/>
          <p:cNvSpPr txBox="1"/>
          <p:nvPr/>
        </p:nvSpPr>
        <p:spPr>
          <a:xfrm>
            <a:off x="380357" y="7306566"/>
            <a:ext cx="1990045" cy="681883"/>
          </a:xfrm>
          <a:prstGeom prst="rect">
            <a:avLst/>
          </a:prstGeom>
        </p:spPr>
        <p:txBody>
          <a:bodyPr lIns="0" tIns="0" rIns="0" bIns="0" rtlCol="0" anchor="t">
            <a:spAutoFit/>
          </a:bodyPr>
          <a:lstStyle/>
          <a:p>
            <a:pPr algn="ctr">
              <a:lnSpc>
                <a:spcPts val="5641"/>
              </a:lnSpc>
            </a:pPr>
            <a:r>
              <a:rPr lang="en-US" sz="4029" dirty="0">
                <a:solidFill>
                  <a:srgbClr val="FFFFFF"/>
                </a:solidFill>
                <a:latin typeface="Buffalo"/>
                <a:ea typeface="Buffalo"/>
                <a:cs typeface="Buffalo"/>
                <a:sym typeface="Buffalo"/>
              </a:rPr>
              <a:t>Karen Price</a:t>
            </a:r>
          </a:p>
        </p:txBody>
      </p:sp>
      <p:sp>
        <p:nvSpPr>
          <p:cNvPr id="35" name="TextBox 35"/>
          <p:cNvSpPr txBox="1"/>
          <p:nvPr/>
        </p:nvSpPr>
        <p:spPr>
          <a:xfrm>
            <a:off x="557039" y="7812330"/>
            <a:ext cx="1636682" cy="553998"/>
          </a:xfrm>
          <a:prstGeom prst="rect">
            <a:avLst/>
          </a:prstGeom>
        </p:spPr>
        <p:txBody>
          <a:bodyPr lIns="0" tIns="0" rIns="0" bIns="0" rtlCol="0" anchor="t">
            <a:spAutoFit/>
          </a:bodyPr>
          <a:lstStyle/>
          <a:p>
            <a:pPr algn="ctr"/>
            <a:r>
              <a:rPr lang="cy-GB" b="1" dirty="0">
                <a:solidFill>
                  <a:schemeClr val="bg1"/>
                </a:solidFill>
              </a:rPr>
              <a:t>Cydlynydd Iechyd a Llesiant</a:t>
            </a:r>
            <a:endParaRPr lang="en-GB" dirty="0">
              <a:solidFill>
                <a:schemeClr val="bg1"/>
              </a:solidFill>
            </a:endParaRPr>
          </a:p>
        </p:txBody>
      </p:sp>
      <p:grpSp>
        <p:nvGrpSpPr>
          <p:cNvPr id="36" name="Group 36"/>
          <p:cNvGrpSpPr/>
          <p:nvPr/>
        </p:nvGrpSpPr>
        <p:grpSpPr>
          <a:xfrm>
            <a:off x="5656591" y="6438181"/>
            <a:ext cx="1446456" cy="2532623"/>
            <a:chOff x="0" y="0"/>
            <a:chExt cx="1928607" cy="3376830"/>
          </a:xfrm>
        </p:grpSpPr>
        <p:sp>
          <p:nvSpPr>
            <p:cNvPr id="37" name="Freeform 37"/>
            <p:cNvSpPr/>
            <p:nvPr/>
          </p:nvSpPr>
          <p:spPr>
            <a:xfrm rot="-5400000">
              <a:off x="-10837" y="1342692"/>
              <a:ext cx="3282135" cy="596752"/>
            </a:xfrm>
            <a:custGeom>
              <a:avLst/>
              <a:gdLst/>
              <a:ahLst/>
              <a:cxnLst/>
              <a:rect l="l" t="t" r="r" b="b"/>
              <a:pathLst>
                <a:path w="3282135" h="596752">
                  <a:moveTo>
                    <a:pt x="0" y="0"/>
                  </a:moveTo>
                  <a:lnTo>
                    <a:pt x="3282135" y="0"/>
                  </a:lnTo>
                  <a:lnTo>
                    <a:pt x="3282135" y="596751"/>
                  </a:lnTo>
                  <a:lnTo>
                    <a:pt x="0" y="596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8" name="Freeform 38"/>
            <p:cNvSpPr/>
            <p:nvPr/>
          </p:nvSpPr>
          <p:spPr>
            <a:xfrm rot="-5400000">
              <a:off x="-1342692" y="1399411"/>
              <a:ext cx="3282135" cy="596752"/>
            </a:xfrm>
            <a:custGeom>
              <a:avLst/>
              <a:gdLst/>
              <a:ahLst/>
              <a:cxnLst/>
              <a:rect l="l" t="t" r="r" b="b"/>
              <a:pathLst>
                <a:path w="3282135" h="596752">
                  <a:moveTo>
                    <a:pt x="0" y="0"/>
                  </a:moveTo>
                  <a:lnTo>
                    <a:pt x="3282135" y="0"/>
                  </a:lnTo>
                  <a:lnTo>
                    <a:pt x="3282135" y="596752"/>
                  </a:lnTo>
                  <a:lnTo>
                    <a:pt x="0" y="596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9" name="Freeform 39"/>
            <p:cNvSpPr/>
            <p:nvPr/>
          </p:nvSpPr>
          <p:spPr>
            <a:xfrm rot="-5400000">
              <a:off x="-899076" y="1399411"/>
              <a:ext cx="3282135" cy="596752"/>
            </a:xfrm>
            <a:custGeom>
              <a:avLst/>
              <a:gdLst/>
              <a:ahLst/>
              <a:cxnLst/>
              <a:rect l="l" t="t" r="r" b="b"/>
              <a:pathLst>
                <a:path w="3282135" h="596752">
                  <a:moveTo>
                    <a:pt x="0" y="0"/>
                  </a:moveTo>
                  <a:lnTo>
                    <a:pt x="3282135" y="0"/>
                  </a:lnTo>
                  <a:lnTo>
                    <a:pt x="3282135" y="596752"/>
                  </a:lnTo>
                  <a:lnTo>
                    <a:pt x="0" y="596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0" name="Freeform 40"/>
            <p:cNvSpPr/>
            <p:nvPr/>
          </p:nvSpPr>
          <p:spPr>
            <a:xfrm rot="-5400000">
              <a:off x="-451433" y="1437387"/>
              <a:ext cx="3282135" cy="596752"/>
            </a:xfrm>
            <a:custGeom>
              <a:avLst/>
              <a:gdLst/>
              <a:ahLst/>
              <a:cxnLst/>
              <a:rect l="l" t="t" r="r" b="b"/>
              <a:pathLst>
                <a:path w="3282135" h="596752">
                  <a:moveTo>
                    <a:pt x="0" y="0"/>
                  </a:moveTo>
                  <a:lnTo>
                    <a:pt x="3282135" y="0"/>
                  </a:lnTo>
                  <a:lnTo>
                    <a:pt x="3282135" y="596752"/>
                  </a:lnTo>
                  <a:lnTo>
                    <a:pt x="0" y="596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1" name="TextBox 41"/>
            <p:cNvSpPr txBox="1"/>
            <p:nvPr/>
          </p:nvSpPr>
          <p:spPr>
            <a:xfrm>
              <a:off x="49163" y="242457"/>
              <a:ext cx="1879444" cy="2492990"/>
            </a:xfrm>
            <a:prstGeom prst="rect">
              <a:avLst/>
            </a:prstGeom>
          </p:spPr>
          <p:txBody>
            <a:bodyPr wrap="square" lIns="0" tIns="0" rIns="0" bIns="0" rtlCol="0" anchor="t">
              <a:spAutoFit/>
            </a:bodyPr>
            <a:lstStyle/>
            <a:p>
              <a:pPr algn="ctr"/>
              <a:r>
                <a:rPr lang="cy-GB" sz="1150" b="1" u="sng" dirty="0"/>
                <a:t>Pwy all gael mynediad at y gwasanaeth?</a:t>
              </a:r>
              <a:endParaRPr lang="en-GB" sz="1150" dirty="0"/>
            </a:p>
            <a:p>
              <a:pPr marL="171450" indent="-171450">
                <a:buFont typeface="Arial" panose="020B0604020202020204" pitchFamily="34" charset="0"/>
                <a:buChar char="•"/>
              </a:pPr>
              <a:r>
                <a:rPr lang="cy-GB" sz="1100" dirty="0"/>
                <a:t>Pob </a:t>
              </a:r>
              <a:r>
                <a:rPr lang="cy-GB" sz="1100" dirty="0" err="1"/>
                <a:t>Clinigydd</a:t>
              </a:r>
              <a:r>
                <a:rPr lang="cy-GB" sz="1100" dirty="0"/>
                <a:t> - unrhyw radd</a:t>
              </a:r>
              <a:endParaRPr lang="en-GB" sz="1100" dirty="0"/>
            </a:p>
            <a:p>
              <a:pPr marL="171450" indent="-171450">
                <a:buFont typeface="Arial" panose="020B0604020202020204" pitchFamily="34" charset="0"/>
                <a:buChar char="•"/>
              </a:pPr>
              <a:r>
                <a:rPr lang="cy-GB" sz="1100" dirty="0"/>
                <a:t>Gweithwyr Proffesiynol </a:t>
              </a:r>
              <a:r>
                <a:rPr lang="cy-GB" sz="1100" dirty="0" err="1"/>
                <a:t>Perthynnol</a:t>
              </a:r>
              <a:r>
                <a:rPr lang="cy-GB" sz="1100" dirty="0"/>
                <a:t> i Ofal Iechyd</a:t>
              </a:r>
              <a:endParaRPr lang="en-GB" sz="1100" dirty="0"/>
            </a:p>
            <a:p>
              <a:pPr marL="171450" indent="-171450">
                <a:buFont typeface="Arial" panose="020B0604020202020204" pitchFamily="34" charset="0"/>
                <a:buChar char="•"/>
              </a:pPr>
              <a:r>
                <a:rPr lang="cy-GB" sz="1100" dirty="0"/>
                <a:t>Cymdeithion Meddygol</a:t>
              </a:r>
              <a:endParaRPr lang="en-GB" sz="1100" dirty="0"/>
            </a:p>
            <a:p>
              <a:pPr marL="171450" indent="-171450">
                <a:buFont typeface="Arial" panose="020B0604020202020204" pitchFamily="34" charset="0"/>
                <a:buChar char="•"/>
              </a:pPr>
              <a:r>
                <a:rPr lang="cy-GB" sz="1050" dirty="0"/>
                <a:t>Myfyrwyr Meddygol</a:t>
              </a:r>
              <a:endParaRPr lang="en-GB" sz="1050" dirty="0"/>
            </a:p>
          </p:txBody>
        </p:sp>
      </p:grpSp>
      <p:grpSp>
        <p:nvGrpSpPr>
          <p:cNvPr id="42" name="Group 42"/>
          <p:cNvGrpSpPr/>
          <p:nvPr/>
        </p:nvGrpSpPr>
        <p:grpSpPr>
          <a:xfrm>
            <a:off x="3022240" y="6289633"/>
            <a:ext cx="2550667" cy="2690184"/>
            <a:chOff x="0" y="-63273"/>
            <a:chExt cx="3400890" cy="3586911"/>
          </a:xfrm>
        </p:grpSpPr>
        <p:grpSp>
          <p:nvGrpSpPr>
            <p:cNvPr id="43" name="Group 43"/>
            <p:cNvGrpSpPr/>
            <p:nvPr/>
          </p:nvGrpSpPr>
          <p:grpSpPr>
            <a:xfrm>
              <a:off x="1027545" y="1177651"/>
              <a:ext cx="1349824" cy="1160005"/>
              <a:chOff x="0" y="0"/>
              <a:chExt cx="812800" cy="698500"/>
            </a:xfrm>
          </p:grpSpPr>
          <p:sp>
            <p:nvSpPr>
              <p:cNvPr id="44" name="Freeform 4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p:spPr>
            <p:txBody>
              <a:bodyPr/>
              <a:lstStyle/>
              <a:p>
                <a:endParaRPr lang="en-GB"/>
              </a:p>
            </p:txBody>
          </p:sp>
          <p:sp>
            <p:nvSpPr>
              <p:cNvPr id="45" name="TextBox 45"/>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46" name="Group 46"/>
            <p:cNvGrpSpPr/>
            <p:nvPr/>
          </p:nvGrpSpPr>
          <p:grpSpPr>
            <a:xfrm>
              <a:off x="1027545" y="2349672"/>
              <a:ext cx="1349824" cy="1160005"/>
              <a:chOff x="0" y="0"/>
              <a:chExt cx="812800" cy="698500"/>
            </a:xfrm>
          </p:grpSpPr>
          <p:sp>
            <p:nvSpPr>
              <p:cNvPr id="47" name="Freeform 4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48" name="TextBox 48"/>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49" name="Group 49"/>
            <p:cNvGrpSpPr/>
            <p:nvPr/>
          </p:nvGrpSpPr>
          <p:grpSpPr>
            <a:xfrm>
              <a:off x="1027545" y="-63273"/>
              <a:ext cx="1349824" cy="1223278"/>
              <a:chOff x="0" y="-38100"/>
              <a:chExt cx="812800" cy="736600"/>
            </a:xfrm>
          </p:grpSpPr>
          <p:sp>
            <p:nvSpPr>
              <p:cNvPr id="50" name="Freeform 5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51" name="TextBox 51"/>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52" name="Group 52"/>
            <p:cNvGrpSpPr/>
            <p:nvPr/>
          </p:nvGrpSpPr>
          <p:grpSpPr>
            <a:xfrm>
              <a:off x="2051066" y="587520"/>
              <a:ext cx="1349824" cy="1160005"/>
              <a:chOff x="0" y="0"/>
              <a:chExt cx="812800" cy="698500"/>
            </a:xfrm>
          </p:grpSpPr>
          <p:sp>
            <p:nvSpPr>
              <p:cNvPr id="53" name="Freeform 5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54" name="TextBox 54"/>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55" name="Group 55"/>
            <p:cNvGrpSpPr/>
            <p:nvPr/>
          </p:nvGrpSpPr>
          <p:grpSpPr>
            <a:xfrm>
              <a:off x="2051066" y="1696268"/>
              <a:ext cx="1349824" cy="1223278"/>
              <a:chOff x="0" y="-38100"/>
              <a:chExt cx="812800" cy="736600"/>
            </a:xfrm>
          </p:grpSpPr>
          <p:sp>
            <p:nvSpPr>
              <p:cNvPr id="56" name="Freeform 5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57" name="TextBox 57"/>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58" name="Group 58"/>
            <p:cNvGrpSpPr/>
            <p:nvPr/>
          </p:nvGrpSpPr>
          <p:grpSpPr>
            <a:xfrm>
              <a:off x="0" y="1769670"/>
              <a:ext cx="1349824" cy="1160005"/>
              <a:chOff x="0" y="0"/>
              <a:chExt cx="812800" cy="698500"/>
            </a:xfrm>
          </p:grpSpPr>
          <p:sp>
            <p:nvSpPr>
              <p:cNvPr id="59" name="Freeform 5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60" name="TextBox 60"/>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61" name="Group 61"/>
            <p:cNvGrpSpPr/>
            <p:nvPr/>
          </p:nvGrpSpPr>
          <p:grpSpPr>
            <a:xfrm>
              <a:off x="0" y="587520"/>
              <a:ext cx="1349824" cy="1160005"/>
              <a:chOff x="0" y="0"/>
              <a:chExt cx="812800" cy="698500"/>
            </a:xfrm>
          </p:grpSpPr>
          <p:sp>
            <p:nvSpPr>
              <p:cNvPr id="62" name="Freeform 6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63" name="TextBox 63"/>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sp>
          <p:nvSpPr>
            <p:cNvPr id="64" name="TextBox 64"/>
            <p:cNvSpPr txBox="1"/>
            <p:nvPr/>
          </p:nvSpPr>
          <p:spPr>
            <a:xfrm>
              <a:off x="1068316" y="1248433"/>
              <a:ext cx="1246560" cy="923329"/>
            </a:xfrm>
            <a:prstGeom prst="rect">
              <a:avLst/>
            </a:prstGeom>
          </p:spPr>
          <p:txBody>
            <a:bodyPr lIns="0" tIns="0" rIns="0" bIns="0" rtlCol="0" anchor="t">
              <a:spAutoFit/>
            </a:bodyPr>
            <a:lstStyle/>
            <a:p>
              <a:pPr algn="ctr"/>
              <a:r>
                <a:rPr lang="cy-GB" sz="1500" b="1" dirty="0">
                  <a:solidFill>
                    <a:schemeClr val="tx2"/>
                  </a:solidFill>
                </a:rPr>
                <a:t>Llesiant rydyn ni'n ei gynnig</a:t>
              </a:r>
              <a:endParaRPr lang="en-GB" sz="1500" b="1" dirty="0">
                <a:solidFill>
                  <a:schemeClr val="tx2"/>
                </a:solidFill>
              </a:endParaRPr>
            </a:p>
          </p:txBody>
        </p:sp>
        <p:sp>
          <p:nvSpPr>
            <p:cNvPr id="65" name="TextBox 65"/>
            <p:cNvSpPr txBox="1"/>
            <p:nvPr/>
          </p:nvSpPr>
          <p:spPr>
            <a:xfrm>
              <a:off x="1068316" y="329980"/>
              <a:ext cx="1246560" cy="697626"/>
            </a:xfrm>
            <a:prstGeom prst="rect">
              <a:avLst/>
            </a:prstGeom>
          </p:spPr>
          <p:txBody>
            <a:bodyPr lIns="0" tIns="0" rIns="0" bIns="0" rtlCol="0" anchor="t">
              <a:spAutoFit/>
            </a:bodyPr>
            <a:lstStyle/>
            <a:p>
              <a:pPr lvl="0" algn="ctr"/>
              <a:r>
                <a:rPr lang="cy-GB" sz="1700" dirty="0">
                  <a:solidFill>
                    <a:schemeClr val="tx2"/>
                  </a:solidFill>
                </a:rPr>
                <a:t>Adnoddau darllen</a:t>
              </a:r>
              <a:endParaRPr lang="en-GB" sz="1700" dirty="0">
                <a:solidFill>
                  <a:schemeClr val="tx2"/>
                </a:solidFill>
              </a:endParaRPr>
            </a:p>
          </p:txBody>
        </p:sp>
        <p:sp>
          <p:nvSpPr>
            <p:cNvPr id="66" name="TextBox 66"/>
            <p:cNvSpPr txBox="1"/>
            <p:nvPr/>
          </p:nvSpPr>
          <p:spPr>
            <a:xfrm>
              <a:off x="2138424" y="880725"/>
              <a:ext cx="1246560" cy="656591"/>
            </a:xfrm>
            <a:prstGeom prst="rect">
              <a:avLst/>
            </a:prstGeom>
          </p:spPr>
          <p:txBody>
            <a:bodyPr lIns="0" tIns="0" rIns="0" bIns="0" rtlCol="0" anchor="t">
              <a:spAutoFit/>
            </a:bodyPr>
            <a:lstStyle/>
            <a:p>
              <a:pPr lvl="0" algn="ctr"/>
              <a:r>
                <a:rPr lang="cy-GB" sz="1600" dirty="0">
                  <a:solidFill>
                    <a:schemeClr val="tx2"/>
                  </a:solidFill>
                </a:rPr>
                <a:t>Dyddiau Llesiant</a:t>
              </a:r>
              <a:endParaRPr lang="en-GB" sz="1600" dirty="0">
                <a:solidFill>
                  <a:schemeClr val="tx2"/>
                </a:solidFill>
              </a:endParaRPr>
            </a:p>
          </p:txBody>
        </p:sp>
        <p:sp>
          <p:nvSpPr>
            <p:cNvPr id="67" name="TextBox 67"/>
            <p:cNvSpPr txBox="1"/>
            <p:nvPr/>
          </p:nvSpPr>
          <p:spPr>
            <a:xfrm>
              <a:off x="2106707" y="2168304"/>
              <a:ext cx="1246560" cy="656590"/>
            </a:xfrm>
            <a:prstGeom prst="rect">
              <a:avLst/>
            </a:prstGeom>
          </p:spPr>
          <p:txBody>
            <a:bodyPr lIns="0" tIns="0" rIns="0" bIns="0" rtlCol="0" anchor="t">
              <a:spAutoFit/>
            </a:bodyPr>
            <a:lstStyle/>
            <a:p>
              <a:pPr lvl="0" algn="ctr"/>
              <a:r>
                <a:rPr lang="cy-GB" sz="1600" dirty="0">
                  <a:solidFill>
                    <a:schemeClr val="tx2"/>
                  </a:solidFill>
                </a:rPr>
                <a:t>Darlithoedd Byr</a:t>
              </a:r>
              <a:endParaRPr lang="en-GB" sz="1600" dirty="0">
                <a:solidFill>
                  <a:schemeClr val="tx2"/>
                </a:solidFill>
              </a:endParaRPr>
            </a:p>
          </p:txBody>
        </p:sp>
        <p:sp>
          <p:nvSpPr>
            <p:cNvPr id="68" name="TextBox 68"/>
            <p:cNvSpPr txBox="1"/>
            <p:nvPr/>
          </p:nvSpPr>
          <p:spPr>
            <a:xfrm>
              <a:off x="1068316" y="2374606"/>
              <a:ext cx="1246560" cy="1149032"/>
            </a:xfrm>
            <a:prstGeom prst="rect">
              <a:avLst/>
            </a:prstGeom>
          </p:spPr>
          <p:txBody>
            <a:bodyPr lIns="0" tIns="0" rIns="0" bIns="0" rtlCol="0" anchor="t">
              <a:spAutoFit/>
            </a:bodyPr>
            <a:lstStyle/>
            <a:p>
              <a:pPr lvl="0" algn="ctr"/>
              <a:r>
                <a:rPr lang="cy-GB" sz="1400" dirty="0">
                  <a:solidFill>
                    <a:schemeClr val="tx2"/>
                  </a:solidFill>
                </a:rPr>
                <a:t>Clwb Ymarfer Corff a Llyfrau</a:t>
              </a:r>
              <a:endParaRPr lang="en-GB" sz="1400" dirty="0">
                <a:solidFill>
                  <a:schemeClr val="tx2"/>
                </a:solidFill>
              </a:endParaRPr>
            </a:p>
          </p:txBody>
        </p:sp>
        <p:sp>
          <p:nvSpPr>
            <p:cNvPr id="69" name="TextBox 69"/>
            <p:cNvSpPr txBox="1"/>
            <p:nvPr/>
          </p:nvSpPr>
          <p:spPr>
            <a:xfrm>
              <a:off x="51632" y="1905024"/>
              <a:ext cx="1246560" cy="738664"/>
            </a:xfrm>
            <a:prstGeom prst="rect">
              <a:avLst/>
            </a:prstGeom>
          </p:spPr>
          <p:txBody>
            <a:bodyPr lIns="0" tIns="0" rIns="0" bIns="0" rtlCol="0" anchor="t">
              <a:spAutoFit/>
            </a:bodyPr>
            <a:lstStyle/>
            <a:p>
              <a:pPr lvl="0" algn="ctr"/>
              <a:r>
                <a:rPr lang="cy-GB" dirty="0">
                  <a:solidFill>
                    <a:schemeClr val="tx2"/>
                  </a:solidFill>
                </a:rPr>
                <a:t>Cŵn Therapi</a:t>
              </a:r>
              <a:endParaRPr lang="en-GB" dirty="0">
                <a:solidFill>
                  <a:schemeClr val="tx2"/>
                </a:solidFill>
              </a:endParaRPr>
            </a:p>
          </p:txBody>
        </p:sp>
        <p:sp>
          <p:nvSpPr>
            <p:cNvPr id="70" name="TextBox 70"/>
            <p:cNvSpPr txBox="1"/>
            <p:nvPr/>
          </p:nvSpPr>
          <p:spPr>
            <a:xfrm>
              <a:off x="41964" y="813467"/>
              <a:ext cx="1246560" cy="656591"/>
            </a:xfrm>
            <a:prstGeom prst="rect">
              <a:avLst/>
            </a:prstGeom>
          </p:spPr>
          <p:txBody>
            <a:bodyPr lIns="0" tIns="0" rIns="0" bIns="0" rtlCol="0" anchor="t">
              <a:spAutoFit/>
            </a:bodyPr>
            <a:lstStyle/>
            <a:p>
              <a:pPr lvl="0" algn="ctr"/>
              <a:r>
                <a:rPr lang="cy-GB" sz="1600" dirty="0">
                  <a:solidFill>
                    <a:schemeClr val="tx2"/>
                  </a:solidFill>
                </a:rPr>
                <a:t>Celf a Chrefft</a:t>
              </a:r>
              <a:endParaRPr lang="en-GB" sz="1600" dirty="0">
                <a:solidFill>
                  <a:schemeClr val="tx2"/>
                </a:solidFill>
              </a:endParaRPr>
            </a:p>
          </p:txBody>
        </p:sp>
      </p:grpSp>
      <p:grpSp>
        <p:nvGrpSpPr>
          <p:cNvPr id="71" name="Group 71"/>
          <p:cNvGrpSpPr/>
          <p:nvPr/>
        </p:nvGrpSpPr>
        <p:grpSpPr>
          <a:xfrm>
            <a:off x="2139256" y="9014497"/>
            <a:ext cx="5184444" cy="362564"/>
            <a:chOff x="0" y="0"/>
            <a:chExt cx="1864075" cy="130360"/>
          </a:xfrm>
        </p:grpSpPr>
        <p:sp>
          <p:nvSpPr>
            <p:cNvPr id="72" name="Freeform 72"/>
            <p:cNvSpPr/>
            <p:nvPr/>
          </p:nvSpPr>
          <p:spPr>
            <a:xfrm>
              <a:off x="0" y="0"/>
              <a:ext cx="1864075" cy="130360"/>
            </a:xfrm>
            <a:custGeom>
              <a:avLst/>
              <a:gdLst/>
              <a:ahLst/>
              <a:cxnLst/>
              <a:rect l="l" t="t" r="r" b="b"/>
              <a:pathLst>
                <a:path w="1864075" h="130360">
                  <a:moveTo>
                    <a:pt x="0" y="0"/>
                  </a:moveTo>
                  <a:lnTo>
                    <a:pt x="1864075" y="0"/>
                  </a:lnTo>
                  <a:lnTo>
                    <a:pt x="1864075" y="130360"/>
                  </a:lnTo>
                  <a:lnTo>
                    <a:pt x="0" y="130360"/>
                  </a:lnTo>
                  <a:close/>
                </a:path>
              </a:pathLst>
            </a:custGeom>
            <a:solidFill>
              <a:srgbClr val="11598B"/>
            </a:solidFill>
          </p:spPr>
          <p:txBody>
            <a:bodyPr/>
            <a:lstStyle/>
            <a:p>
              <a:endParaRPr lang="en-GB"/>
            </a:p>
          </p:txBody>
        </p:sp>
        <p:sp>
          <p:nvSpPr>
            <p:cNvPr id="73" name="TextBox 73"/>
            <p:cNvSpPr txBox="1"/>
            <p:nvPr/>
          </p:nvSpPr>
          <p:spPr>
            <a:xfrm>
              <a:off x="0" y="-38100"/>
              <a:ext cx="1864075" cy="168460"/>
            </a:xfrm>
            <a:prstGeom prst="rect">
              <a:avLst/>
            </a:prstGeom>
          </p:spPr>
          <p:txBody>
            <a:bodyPr lIns="50634" tIns="50634" rIns="50634" bIns="50634" rtlCol="0" anchor="ctr"/>
            <a:lstStyle/>
            <a:p>
              <a:pPr algn="ctr">
                <a:lnSpc>
                  <a:spcPts val="2509"/>
                </a:lnSpc>
              </a:pPr>
              <a:endParaRPr/>
            </a:p>
          </p:txBody>
        </p:sp>
      </p:grpSp>
      <p:sp>
        <p:nvSpPr>
          <p:cNvPr id="74" name="Freeform 74"/>
          <p:cNvSpPr/>
          <p:nvPr/>
        </p:nvSpPr>
        <p:spPr>
          <a:xfrm>
            <a:off x="2031429" y="7568143"/>
            <a:ext cx="1359573" cy="1446355"/>
          </a:xfrm>
          <a:custGeom>
            <a:avLst/>
            <a:gdLst/>
            <a:ahLst/>
            <a:cxnLst/>
            <a:rect l="l" t="t" r="r" b="b"/>
            <a:pathLst>
              <a:path w="1359573" h="1446355">
                <a:moveTo>
                  <a:pt x="0" y="0"/>
                </a:moveTo>
                <a:lnTo>
                  <a:pt x="1359574" y="0"/>
                </a:lnTo>
                <a:lnTo>
                  <a:pt x="1359574" y="1446354"/>
                </a:lnTo>
                <a:lnTo>
                  <a:pt x="0" y="1446354"/>
                </a:lnTo>
                <a:lnTo>
                  <a:pt x="0" y="0"/>
                </a:lnTo>
                <a:close/>
              </a:path>
            </a:pathLst>
          </a:custGeom>
          <a:blipFill>
            <a:blip r:embed="rId15"/>
            <a:stretch>
              <a:fillRect/>
            </a:stretch>
          </a:blipFill>
        </p:spPr>
        <p:txBody>
          <a:bodyPr/>
          <a:lstStyle/>
          <a:p>
            <a:endParaRPr lang="en-GB"/>
          </a:p>
        </p:txBody>
      </p:sp>
      <p:sp>
        <p:nvSpPr>
          <p:cNvPr id="75" name="Freeform 75"/>
          <p:cNvSpPr/>
          <p:nvPr/>
        </p:nvSpPr>
        <p:spPr>
          <a:xfrm>
            <a:off x="1968913" y="8849038"/>
            <a:ext cx="511429" cy="544074"/>
          </a:xfrm>
          <a:custGeom>
            <a:avLst/>
            <a:gdLst/>
            <a:ahLst/>
            <a:cxnLst/>
            <a:rect l="l" t="t" r="r" b="b"/>
            <a:pathLst>
              <a:path w="511429" h="544074">
                <a:moveTo>
                  <a:pt x="0" y="0"/>
                </a:moveTo>
                <a:lnTo>
                  <a:pt x="511430" y="0"/>
                </a:lnTo>
                <a:lnTo>
                  <a:pt x="511430" y="544074"/>
                </a:lnTo>
                <a:lnTo>
                  <a:pt x="0" y="5440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6" name="Freeform 76"/>
          <p:cNvSpPr/>
          <p:nvPr/>
        </p:nvSpPr>
        <p:spPr>
          <a:xfrm>
            <a:off x="5377177" y="8849038"/>
            <a:ext cx="544074" cy="544074"/>
          </a:xfrm>
          <a:custGeom>
            <a:avLst/>
            <a:gdLst/>
            <a:ahLst/>
            <a:cxnLst/>
            <a:rect l="l" t="t" r="r" b="b"/>
            <a:pathLst>
              <a:path w="544074" h="544074">
                <a:moveTo>
                  <a:pt x="0" y="0"/>
                </a:moveTo>
                <a:lnTo>
                  <a:pt x="544074" y="0"/>
                </a:lnTo>
                <a:lnTo>
                  <a:pt x="544074" y="544074"/>
                </a:lnTo>
                <a:lnTo>
                  <a:pt x="0" y="5440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77" name="Freeform 77"/>
          <p:cNvSpPr/>
          <p:nvPr/>
        </p:nvSpPr>
        <p:spPr>
          <a:xfrm flipH="1">
            <a:off x="6379819" y="3976927"/>
            <a:ext cx="943882" cy="827184"/>
          </a:xfrm>
          <a:custGeom>
            <a:avLst/>
            <a:gdLst/>
            <a:ahLst/>
            <a:cxnLst/>
            <a:rect l="l" t="t" r="r" b="b"/>
            <a:pathLst>
              <a:path w="943882" h="827184">
                <a:moveTo>
                  <a:pt x="943881" y="0"/>
                </a:moveTo>
                <a:lnTo>
                  <a:pt x="0" y="0"/>
                </a:lnTo>
                <a:lnTo>
                  <a:pt x="0" y="827183"/>
                </a:lnTo>
                <a:lnTo>
                  <a:pt x="943881" y="827183"/>
                </a:lnTo>
                <a:lnTo>
                  <a:pt x="943881"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78" name="Freeform 78"/>
          <p:cNvSpPr/>
          <p:nvPr/>
        </p:nvSpPr>
        <p:spPr>
          <a:xfrm>
            <a:off x="156369" y="3659398"/>
            <a:ext cx="1219011" cy="1155013"/>
          </a:xfrm>
          <a:custGeom>
            <a:avLst/>
            <a:gdLst/>
            <a:ahLst/>
            <a:cxnLst/>
            <a:rect l="l" t="t" r="r" b="b"/>
            <a:pathLst>
              <a:path w="1219011" h="1155013">
                <a:moveTo>
                  <a:pt x="0" y="0"/>
                </a:moveTo>
                <a:lnTo>
                  <a:pt x="1219011" y="0"/>
                </a:lnTo>
                <a:lnTo>
                  <a:pt x="1219011" y="1155013"/>
                </a:lnTo>
                <a:lnTo>
                  <a:pt x="0" y="11550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79" name="Freeform 79"/>
          <p:cNvSpPr/>
          <p:nvPr/>
        </p:nvSpPr>
        <p:spPr>
          <a:xfrm rot="882323">
            <a:off x="5285805" y="6438181"/>
            <a:ext cx="287103" cy="201816"/>
          </a:xfrm>
          <a:custGeom>
            <a:avLst/>
            <a:gdLst/>
            <a:ahLst/>
            <a:cxnLst/>
            <a:rect l="l" t="t" r="r" b="b"/>
            <a:pathLst>
              <a:path w="287103" h="201816">
                <a:moveTo>
                  <a:pt x="0" y="0"/>
                </a:moveTo>
                <a:lnTo>
                  <a:pt x="287103" y="0"/>
                </a:lnTo>
                <a:lnTo>
                  <a:pt x="287103" y="201816"/>
                </a:lnTo>
                <a:lnTo>
                  <a:pt x="0" y="20181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0" name="Freeform 80"/>
          <p:cNvSpPr/>
          <p:nvPr/>
        </p:nvSpPr>
        <p:spPr>
          <a:xfrm rot="-1065335">
            <a:off x="5064473" y="6476960"/>
            <a:ext cx="188799" cy="132715"/>
          </a:xfrm>
          <a:custGeom>
            <a:avLst/>
            <a:gdLst/>
            <a:ahLst/>
            <a:cxnLst/>
            <a:rect l="l" t="t" r="r" b="b"/>
            <a:pathLst>
              <a:path w="188799" h="132715">
                <a:moveTo>
                  <a:pt x="0" y="0"/>
                </a:moveTo>
                <a:lnTo>
                  <a:pt x="188799" y="0"/>
                </a:lnTo>
                <a:lnTo>
                  <a:pt x="188799" y="132715"/>
                </a:lnTo>
                <a:lnTo>
                  <a:pt x="0" y="13271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1" name="Freeform 81"/>
          <p:cNvSpPr/>
          <p:nvPr/>
        </p:nvSpPr>
        <p:spPr>
          <a:xfrm rot="1082138">
            <a:off x="5041213" y="8692623"/>
            <a:ext cx="188799" cy="132715"/>
          </a:xfrm>
          <a:custGeom>
            <a:avLst/>
            <a:gdLst/>
            <a:ahLst/>
            <a:cxnLst/>
            <a:rect l="l" t="t" r="r" b="b"/>
            <a:pathLst>
              <a:path w="188799" h="132715">
                <a:moveTo>
                  <a:pt x="0" y="0"/>
                </a:moveTo>
                <a:lnTo>
                  <a:pt x="188799" y="0"/>
                </a:lnTo>
                <a:lnTo>
                  <a:pt x="188799" y="132714"/>
                </a:lnTo>
                <a:lnTo>
                  <a:pt x="0" y="13271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2" name="Freeform 82"/>
          <p:cNvSpPr/>
          <p:nvPr/>
        </p:nvSpPr>
        <p:spPr>
          <a:xfrm rot="-842561">
            <a:off x="2337972" y="7229129"/>
            <a:ext cx="188799" cy="132715"/>
          </a:xfrm>
          <a:custGeom>
            <a:avLst/>
            <a:gdLst/>
            <a:ahLst/>
            <a:cxnLst/>
            <a:rect l="l" t="t" r="r" b="b"/>
            <a:pathLst>
              <a:path w="188799" h="132715">
                <a:moveTo>
                  <a:pt x="0" y="0"/>
                </a:moveTo>
                <a:lnTo>
                  <a:pt x="188799" y="0"/>
                </a:lnTo>
                <a:lnTo>
                  <a:pt x="188799" y="132714"/>
                </a:lnTo>
                <a:lnTo>
                  <a:pt x="0" y="13271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3" name="TextBox 83"/>
          <p:cNvSpPr txBox="1"/>
          <p:nvPr/>
        </p:nvSpPr>
        <p:spPr>
          <a:xfrm>
            <a:off x="269132" y="3563735"/>
            <a:ext cx="7021735" cy="430887"/>
          </a:xfrm>
          <a:prstGeom prst="rect">
            <a:avLst/>
          </a:prstGeom>
        </p:spPr>
        <p:txBody>
          <a:bodyPr lIns="0" tIns="0" rIns="0" bIns="0" rtlCol="0" anchor="t">
            <a:spAutoFit/>
          </a:bodyPr>
          <a:lstStyle/>
          <a:p>
            <a:pPr algn="ctr"/>
            <a:r>
              <a:rPr lang="cy-GB" sz="2800" b="1" dirty="0">
                <a:solidFill>
                  <a:schemeClr val="bg1"/>
                </a:solidFill>
              </a:rPr>
              <a:t>Gwasanaeth Cymorth Iechyd a Llesiant</a:t>
            </a:r>
            <a:endParaRPr lang="en-GB" sz="2800" dirty="0">
              <a:solidFill>
                <a:schemeClr val="bg1"/>
              </a:solidFill>
            </a:endParaRPr>
          </a:p>
        </p:txBody>
      </p:sp>
      <p:sp>
        <p:nvSpPr>
          <p:cNvPr id="84" name="TextBox 84"/>
          <p:cNvSpPr txBox="1"/>
          <p:nvPr/>
        </p:nvSpPr>
        <p:spPr>
          <a:xfrm>
            <a:off x="1096321" y="4044618"/>
            <a:ext cx="5367357" cy="677108"/>
          </a:xfrm>
          <a:prstGeom prst="rect">
            <a:avLst/>
          </a:prstGeom>
        </p:spPr>
        <p:txBody>
          <a:bodyPr lIns="0" tIns="0" rIns="0" bIns="0" rtlCol="0" anchor="t">
            <a:spAutoFit/>
          </a:bodyPr>
          <a:lstStyle/>
          <a:p>
            <a:pPr algn="ctr"/>
            <a:r>
              <a:rPr lang="cy-GB" b="1" u="sng" dirty="0">
                <a:solidFill>
                  <a:schemeClr val="bg1"/>
                </a:solidFill>
              </a:rPr>
              <a:t>Ein Nod</a:t>
            </a:r>
            <a:endParaRPr lang="en-GB" dirty="0">
              <a:solidFill>
                <a:schemeClr val="bg1"/>
              </a:solidFill>
            </a:endParaRPr>
          </a:p>
          <a:p>
            <a:pPr algn="ctr"/>
            <a:r>
              <a:rPr lang="cy-GB" sz="1300" dirty="0">
                <a:solidFill>
                  <a:schemeClr val="bg1"/>
                </a:solidFill>
              </a:rPr>
              <a:t>Ein nod yw darparu gwasanaeth Iechyd a Llesiant i gefnogi ac arwain ein gweithwyr proffesiynol clinigol a'n staff cymorth yn Nwyrain Betsi Cadwaladr.</a:t>
            </a:r>
            <a:endParaRPr lang="en-GB" sz="1300" dirty="0">
              <a:solidFill>
                <a:schemeClr val="bg1"/>
              </a:solidFill>
            </a:endParaRPr>
          </a:p>
        </p:txBody>
      </p:sp>
      <p:sp>
        <p:nvSpPr>
          <p:cNvPr id="85" name="TextBox 85"/>
          <p:cNvSpPr txBox="1"/>
          <p:nvPr/>
        </p:nvSpPr>
        <p:spPr>
          <a:xfrm>
            <a:off x="3391002" y="4832495"/>
            <a:ext cx="3508658" cy="369332"/>
          </a:xfrm>
          <a:prstGeom prst="rect">
            <a:avLst/>
          </a:prstGeom>
        </p:spPr>
        <p:txBody>
          <a:bodyPr wrap="square" lIns="0" tIns="0" rIns="0" bIns="0" rtlCol="0" anchor="t">
            <a:spAutoFit/>
          </a:bodyPr>
          <a:lstStyle/>
          <a:p>
            <a:pPr algn="ctr">
              <a:buNone/>
            </a:pPr>
            <a:r>
              <a:rPr lang="cy-GB" sz="1200" b="1" u="sng" kern="100" dirty="0">
                <a:effectLst/>
                <a:ea typeface="Aptos" panose="020B0004020202020204" pitchFamily="34" charset="0"/>
                <a:cs typeface="Times New Roman" panose="02020603050405020304" pitchFamily="18" charset="0"/>
              </a:rPr>
              <a:t>Pynciau Cymorth</a:t>
            </a:r>
          </a:p>
          <a:p>
            <a:pPr algn="ctr">
              <a:buNone/>
            </a:pPr>
            <a:r>
              <a:rPr lang="cy-GB" sz="1200" kern="100" dirty="0">
                <a:effectLst/>
                <a:ea typeface="Aptos" panose="020B0004020202020204" pitchFamily="34" charset="0"/>
                <a:cs typeface="Times New Roman" panose="02020603050405020304" pitchFamily="18" charset="0"/>
              </a:rPr>
              <a:t>Unrhyw beth sy'n eich poeni ni eisiau gwybod amdano</a:t>
            </a:r>
            <a:endParaRPr lang="en-GB" sz="1200" kern="100" dirty="0">
              <a:effectLst/>
              <a:ea typeface="Aptos" panose="020B0004020202020204" pitchFamily="34" charset="0"/>
              <a:cs typeface="Times New Roman" panose="02020603050405020304" pitchFamily="18" charset="0"/>
            </a:endParaRPr>
          </a:p>
        </p:txBody>
      </p:sp>
      <p:sp>
        <p:nvSpPr>
          <p:cNvPr id="86" name="TextBox 86"/>
          <p:cNvSpPr txBox="1"/>
          <p:nvPr/>
        </p:nvSpPr>
        <p:spPr>
          <a:xfrm>
            <a:off x="3145070" y="5341643"/>
            <a:ext cx="903279" cy="388440"/>
          </a:xfrm>
          <a:prstGeom prst="rect">
            <a:avLst/>
          </a:prstGeom>
        </p:spPr>
        <p:txBody>
          <a:bodyPr lIns="0" tIns="0" rIns="0" bIns="0" rtlCol="0" anchor="t">
            <a:spAutoFit/>
          </a:bodyPr>
          <a:lstStyle/>
          <a:p>
            <a:pPr lvl="0" algn="ctr">
              <a:lnSpc>
                <a:spcPct val="107000"/>
              </a:lnSpc>
              <a:spcAft>
                <a:spcPts val="800"/>
              </a:spcAft>
            </a:pPr>
            <a:r>
              <a:rPr lang="cy-GB" sz="1200" kern="100" dirty="0">
                <a:effectLst/>
                <a:latin typeface="Aptos" panose="020B0004020202020204" pitchFamily="34" charset="0"/>
                <a:ea typeface="Aptos" panose="020B0004020202020204" pitchFamily="34" charset="0"/>
                <a:cs typeface="Times New Roman" panose="02020603050405020304" pitchFamily="18" charset="0"/>
              </a:rPr>
              <a:t>Straen neu iselder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7" name="TextBox 87"/>
          <p:cNvSpPr txBox="1"/>
          <p:nvPr/>
        </p:nvSpPr>
        <p:spPr>
          <a:xfrm>
            <a:off x="4096409" y="5495704"/>
            <a:ext cx="1060779" cy="166712"/>
          </a:xfrm>
          <a:prstGeom prst="rect">
            <a:avLst/>
          </a:prstGeom>
        </p:spPr>
        <p:txBody>
          <a:bodyPr lIns="0" tIns="0" rIns="0" bIns="0" rtlCol="0" anchor="t">
            <a:spAutoFit/>
          </a:bodyPr>
          <a:lstStyle/>
          <a:p>
            <a:pPr algn="ctr">
              <a:lnSpc>
                <a:spcPts val="1066"/>
              </a:lnSpc>
            </a:pPr>
            <a:r>
              <a:rPr lang="cy-GB" dirty="0"/>
              <a:t>Galar</a:t>
            </a:r>
            <a:endParaRPr lang="en-GB" dirty="0"/>
          </a:p>
        </p:txBody>
      </p:sp>
      <p:sp>
        <p:nvSpPr>
          <p:cNvPr id="88" name="TextBox 88"/>
          <p:cNvSpPr txBox="1"/>
          <p:nvPr/>
        </p:nvSpPr>
        <p:spPr>
          <a:xfrm>
            <a:off x="5213900" y="5429228"/>
            <a:ext cx="903279" cy="159018"/>
          </a:xfrm>
          <a:prstGeom prst="rect">
            <a:avLst/>
          </a:prstGeom>
        </p:spPr>
        <p:txBody>
          <a:bodyPr lIns="0" tIns="0" rIns="0" bIns="0" rtlCol="0" anchor="t">
            <a:spAutoFit/>
          </a:bodyPr>
          <a:lstStyle/>
          <a:p>
            <a:pPr lvl="0" algn="ctr">
              <a:lnSpc>
                <a:spcPct val="107000"/>
              </a:lnSpc>
              <a:spcAft>
                <a:spcPts val="800"/>
              </a:spcAft>
            </a:pPr>
            <a:r>
              <a:rPr lang="cy-GB" sz="1000" kern="100" dirty="0">
                <a:effectLst/>
                <a:latin typeface="Aptos" panose="020B0004020202020204" pitchFamily="34" charset="0"/>
                <a:ea typeface="Aptos" panose="020B0004020202020204" pitchFamily="34" charset="0"/>
                <a:cs typeface="Times New Roman" panose="02020603050405020304" pitchFamily="18" charset="0"/>
              </a:rPr>
              <a:t>Pryderon Iechyd</a:t>
            </a:r>
            <a:endParaRPr lang="en-GB"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9" name="TextBox 89"/>
          <p:cNvSpPr txBox="1"/>
          <p:nvPr/>
        </p:nvSpPr>
        <p:spPr>
          <a:xfrm>
            <a:off x="6262218" y="5348697"/>
            <a:ext cx="903279" cy="415498"/>
          </a:xfrm>
          <a:prstGeom prst="rect">
            <a:avLst/>
          </a:prstGeom>
        </p:spPr>
        <p:txBody>
          <a:bodyPr lIns="0" tIns="0" rIns="0" bIns="0" rtlCol="0" anchor="t">
            <a:spAutoFit/>
          </a:bodyPr>
          <a:lstStyle/>
          <a:p>
            <a:pPr lvl="0" algn="ctr"/>
            <a:r>
              <a:rPr lang="cy-GB" sz="900" dirty="0"/>
              <a:t>Pryder neu Pylau o Banig (</a:t>
            </a:r>
            <a:r>
              <a:rPr lang="cy-GB" sz="900" dirty="0" err="1"/>
              <a:t>panic</a:t>
            </a:r>
            <a:r>
              <a:rPr lang="cy-GB" sz="900" dirty="0"/>
              <a:t> </a:t>
            </a:r>
            <a:r>
              <a:rPr lang="cy-GB" sz="900" dirty="0" err="1"/>
              <a:t>attacks</a:t>
            </a:r>
            <a:r>
              <a:rPr lang="cy-GB" sz="900" dirty="0"/>
              <a:t>)</a:t>
            </a:r>
            <a:endParaRPr lang="en-GB" sz="900" dirty="0"/>
          </a:p>
        </p:txBody>
      </p:sp>
      <p:sp>
        <p:nvSpPr>
          <p:cNvPr id="90" name="TextBox 90"/>
          <p:cNvSpPr txBox="1"/>
          <p:nvPr/>
        </p:nvSpPr>
        <p:spPr>
          <a:xfrm>
            <a:off x="3136166" y="5881650"/>
            <a:ext cx="903279" cy="430887"/>
          </a:xfrm>
          <a:prstGeom prst="rect">
            <a:avLst/>
          </a:prstGeom>
        </p:spPr>
        <p:txBody>
          <a:bodyPr lIns="0" tIns="0" rIns="0" bIns="0" rtlCol="0" anchor="t">
            <a:spAutoFit/>
          </a:bodyPr>
          <a:lstStyle/>
          <a:p>
            <a:pPr lvl="0" algn="ctr"/>
            <a:r>
              <a:rPr lang="cy-GB" sz="1400" dirty="0"/>
              <a:t>Teimlo'n Unig</a:t>
            </a:r>
            <a:endParaRPr lang="en-GB" sz="1400" dirty="0"/>
          </a:p>
        </p:txBody>
      </p:sp>
      <p:sp>
        <p:nvSpPr>
          <p:cNvPr id="91" name="TextBox 91"/>
          <p:cNvSpPr txBox="1"/>
          <p:nvPr/>
        </p:nvSpPr>
        <p:spPr>
          <a:xfrm>
            <a:off x="4167141" y="5859443"/>
            <a:ext cx="903279" cy="430887"/>
          </a:xfrm>
          <a:prstGeom prst="rect">
            <a:avLst/>
          </a:prstGeom>
        </p:spPr>
        <p:txBody>
          <a:bodyPr lIns="0" tIns="0" rIns="0" bIns="0" rtlCol="0" anchor="t">
            <a:spAutoFit/>
          </a:bodyPr>
          <a:lstStyle/>
          <a:p>
            <a:pPr lvl="0" algn="ctr"/>
            <a:r>
              <a:rPr lang="cy-GB" sz="1400" dirty="0"/>
              <a:t>Materion Teuluol</a:t>
            </a:r>
            <a:endParaRPr lang="en-GB" sz="1400" dirty="0"/>
          </a:p>
        </p:txBody>
      </p:sp>
      <p:sp>
        <p:nvSpPr>
          <p:cNvPr id="92" name="TextBox 92"/>
          <p:cNvSpPr txBox="1"/>
          <p:nvPr/>
        </p:nvSpPr>
        <p:spPr>
          <a:xfrm>
            <a:off x="5213900" y="5850931"/>
            <a:ext cx="903279" cy="430887"/>
          </a:xfrm>
          <a:prstGeom prst="rect">
            <a:avLst/>
          </a:prstGeom>
        </p:spPr>
        <p:txBody>
          <a:bodyPr lIns="0" tIns="0" rIns="0" bIns="0" rtlCol="0" anchor="t">
            <a:spAutoFit/>
          </a:bodyPr>
          <a:lstStyle/>
          <a:p>
            <a:pPr lvl="0" algn="ctr"/>
            <a:r>
              <a:rPr lang="cy-GB" sz="1400" dirty="0"/>
              <a:t>Salwch Hirdymor</a:t>
            </a:r>
            <a:endParaRPr lang="en-GB" sz="1400" dirty="0"/>
          </a:p>
        </p:txBody>
      </p:sp>
      <p:sp>
        <p:nvSpPr>
          <p:cNvPr id="93" name="TextBox 93"/>
          <p:cNvSpPr txBox="1"/>
          <p:nvPr/>
        </p:nvSpPr>
        <p:spPr>
          <a:xfrm>
            <a:off x="6230537" y="5880784"/>
            <a:ext cx="903279" cy="338554"/>
          </a:xfrm>
          <a:prstGeom prst="rect">
            <a:avLst/>
          </a:prstGeom>
        </p:spPr>
        <p:txBody>
          <a:bodyPr lIns="0" tIns="0" rIns="0" bIns="0" rtlCol="0" anchor="t">
            <a:spAutoFit/>
          </a:bodyPr>
          <a:lstStyle/>
          <a:p>
            <a:pPr lvl="0" algn="ctr"/>
            <a:r>
              <a:rPr lang="cy-GB" sz="1100" dirty="0"/>
              <a:t>Unrhyw bryderon eraill</a:t>
            </a:r>
            <a:endParaRPr lang="en-GB" sz="1100" dirty="0"/>
          </a:p>
        </p:txBody>
      </p:sp>
      <p:sp>
        <p:nvSpPr>
          <p:cNvPr id="94" name="TextBox 94"/>
          <p:cNvSpPr txBox="1"/>
          <p:nvPr/>
        </p:nvSpPr>
        <p:spPr>
          <a:xfrm rot="276183">
            <a:off x="5745252" y="2628063"/>
            <a:ext cx="1526581" cy="535736"/>
          </a:xfrm>
          <a:prstGeom prst="rect">
            <a:avLst/>
          </a:prstGeom>
        </p:spPr>
        <p:txBody>
          <a:bodyPr lIns="0" tIns="0" rIns="0" bIns="0" rtlCol="0" anchor="t">
            <a:spAutoFit/>
          </a:bodyPr>
          <a:lstStyle/>
          <a:p>
            <a:pPr algn="ctr">
              <a:lnSpc>
                <a:spcPts val="1429"/>
              </a:lnSpc>
            </a:pPr>
            <a:r>
              <a:rPr lang="en-US" sz="1287" b="1">
                <a:solidFill>
                  <a:srgbClr val="333333"/>
                </a:solidFill>
                <a:latin typeface="Verdana Pro Bold"/>
                <a:ea typeface="Verdana Pro Bold"/>
                <a:cs typeface="Verdana Pro Bold"/>
                <a:sym typeface="Verdana Pro Bold"/>
              </a:rPr>
              <a:t>Anything that matters to you, matters to us</a:t>
            </a:r>
          </a:p>
        </p:txBody>
      </p:sp>
      <p:sp>
        <p:nvSpPr>
          <p:cNvPr id="95" name="TextBox 95"/>
          <p:cNvSpPr txBox="1"/>
          <p:nvPr/>
        </p:nvSpPr>
        <p:spPr>
          <a:xfrm>
            <a:off x="2432372" y="9124295"/>
            <a:ext cx="2866991" cy="162019"/>
          </a:xfrm>
          <a:prstGeom prst="rect">
            <a:avLst/>
          </a:prstGeom>
        </p:spPr>
        <p:txBody>
          <a:bodyPr lIns="0" tIns="0" rIns="0" bIns="0" rtlCol="0" anchor="t">
            <a:spAutoFit/>
          </a:bodyPr>
          <a:lstStyle/>
          <a:p>
            <a:pPr algn="ctr">
              <a:lnSpc>
                <a:spcPts val="1279"/>
              </a:lnSpc>
            </a:pPr>
            <a:r>
              <a:rPr lang="en-US" sz="1196" b="1">
                <a:solidFill>
                  <a:srgbClr val="FFFFFF"/>
                </a:solidFill>
                <a:latin typeface="Verdana Pro Bold"/>
                <a:ea typeface="Verdana Pro Bold"/>
                <a:cs typeface="Verdana Pro Bold"/>
                <a:sym typeface="Verdana Pro Bold"/>
              </a:rPr>
              <a:t>Karen.JonesPrice@Wales.nhs.uk</a:t>
            </a:r>
          </a:p>
        </p:txBody>
      </p:sp>
      <p:sp>
        <p:nvSpPr>
          <p:cNvPr id="96" name="TextBox 96"/>
          <p:cNvSpPr txBox="1"/>
          <p:nvPr/>
        </p:nvSpPr>
        <p:spPr>
          <a:xfrm>
            <a:off x="5921251" y="9124295"/>
            <a:ext cx="1369617" cy="162019"/>
          </a:xfrm>
          <a:prstGeom prst="rect">
            <a:avLst/>
          </a:prstGeom>
        </p:spPr>
        <p:txBody>
          <a:bodyPr lIns="0" tIns="0" rIns="0" bIns="0" rtlCol="0" anchor="t">
            <a:spAutoFit/>
          </a:bodyPr>
          <a:lstStyle/>
          <a:p>
            <a:pPr algn="l">
              <a:lnSpc>
                <a:spcPts val="1279"/>
              </a:lnSpc>
            </a:pPr>
            <a:r>
              <a:rPr lang="en-US" sz="1196" b="1">
                <a:solidFill>
                  <a:srgbClr val="FFFFFF"/>
                </a:solidFill>
                <a:latin typeface="Verdana Pro Bold"/>
                <a:ea typeface="Verdana Pro Bold"/>
                <a:cs typeface="Verdana Pro Bold"/>
                <a:sym typeface="Verdana Pro Bold"/>
              </a:rPr>
              <a:t>03000 847059</a:t>
            </a:r>
          </a:p>
        </p:txBody>
      </p:sp>
      <p:sp>
        <p:nvSpPr>
          <p:cNvPr id="97" name="TextBox 9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937" y="1460249"/>
            <a:ext cx="4079792" cy="445024"/>
          </a:xfrm>
          <a:prstGeom prst="rect">
            <a:avLst/>
          </a:prstGeom>
        </p:spPr>
        <p:txBody>
          <a:bodyPr vert="horz" wrap="square" lIns="0" tIns="9872" rIns="0" bIns="0" rtlCol="0">
            <a:spAutoFit/>
          </a:bodyPr>
          <a:lstStyle/>
          <a:p>
            <a:pPr marL="8975">
              <a:spcBef>
                <a:spcPts val="78"/>
              </a:spcBef>
            </a:pPr>
            <a:r>
              <a:rPr dirty="0"/>
              <a:t>GALWAD</a:t>
            </a:r>
            <a:r>
              <a:rPr spc="-184" dirty="0"/>
              <a:t> </a:t>
            </a:r>
            <a:r>
              <a:rPr spc="46" dirty="0"/>
              <a:t>I</a:t>
            </a:r>
            <a:r>
              <a:rPr spc="-184" dirty="0"/>
              <a:t> </a:t>
            </a:r>
            <a:r>
              <a:rPr dirty="0"/>
              <a:t>BAWB</a:t>
            </a:r>
            <a:r>
              <a:rPr spc="-184" dirty="0"/>
              <a:t> </a:t>
            </a:r>
            <a:r>
              <a:rPr spc="-14" dirty="0"/>
              <a:t>SYDD</a:t>
            </a:r>
          </a:p>
        </p:txBody>
      </p:sp>
      <p:sp>
        <p:nvSpPr>
          <p:cNvPr id="3" name="object 3"/>
          <p:cNvSpPr txBox="1"/>
          <p:nvPr/>
        </p:nvSpPr>
        <p:spPr>
          <a:xfrm>
            <a:off x="235937" y="1783243"/>
            <a:ext cx="4066779" cy="772290"/>
          </a:xfrm>
          <a:prstGeom prst="rect">
            <a:avLst/>
          </a:prstGeom>
        </p:spPr>
        <p:txBody>
          <a:bodyPr vert="horz" wrap="square" lIns="0" tIns="117565" rIns="0" bIns="0" rtlCol="0">
            <a:spAutoFit/>
          </a:bodyPr>
          <a:lstStyle/>
          <a:p>
            <a:pPr marL="8975" marR="3590" defTabSz="646206">
              <a:lnSpc>
                <a:spcPct val="75000"/>
              </a:lnSpc>
              <a:spcBef>
                <a:spcPts val="926"/>
              </a:spcBef>
            </a:pPr>
            <a:r>
              <a:rPr sz="2827" b="1" kern="0" spc="131" dirty="0">
                <a:solidFill>
                  <a:srgbClr val="358064"/>
                </a:solidFill>
                <a:latin typeface="Arial"/>
                <a:cs typeface="Arial"/>
              </a:rPr>
              <a:t>AM</a:t>
            </a:r>
            <a:r>
              <a:rPr sz="2827" b="1" kern="0" spc="-184" dirty="0">
                <a:solidFill>
                  <a:srgbClr val="358064"/>
                </a:solidFill>
                <a:latin typeface="Arial"/>
                <a:cs typeface="Arial"/>
              </a:rPr>
              <a:t> </a:t>
            </a:r>
            <a:r>
              <a:rPr sz="2827" b="1" kern="0" spc="-42" dirty="0">
                <a:solidFill>
                  <a:srgbClr val="358064"/>
                </a:solidFill>
                <a:latin typeface="Arial"/>
                <a:cs typeface="Arial"/>
              </a:rPr>
              <a:t>FOD</a:t>
            </a:r>
            <a:r>
              <a:rPr sz="2827" b="1" kern="0" spc="-184" dirty="0">
                <a:solidFill>
                  <a:srgbClr val="358064"/>
                </a:solidFill>
                <a:latin typeface="Arial"/>
                <a:cs typeface="Arial"/>
              </a:rPr>
              <a:t> </a:t>
            </a:r>
            <a:r>
              <a:rPr sz="2827" b="1" kern="0" spc="39" dirty="0">
                <a:solidFill>
                  <a:srgbClr val="358064"/>
                </a:solidFill>
                <a:latin typeface="Arial"/>
                <a:cs typeface="Arial"/>
              </a:rPr>
              <a:t>YN</a:t>
            </a:r>
            <a:r>
              <a:rPr sz="2827" b="1" kern="0" spc="-180" dirty="0">
                <a:solidFill>
                  <a:srgbClr val="358064"/>
                </a:solidFill>
                <a:latin typeface="Arial"/>
                <a:cs typeface="Arial"/>
              </a:rPr>
              <a:t> </a:t>
            </a:r>
            <a:r>
              <a:rPr sz="2827" b="1" kern="0" spc="-279" dirty="0">
                <a:solidFill>
                  <a:srgbClr val="358064"/>
                </a:solidFill>
                <a:latin typeface="Arial"/>
                <a:cs typeface="Arial"/>
              </a:rPr>
              <a:t>F1S</a:t>
            </a:r>
            <a:r>
              <a:rPr sz="2827" b="1" kern="0" spc="-184" dirty="0">
                <a:solidFill>
                  <a:srgbClr val="358064"/>
                </a:solidFill>
                <a:latin typeface="Arial"/>
                <a:cs typeface="Arial"/>
              </a:rPr>
              <a:t> </a:t>
            </a:r>
            <a:r>
              <a:rPr sz="2827" b="1" kern="0" spc="21" dirty="0">
                <a:solidFill>
                  <a:srgbClr val="358064"/>
                </a:solidFill>
                <a:latin typeface="Arial"/>
                <a:cs typeface="Arial"/>
              </a:rPr>
              <a:t>YN </a:t>
            </a:r>
            <a:r>
              <a:rPr sz="2827" b="1" kern="0" dirty="0">
                <a:solidFill>
                  <a:srgbClr val="358064"/>
                </a:solidFill>
                <a:latin typeface="Arial"/>
                <a:cs typeface="Arial"/>
              </a:rPr>
              <a:t>WRECSAM</a:t>
            </a:r>
            <a:r>
              <a:rPr sz="2827" b="1" kern="0" spc="-177" dirty="0">
                <a:solidFill>
                  <a:srgbClr val="358064"/>
                </a:solidFill>
                <a:latin typeface="Arial"/>
                <a:cs typeface="Arial"/>
              </a:rPr>
              <a:t> </a:t>
            </a:r>
            <a:r>
              <a:rPr sz="2827" b="1" kern="0" spc="-106" dirty="0">
                <a:solidFill>
                  <a:srgbClr val="358064"/>
                </a:solidFill>
                <a:latin typeface="Arial"/>
                <a:cs typeface="Arial"/>
              </a:rPr>
              <a:t>MAELOR</a:t>
            </a:r>
            <a:r>
              <a:rPr sz="2827" b="1" kern="0" spc="-173" dirty="0">
                <a:solidFill>
                  <a:srgbClr val="358064"/>
                </a:solidFill>
                <a:latin typeface="Arial"/>
                <a:cs typeface="Arial"/>
              </a:rPr>
              <a:t> </a:t>
            </a:r>
            <a:r>
              <a:rPr sz="2827" b="1" kern="0" spc="21" dirty="0">
                <a:solidFill>
                  <a:srgbClr val="358064"/>
                </a:solidFill>
                <a:latin typeface="Arial"/>
                <a:cs typeface="Arial"/>
              </a:rPr>
              <a:t>YN</a:t>
            </a:r>
            <a:endParaRPr sz="2827" kern="0">
              <a:solidFill>
                <a:sysClr val="windowText" lastClr="000000"/>
              </a:solidFill>
              <a:latin typeface="Arial"/>
              <a:cs typeface="Arial"/>
            </a:endParaRPr>
          </a:p>
        </p:txBody>
      </p:sp>
      <p:sp>
        <p:nvSpPr>
          <p:cNvPr id="4" name="object 4"/>
          <p:cNvSpPr txBox="1"/>
          <p:nvPr/>
        </p:nvSpPr>
        <p:spPr>
          <a:xfrm>
            <a:off x="63909" y="2429233"/>
            <a:ext cx="5053522" cy="2562847"/>
          </a:xfrm>
          <a:prstGeom prst="rect">
            <a:avLst/>
          </a:prstGeom>
        </p:spPr>
        <p:txBody>
          <a:bodyPr vert="horz" wrap="square" lIns="0" tIns="9872" rIns="0" bIns="0" rtlCol="0">
            <a:spAutoFit/>
          </a:bodyPr>
          <a:lstStyle/>
          <a:p>
            <a:pPr marL="180847" defTabSz="646206">
              <a:spcBef>
                <a:spcPts val="78"/>
              </a:spcBef>
            </a:pPr>
            <a:r>
              <a:rPr sz="2827" b="1" kern="0" spc="-7" dirty="0">
                <a:solidFill>
                  <a:srgbClr val="358064"/>
                </a:solidFill>
                <a:latin typeface="Arial"/>
                <a:cs typeface="Arial"/>
              </a:rPr>
              <a:t>FUAN!</a:t>
            </a:r>
            <a:endParaRPr sz="2827" kern="0" dirty="0">
              <a:solidFill>
                <a:sysClr val="windowText" lastClr="000000"/>
              </a:solidFill>
              <a:latin typeface="Arial"/>
              <a:cs typeface="Arial"/>
            </a:endParaRPr>
          </a:p>
          <a:p>
            <a:pPr marL="235596" marR="1783799" defTabSz="646206">
              <a:lnSpc>
                <a:spcPct val="114599"/>
              </a:lnSpc>
              <a:spcBef>
                <a:spcPts val="961"/>
              </a:spcBef>
            </a:pPr>
            <a:r>
              <a:rPr sz="1731" b="1" kern="0" spc="-60" dirty="0">
                <a:solidFill>
                  <a:srgbClr val="FFFFFF"/>
                </a:solidFill>
                <a:latin typeface="Arial"/>
                <a:cs typeface="Arial"/>
              </a:rPr>
              <a:t>TEIMLO</a:t>
            </a:r>
            <a:r>
              <a:rPr sz="1731" b="1" kern="0" spc="-88" dirty="0">
                <a:solidFill>
                  <a:srgbClr val="FFFFFF"/>
                </a:solidFill>
                <a:latin typeface="Arial"/>
                <a:cs typeface="Arial"/>
              </a:rPr>
              <a:t> </a:t>
            </a:r>
            <a:r>
              <a:rPr sz="1731" b="1" kern="0" dirty="0">
                <a:solidFill>
                  <a:srgbClr val="FFFFFF"/>
                </a:solidFill>
                <a:latin typeface="Arial"/>
                <a:cs typeface="Arial"/>
              </a:rPr>
              <a:t>WEDI</a:t>
            </a:r>
            <a:r>
              <a:rPr sz="1731" b="1" kern="0" spc="-88" dirty="0">
                <a:solidFill>
                  <a:srgbClr val="FFFFFF"/>
                </a:solidFill>
                <a:latin typeface="Arial"/>
                <a:cs typeface="Arial"/>
              </a:rPr>
              <a:t> </a:t>
            </a:r>
            <a:r>
              <a:rPr sz="1731" b="1" kern="0" spc="-92" dirty="0">
                <a:solidFill>
                  <a:srgbClr val="FFFFFF"/>
                </a:solidFill>
                <a:latin typeface="Arial"/>
                <a:cs typeface="Arial"/>
              </a:rPr>
              <a:t>GORLETHU</a:t>
            </a:r>
            <a:r>
              <a:rPr sz="1731" b="1" kern="0" spc="-88" dirty="0">
                <a:solidFill>
                  <a:srgbClr val="FFFFFF"/>
                </a:solidFill>
                <a:latin typeface="Arial"/>
                <a:cs typeface="Arial"/>
              </a:rPr>
              <a:t> </a:t>
            </a:r>
            <a:r>
              <a:rPr sz="1731" b="1" kern="0" spc="60" dirty="0">
                <a:solidFill>
                  <a:srgbClr val="FFFFFF"/>
                </a:solidFill>
                <a:latin typeface="Arial"/>
                <a:cs typeface="Arial"/>
              </a:rPr>
              <a:t>AM </a:t>
            </a:r>
            <a:r>
              <a:rPr sz="1731" b="1" kern="0" spc="-42" dirty="0">
                <a:solidFill>
                  <a:srgbClr val="FFFFFF"/>
                </a:solidFill>
                <a:latin typeface="Arial"/>
                <a:cs typeface="Arial"/>
              </a:rPr>
              <a:t>DDECHRAU</a:t>
            </a:r>
            <a:r>
              <a:rPr sz="1731" b="1" kern="0" spc="-74" dirty="0">
                <a:solidFill>
                  <a:srgbClr val="FFFFFF"/>
                </a:solidFill>
                <a:latin typeface="Arial"/>
                <a:cs typeface="Arial"/>
              </a:rPr>
              <a:t> </a:t>
            </a:r>
            <a:r>
              <a:rPr sz="1731" b="1" kern="0" spc="78" dirty="0">
                <a:solidFill>
                  <a:srgbClr val="FFFFFF"/>
                </a:solidFill>
                <a:latin typeface="Arial"/>
                <a:cs typeface="Arial"/>
              </a:rPr>
              <a:t>YM</a:t>
            </a:r>
            <a:r>
              <a:rPr sz="1731" b="1" kern="0" spc="-71" dirty="0">
                <a:solidFill>
                  <a:srgbClr val="FFFFFF"/>
                </a:solidFill>
                <a:latin typeface="Arial"/>
                <a:cs typeface="Arial"/>
              </a:rPr>
              <a:t> </a:t>
            </a:r>
            <a:r>
              <a:rPr sz="1731" b="1" kern="0" dirty="0">
                <a:solidFill>
                  <a:srgbClr val="FFFFFF"/>
                </a:solidFill>
                <a:latin typeface="Arial"/>
                <a:cs typeface="Arial"/>
              </a:rPr>
              <a:t>MIS</a:t>
            </a:r>
            <a:r>
              <a:rPr sz="1731" b="1" kern="0" spc="-74" dirty="0">
                <a:solidFill>
                  <a:srgbClr val="FFFFFF"/>
                </a:solidFill>
                <a:latin typeface="Arial"/>
                <a:cs typeface="Arial"/>
              </a:rPr>
              <a:t> </a:t>
            </a:r>
            <a:r>
              <a:rPr sz="1731" b="1" kern="0" spc="-7" dirty="0">
                <a:solidFill>
                  <a:srgbClr val="FFFFFF"/>
                </a:solidFill>
                <a:latin typeface="Arial"/>
                <a:cs typeface="Arial"/>
              </a:rPr>
              <a:t>AWST?</a:t>
            </a:r>
            <a:endParaRPr sz="1731" kern="0" dirty="0">
              <a:solidFill>
                <a:sysClr val="windowText" lastClr="000000"/>
              </a:solidFill>
              <a:latin typeface="Arial"/>
              <a:cs typeface="Arial"/>
            </a:endParaRPr>
          </a:p>
          <a:p>
            <a:pPr marL="8975" marR="3590" defTabSz="646206">
              <a:lnSpc>
                <a:spcPct val="117200"/>
              </a:lnSpc>
              <a:spcBef>
                <a:spcPts val="1307"/>
              </a:spcBef>
            </a:pPr>
            <a:r>
              <a:rPr sz="1696" kern="0" spc="35" dirty="0">
                <a:solidFill>
                  <a:srgbClr val="358064"/>
                </a:solidFill>
                <a:latin typeface="Lucida Sans Unicode"/>
                <a:cs typeface="Lucida Sans Unicode"/>
              </a:rPr>
              <a:t>Gobeithiwn</a:t>
            </a:r>
            <a:r>
              <a:rPr sz="1696" kern="0" spc="-57" dirty="0">
                <a:solidFill>
                  <a:srgbClr val="358064"/>
                </a:solidFill>
                <a:latin typeface="Lucida Sans Unicode"/>
                <a:cs typeface="Lucida Sans Unicode"/>
              </a:rPr>
              <a:t> </a:t>
            </a:r>
            <a:r>
              <a:rPr sz="1696" kern="0" spc="78" dirty="0">
                <a:solidFill>
                  <a:srgbClr val="358064"/>
                </a:solidFill>
                <a:latin typeface="Lucida Sans Unicode"/>
                <a:cs typeface="Lucida Sans Unicode"/>
              </a:rPr>
              <a:t>y</a:t>
            </a:r>
            <a:r>
              <a:rPr sz="1696" kern="0" spc="-53" dirty="0">
                <a:solidFill>
                  <a:srgbClr val="358064"/>
                </a:solidFill>
                <a:latin typeface="Lucida Sans Unicode"/>
                <a:cs typeface="Lucida Sans Unicode"/>
              </a:rPr>
              <a:t> </a:t>
            </a:r>
            <a:r>
              <a:rPr sz="1696" kern="0" spc="42" dirty="0">
                <a:solidFill>
                  <a:srgbClr val="358064"/>
                </a:solidFill>
                <a:latin typeface="Lucida Sans Unicode"/>
                <a:cs typeface="Lucida Sans Unicode"/>
              </a:rPr>
              <a:t>gallwn</a:t>
            </a:r>
            <a:r>
              <a:rPr sz="1696" kern="0" spc="-53" dirty="0">
                <a:solidFill>
                  <a:srgbClr val="358064"/>
                </a:solidFill>
                <a:latin typeface="Lucida Sans Unicode"/>
                <a:cs typeface="Lucida Sans Unicode"/>
              </a:rPr>
              <a:t> </a:t>
            </a:r>
            <a:r>
              <a:rPr sz="1696" kern="0" dirty="0">
                <a:solidFill>
                  <a:srgbClr val="358064"/>
                </a:solidFill>
                <a:latin typeface="Lucida Sans Unicode"/>
                <a:cs typeface="Lucida Sans Unicode"/>
              </a:rPr>
              <a:t>ni</a:t>
            </a:r>
            <a:r>
              <a:rPr sz="1696" kern="0" spc="-53" dirty="0">
                <a:solidFill>
                  <a:srgbClr val="358064"/>
                </a:solidFill>
                <a:latin typeface="Lucida Sans Unicode"/>
                <a:cs typeface="Lucida Sans Unicode"/>
              </a:rPr>
              <a:t> </a:t>
            </a:r>
            <a:r>
              <a:rPr sz="1696" kern="0" dirty="0">
                <a:solidFill>
                  <a:srgbClr val="358064"/>
                </a:solidFill>
                <a:latin typeface="Lucida Sans Unicode"/>
                <a:cs typeface="Lucida Sans Unicode"/>
              </a:rPr>
              <a:t>helpu!</a:t>
            </a:r>
            <a:r>
              <a:rPr sz="1696" kern="0" spc="-53" dirty="0">
                <a:solidFill>
                  <a:srgbClr val="358064"/>
                </a:solidFill>
                <a:latin typeface="Lucida Sans Unicode"/>
                <a:cs typeface="Lucida Sans Unicode"/>
              </a:rPr>
              <a:t> </a:t>
            </a:r>
            <a:r>
              <a:rPr sz="1696" kern="0" spc="67" dirty="0">
                <a:solidFill>
                  <a:srgbClr val="358064"/>
                </a:solidFill>
                <a:latin typeface="Lucida Sans Unicode"/>
                <a:cs typeface="Lucida Sans Unicode"/>
              </a:rPr>
              <a:t>Ymunwch</a:t>
            </a:r>
            <a:r>
              <a:rPr sz="1696" kern="0" spc="-57" dirty="0">
                <a:solidFill>
                  <a:srgbClr val="358064"/>
                </a:solidFill>
                <a:latin typeface="Lucida Sans Unicode"/>
                <a:cs typeface="Lucida Sans Unicode"/>
              </a:rPr>
              <a:t> </a:t>
            </a:r>
            <a:r>
              <a:rPr sz="1696" kern="0" spc="28" dirty="0">
                <a:solidFill>
                  <a:srgbClr val="358064"/>
                </a:solidFill>
                <a:latin typeface="Lucida Sans Unicode"/>
                <a:cs typeface="Lucida Sans Unicode"/>
              </a:rPr>
              <a:t>â'n </a:t>
            </a:r>
            <a:r>
              <a:rPr sz="1696" kern="0" dirty="0">
                <a:solidFill>
                  <a:srgbClr val="358064"/>
                </a:solidFill>
                <a:latin typeface="Lucida Sans Unicode"/>
                <a:cs typeface="Lucida Sans Unicode"/>
              </a:rPr>
              <a:t>cynllun</a:t>
            </a:r>
            <a:r>
              <a:rPr sz="1696" kern="0" spc="-35" dirty="0">
                <a:solidFill>
                  <a:srgbClr val="358064"/>
                </a:solidFill>
                <a:latin typeface="Lucida Sans Unicode"/>
                <a:cs typeface="Lucida Sans Unicode"/>
              </a:rPr>
              <a:t> </a:t>
            </a:r>
            <a:r>
              <a:rPr sz="1696" kern="0" dirty="0">
                <a:solidFill>
                  <a:srgbClr val="358064"/>
                </a:solidFill>
                <a:latin typeface="Lucida Sans Unicode"/>
                <a:cs typeface="Lucida Sans Unicode"/>
              </a:rPr>
              <a:t>i'ch</a:t>
            </a:r>
            <a:r>
              <a:rPr sz="1696" kern="0" spc="-35" dirty="0">
                <a:solidFill>
                  <a:srgbClr val="358064"/>
                </a:solidFill>
                <a:latin typeface="Lucida Sans Unicode"/>
                <a:cs typeface="Lucida Sans Unicode"/>
              </a:rPr>
              <a:t> </a:t>
            </a:r>
            <a:r>
              <a:rPr sz="1696" kern="0" spc="64" dirty="0">
                <a:solidFill>
                  <a:srgbClr val="358064"/>
                </a:solidFill>
                <a:latin typeface="Lucida Sans Unicode"/>
                <a:cs typeface="Lucida Sans Unicode"/>
              </a:rPr>
              <a:t>paru</a:t>
            </a:r>
            <a:r>
              <a:rPr sz="1696" kern="0" spc="-32" dirty="0">
                <a:solidFill>
                  <a:srgbClr val="358064"/>
                </a:solidFill>
                <a:latin typeface="Lucida Sans Unicode"/>
                <a:cs typeface="Lucida Sans Unicode"/>
              </a:rPr>
              <a:t> </a:t>
            </a:r>
            <a:r>
              <a:rPr sz="1696" kern="0" spc="39" dirty="0">
                <a:solidFill>
                  <a:srgbClr val="358064"/>
                </a:solidFill>
                <a:latin typeface="Lucida Sans Unicode"/>
                <a:cs typeface="Lucida Sans Unicode"/>
              </a:rPr>
              <a:t>chi</a:t>
            </a:r>
            <a:r>
              <a:rPr sz="1696" kern="0" spc="-35" dirty="0">
                <a:solidFill>
                  <a:srgbClr val="358064"/>
                </a:solidFill>
                <a:latin typeface="Lucida Sans Unicode"/>
                <a:cs typeface="Lucida Sans Unicode"/>
              </a:rPr>
              <a:t> </a:t>
            </a:r>
            <a:r>
              <a:rPr sz="1696" kern="0" spc="78" dirty="0">
                <a:solidFill>
                  <a:srgbClr val="358064"/>
                </a:solidFill>
                <a:latin typeface="Lucida Sans Unicode"/>
                <a:cs typeface="Lucida Sans Unicode"/>
              </a:rPr>
              <a:t>gyd</a:t>
            </a:r>
            <a:r>
              <a:rPr sz="1696" kern="0" spc="-35" dirty="0">
                <a:solidFill>
                  <a:srgbClr val="358064"/>
                </a:solidFill>
                <a:latin typeface="Lucida Sans Unicode"/>
                <a:cs typeface="Lucida Sans Unicode"/>
              </a:rPr>
              <a:t> </a:t>
            </a:r>
            <a:r>
              <a:rPr sz="1696" kern="0" dirty="0">
                <a:solidFill>
                  <a:srgbClr val="358064"/>
                </a:solidFill>
                <a:latin typeface="Lucida Sans Unicode"/>
                <a:cs typeface="Lucida Sans Unicode"/>
              </a:rPr>
              <a:t>â'r</a:t>
            </a:r>
            <a:r>
              <a:rPr sz="1696" kern="0" spc="-32" dirty="0">
                <a:solidFill>
                  <a:srgbClr val="358064"/>
                </a:solidFill>
                <a:latin typeface="Lucida Sans Unicode"/>
                <a:cs typeface="Lucida Sans Unicode"/>
              </a:rPr>
              <a:t> </a:t>
            </a:r>
            <a:r>
              <a:rPr sz="1696" kern="0" spc="64" dirty="0">
                <a:solidFill>
                  <a:srgbClr val="358064"/>
                </a:solidFill>
                <a:latin typeface="Lucida Sans Unicode"/>
                <a:cs typeface="Lucida Sans Unicode"/>
              </a:rPr>
              <a:t>Meddygon</a:t>
            </a:r>
            <a:r>
              <a:rPr sz="1696" kern="0" spc="-35" dirty="0">
                <a:solidFill>
                  <a:srgbClr val="358064"/>
                </a:solidFill>
                <a:latin typeface="Lucida Sans Unicode"/>
                <a:cs typeface="Lucida Sans Unicode"/>
              </a:rPr>
              <a:t> </a:t>
            </a:r>
            <a:r>
              <a:rPr sz="1696" kern="0" spc="-7" dirty="0">
                <a:solidFill>
                  <a:srgbClr val="358064"/>
                </a:solidFill>
                <a:latin typeface="Lucida Sans Unicode"/>
                <a:cs typeface="Lucida Sans Unicode"/>
              </a:rPr>
              <a:t>Preswyl </a:t>
            </a:r>
            <a:r>
              <a:rPr sz="1696" kern="0" spc="35" dirty="0">
                <a:solidFill>
                  <a:srgbClr val="358064"/>
                </a:solidFill>
                <a:latin typeface="Lucida Sans Unicode"/>
                <a:cs typeface="Lucida Sans Unicode"/>
              </a:rPr>
              <a:t>presennol</a:t>
            </a:r>
            <a:r>
              <a:rPr sz="1696" kern="0" spc="-39" dirty="0">
                <a:solidFill>
                  <a:srgbClr val="358064"/>
                </a:solidFill>
                <a:latin typeface="Lucida Sans Unicode"/>
                <a:cs typeface="Lucida Sans Unicode"/>
              </a:rPr>
              <a:t> </a:t>
            </a:r>
            <a:r>
              <a:rPr sz="1696" kern="0" dirty="0">
                <a:solidFill>
                  <a:srgbClr val="358064"/>
                </a:solidFill>
                <a:latin typeface="Lucida Sans Unicode"/>
                <a:cs typeface="Lucida Sans Unicode"/>
              </a:rPr>
              <a:t>sy'n</a:t>
            </a:r>
            <a:r>
              <a:rPr sz="1696" kern="0" spc="-35" dirty="0">
                <a:solidFill>
                  <a:srgbClr val="358064"/>
                </a:solidFill>
                <a:latin typeface="Lucida Sans Unicode"/>
                <a:cs typeface="Lucida Sans Unicode"/>
              </a:rPr>
              <a:t> </a:t>
            </a:r>
            <a:r>
              <a:rPr sz="1696" kern="0" dirty="0">
                <a:solidFill>
                  <a:srgbClr val="358064"/>
                </a:solidFill>
                <a:latin typeface="Lucida Sans Unicode"/>
                <a:cs typeface="Lucida Sans Unicode"/>
              </a:rPr>
              <a:t>gweithio</a:t>
            </a:r>
            <a:r>
              <a:rPr sz="1696" kern="0" spc="-35" dirty="0">
                <a:solidFill>
                  <a:srgbClr val="358064"/>
                </a:solidFill>
                <a:latin typeface="Lucida Sans Unicode"/>
                <a:cs typeface="Lucida Sans Unicode"/>
              </a:rPr>
              <a:t> </a:t>
            </a:r>
            <a:r>
              <a:rPr sz="1696" kern="0" spc="57" dirty="0">
                <a:solidFill>
                  <a:srgbClr val="358064"/>
                </a:solidFill>
                <a:latin typeface="Lucida Sans Unicode"/>
                <a:cs typeface="Lucida Sans Unicode"/>
              </a:rPr>
              <a:t>yn</a:t>
            </a:r>
            <a:r>
              <a:rPr sz="1696" kern="0" spc="-35" dirty="0">
                <a:solidFill>
                  <a:srgbClr val="358064"/>
                </a:solidFill>
                <a:latin typeface="Lucida Sans Unicode"/>
                <a:cs typeface="Lucida Sans Unicode"/>
              </a:rPr>
              <a:t> </a:t>
            </a:r>
            <a:r>
              <a:rPr sz="1696" kern="0" spc="57" dirty="0">
                <a:solidFill>
                  <a:srgbClr val="358064"/>
                </a:solidFill>
                <a:latin typeface="Lucida Sans Unicode"/>
                <a:cs typeface="Lucida Sans Unicode"/>
              </a:rPr>
              <a:t>eich</a:t>
            </a:r>
            <a:r>
              <a:rPr sz="1696" kern="0" spc="-35" dirty="0">
                <a:solidFill>
                  <a:srgbClr val="358064"/>
                </a:solidFill>
                <a:latin typeface="Lucida Sans Unicode"/>
                <a:cs typeface="Lucida Sans Unicode"/>
              </a:rPr>
              <a:t> </a:t>
            </a:r>
            <a:r>
              <a:rPr sz="1696" kern="0" spc="71" dirty="0">
                <a:solidFill>
                  <a:srgbClr val="358064"/>
                </a:solidFill>
                <a:latin typeface="Lucida Sans Unicode"/>
                <a:cs typeface="Lucida Sans Unicode"/>
              </a:rPr>
              <a:t>swydd</a:t>
            </a:r>
            <a:r>
              <a:rPr sz="1696" kern="0" spc="-35" dirty="0">
                <a:solidFill>
                  <a:srgbClr val="358064"/>
                </a:solidFill>
                <a:latin typeface="Lucida Sans Unicode"/>
                <a:cs typeface="Lucida Sans Unicode"/>
              </a:rPr>
              <a:t> </a:t>
            </a:r>
            <a:r>
              <a:rPr sz="1696" kern="0" spc="-14" dirty="0">
                <a:solidFill>
                  <a:srgbClr val="358064"/>
                </a:solidFill>
                <a:latin typeface="Lucida Sans Unicode"/>
                <a:cs typeface="Lucida Sans Unicode"/>
              </a:rPr>
              <a:t>CHI, </a:t>
            </a:r>
            <a:r>
              <a:rPr sz="1696" kern="0" spc="-7" dirty="0">
                <a:solidFill>
                  <a:srgbClr val="358064"/>
                </a:solidFill>
                <a:latin typeface="Lucida Sans Unicode"/>
                <a:cs typeface="Lucida Sans Unicode"/>
              </a:rPr>
              <a:t>NAWR.</a:t>
            </a:r>
            <a:endParaRPr sz="1696" kern="0" dirty="0">
              <a:solidFill>
                <a:sysClr val="windowText" lastClr="000000"/>
              </a:solidFill>
              <a:latin typeface="Lucida Sans Unicode"/>
              <a:cs typeface="Lucida Sans Unicode"/>
            </a:endParaRPr>
          </a:p>
        </p:txBody>
      </p:sp>
      <p:sp>
        <p:nvSpPr>
          <p:cNvPr id="5" name="object 5"/>
          <p:cNvSpPr txBox="1">
            <a:spLocks noGrp="1"/>
          </p:cNvSpPr>
          <p:nvPr>
            <p:ph type="body" idx="1"/>
          </p:nvPr>
        </p:nvSpPr>
        <p:spPr>
          <a:xfrm>
            <a:off x="63909" y="5083088"/>
            <a:ext cx="5053522" cy="2748014"/>
          </a:xfrm>
          <a:prstGeom prst="rect">
            <a:avLst/>
          </a:prstGeom>
        </p:spPr>
        <p:txBody>
          <a:bodyPr vert="horz" wrap="square" lIns="0" tIns="8526" rIns="0" bIns="0" rtlCol="0">
            <a:spAutoFit/>
          </a:bodyPr>
          <a:lstStyle/>
          <a:p>
            <a:pPr marL="8975" marR="49812">
              <a:lnSpc>
                <a:spcPct val="117200"/>
              </a:lnSpc>
              <a:spcBef>
                <a:spcPts val="67"/>
              </a:spcBef>
            </a:pPr>
            <a:r>
              <a:rPr spc="110" dirty="0"/>
              <a:t>Mae</a:t>
            </a:r>
            <a:r>
              <a:rPr spc="-32" dirty="0"/>
              <a:t> </a:t>
            </a:r>
            <a:r>
              <a:rPr spc="85" dirty="0"/>
              <a:t>dechrau</a:t>
            </a:r>
            <a:r>
              <a:rPr spc="-32" dirty="0"/>
              <a:t> </a:t>
            </a:r>
            <a:r>
              <a:rPr dirty="0"/>
              <a:t>gweithio</a:t>
            </a:r>
            <a:r>
              <a:rPr spc="-28" dirty="0"/>
              <a:t> </a:t>
            </a:r>
            <a:r>
              <a:rPr spc="120" dirty="0"/>
              <a:t>ym</a:t>
            </a:r>
            <a:r>
              <a:rPr spc="-32" dirty="0"/>
              <a:t> </a:t>
            </a:r>
            <a:r>
              <a:rPr spc="39" dirty="0"/>
              <a:t>mis</a:t>
            </a:r>
            <a:r>
              <a:rPr spc="-32" dirty="0"/>
              <a:t> </a:t>
            </a:r>
            <a:r>
              <a:rPr dirty="0"/>
              <a:t>Awst</a:t>
            </a:r>
            <a:r>
              <a:rPr spc="-28" dirty="0"/>
              <a:t> </a:t>
            </a:r>
            <a:r>
              <a:rPr spc="39" dirty="0"/>
              <a:t>yn </a:t>
            </a:r>
            <a:r>
              <a:rPr spc="92" dirty="0"/>
              <a:t>gymysgedd</a:t>
            </a:r>
            <a:r>
              <a:rPr spc="-67" dirty="0"/>
              <a:t> </a:t>
            </a:r>
            <a:r>
              <a:rPr spc="49" dirty="0"/>
              <a:t>o</a:t>
            </a:r>
            <a:r>
              <a:rPr spc="-64" dirty="0"/>
              <a:t> </a:t>
            </a:r>
            <a:r>
              <a:rPr spc="67" dirty="0"/>
              <a:t>emosiynau</a:t>
            </a:r>
            <a:r>
              <a:rPr spc="-67" dirty="0"/>
              <a:t> </a:t>
            </a:r>
            <a:r>
              <a:rPr spc="187" dirty="0"/>
              <a:t>ac</a:t>
            </a:r>
            <a:r>
              <a:rPr spc="-64" dirty="0"/>
              <a:t> </a:t>
            </a:r>
            <a:r>
              <a:rPr dirty="0"/>
              <a:t>er</a:t>
            </a:r>
            <a:r>
              <a:rPr spc="-67" dirty="0"/>
              <a:t> </a:t>
            </a:r>
            <a:r>
              <a:rPr spc="95" dirty="0"/>
              <a:t>mwyn</a:t>
            </a:r>
            <a:r>
              <a:rPr spc="-64" dirty="0"/>
              <a:t> </a:t>
            </a:r>
            <a:r>
              <a:rPr spc="-7" dirty="0"/>
              <a:t>hwyluso'r </a:t>
            </a:r>
            <a:r>
              <a:rPr spc="53" dirty="0"/>
              <a:t>cyfnod</a:t>
            </a:r>
            <a:r>
              <a:rPr spc="-85" dirty="0"/>
              <a:t> </a:t>
            </a:r>
            <a:r>
              <a:rPr spc="-7" dirty="0"/>
              <a:t>pontio,</a:t>
            </a:r>
            <a:r>
              <a:rPr spc="-85" dirty="0"/>
              <a:t> </a:t>
            </a:r>
            <a:r>
              <a:rPr spc="71" dirty="0"/>
              <a:t>rydym</a:t>
            </a:r>
            <a:r>
              <a:rPr spc="-85" dirty="0"/>
              <a:t> </a:t>
            </a:r>
            <a:r>
              <a:rPr spc="201" dirty="0"/>
              <a:t>am</a:t>
            </a:r>
            <a:r>
              <a:rPr spc="-85" dirty="0"/>
              <a:t> </a:t>
            </a:r>
            <a:r>
              <a:rPr spc="57" dirty="0"/>
              <a:t>eich</a:t>
            </a:r>
            <a:r>
              <a:rPr spc="-85" dirty="0"/>
              <a:t> </a:t>
            </a:r>
            <a:r>
              <a:rPr spc="-7" dirty="0"/>
              <a:t>rhoi</a:t>
            </a:r>
            <a:r>
              <a:rPr spc="-85" dirty="0"/>
              <a:t> </a:t>
            </a:r>
            <a:r>
              <a:rPr spc="95" dirty="0"/>
              <a:t>mewn </a:t>
            </a:r>
            <a:r>
              <a:rPr spc="35" dirty="0"/>
              <a:t>cysylltiad</a:t>
            </a:r>
            <a:r>
              <a:rPr spc="-67" dirty="0"/>
              <a:t> </a:t>
            </a:r>
            <a:r>
              <a:rPr spc="212" dirty="0"/>
              <a:t>â</a:t>
            </a:r>
            <a:r>
              <a:rPr spc="-67" dirty="0"/>
              <a:t> </a:t>
            </a:r>
            <a:r>
              <a:rPr spc="39" dirty="0"/>
              <a:t>rhywun</a:t>
            </a:r>
            <a:r>
              <a:rPr spc="-64" dirty="0"/>
              <a:t> </a:t>
            </a:r>
            <a:r>
              <a:rPr spc="212" dirty="0"/>
              <a:t>a</a:t>
            </a:r>
            <a:r>
              <a:rPr spc="-67" dirty="0"/>
              <a:t> </a:t>
            </a:r>
            <a:r>
              <a:rPr spc="39" dirty="0"/>
              <a:t>allai</a:t>
            </a:r>
            <a:r>
              <a:rPr spc="-67" dirty="0"/>
              <a:t> </a:t>
            </a:r>
            <a:r>
              <a:rPr dirty="0"/>
              <a:t>fod</a:t>
            </a:r>
            <a:r>
              <a:rPr spc="-64" dirty="0"/>
              <a:t> </a:t>
            </a:r>
            <a:r>
              <a:rPr spc="49" dirty="0"/>
              <a:t>o</a:t>
            </a:r>
            <a:r>
              <a:rPr spc="-67" dirty="0"/>
              <a:t> </a:t>
            </a:r>
            <a:r>
              <a:rPr spc="-7" dirty="0"/>
              <a:t>gymorth.</a:t>
            </a:r>
          </a:p>
          <a:p>
            <a:pPr marL="8975" marR="3590">
              <a:lnSpc>
                <a:spcPct val="117200"/>
              </a:lnSpc>
              <a:spcBef>
                <a:spcPts val="2382"/>
              </a:spcBef>
            </a:pPr>
            <a:r>
              <a:rPr spc="39" dirty="0"/>
              <a:t>Anfonwch</a:t>
            </a:r>
            <a:r>
              <a:rPr spc="-57" dirty="0"/>
              <a:t> </a:t>
            </a:r>
            <a:r>
              <a:rPr spc="57" dirty="0"/>
              <a:t>eich</a:t>
            </a:r>
            <a:r>
              <a:rPr spc="-57" dirty="0"/>
              <a:t> </a:t>
            </a:r>
            <a:r>
              <a:rPr spc="74" dirty="0"/>
              <a:t>enw</a:t>
            </a:r>
            <a:r>
              <a:rPr spc="-53" dirty="0"/>
              <a:t> </a:t>
            </a:r>
            <a:r>
              <a:rPr spc="71" dirty="0"/>
              <a:t>a'ch</a:t>
            </a:r>
            <a:r>
              <a:rPr spc="-57" dirty="0"/>
              <a:t> </a:t>
            </a:r>
            <a:r>
              <a:rPr spc="46" dirty="0"/>
              <a:t>swyddi</a:t>
            </a:r>
            <a:r>
              <a:rPr spc="-57" dirty="0"/>
              <a:t> </a:t>
            </a:r>
            <a:r>
              <a:rPr spc="71" dirty="0"/>
              <a:t>ar</a:t>
            </a:r>
            <a:r>
              <a:rPr spc="-53" dirty="0"/>
              <a:t> </a:t>
            </a:r>
            <a:r>
              <a:rPr dirty="0"/>
              <a:t>gyfer</a:t>
            </a:r>
            <a:r>
              <a:rPr spc="-57" dirty="0"/>
              <a:t> </a:t>
            </a:r>
            <a:r>
              <a:rPr spc="-289" dirty="0"/>
              <a:t>F1</a:t>
            </a:r>
            <a:r>
              <a:rPr spc="-53" dirty="0"/>
              <a:t> </a:t>
            </a:r>
            <a:r>
              <a:rPr spc="187" dirty="0"/>
              <a:t>ac</a:t>
            </a:r>
            <a:r>
              <a:rPr spc="-57" dirty="0"/>
              <a:t> </a:t>
            </a:r>
            <a:r>
              <a:rPr spc="-18" dirty="0"/>
              <a:t>F2 </a:t>
            </a:r>
            <a:r>
              <a:rPr spc="141" dirty="0"/>
              <a:t>(gan</a:t>
            </a:r>
            <a:r>
              <a:rPr spc="-78" dirty="0"/>
              <a:t> </a:t>
            </a:r>
            <a:r>
              <a:rPr spc="60" dirty="0"/>
              <a:t>gynnwys</a:t>
            </a:r>
            <a:r>
              <a:rPr spc="-78" dirty="0"/>
              <a:t> </a:t>
            </a:r>
            <a:r>
              <a:rPr spc="-42" dirty="0"/>
              <a:t>rhif</a:t>
            </a:r>
            <a:r>
              <a:rPr spc="-74" dirty="0"/>
              <a:t> </a:t>
            </a:r>
            <a:r>
              <a:rPr spc="78" dirty="0"/>
              <a:t>y</a:t>
            </a:r>
            <a:r>
              <a:rPr spc="-78" dirty="0"/>
              <a:t> </a:t>
            </a:r>
            <a:r>
              <a:rPr spc="71" dirty="0"/>
              <a:t>swydd</a:t>
            </a:r>
            <a:r>
              <a:rPr spc="-78" dirty="0"/>
              <a:t> </a:t>
            </a:r>
            <a:r>
              <a:rPr spc="35" dirty="0"/>
              <a:t>os</a:t>
            </a:r>
            <a:r>
              <a:rPr spc="-74" dirty="0"/>
              <a:t> </a:t>
            </a:r>
            <a:r>
              <a:rPr spc="57" dirty="0"/>
              <a:t>yn</a:t>
            </a:r>
            <a:r>
              <a:rPr spc="-78" dirty="0"/>
              <a:t> </a:t>
            </a:r>
            <a:r>
              <a:rPr spc="67" dirty="0"/>
              <a:t>bosib)</a:t>
            </a:r>
            <a:r>
              <a:rPr spc="-78" dirty="0"/>
              <a:t> </a:t>
            </a:r>
            <a:r>
              <a:rPr spc="-18" dirty="0"/>
              <a:t>i'r </a:t>
            </a:r>
            <a:r>
              <a:rPr spc="39" dirty="0"/>
              <a:t>cyfeiriad</a:t>
            </a:r>
            <a:r>
              <a:rPr spc="-71" dirty="0"/>
              <a:t> </a:t>
            </a:r>
            <a:r>
              <a:rPr dirty="0"/>
              <a:t>isod</a:t>
            </a:r>
            <a:r>
              <a:rPr spc="-71" dirty="0"/>
              <a:t> </a:t>
            </a:r>
            <a:r>
              <a:rPr spc="212" dirty="0"/>
              <a:t>a</a:t>
            </a:r>
            <a:r>
              <a:rPr spc="-71" dirty="0"/>
              <a:t> </a:t>
            </a:r>
            <a:r>
              <a:rPr spc="74" dirty="0"/>
              <a:t>byddwn</a:t>
            </a:r>
            <a:r>
              <a:rPr spc="-71" dirty="0"/>
              <a:t> </a:t>
            </a:r>
            <a:r>
              <a:rPr spc="-28" dirty="0"/>
              <a:t>ni'n</a:t>
            </a:r>
            <a:r>
              <a:rPr spc="-71" dirty="0"/>
              <a:t> </a:t>
            </a:r>
            <a:r>
              <a:rPr spc="-14" dirty="0"/>
              <a:t>trefnu'r</a:t>
            </a:r>
            <a:r>
              <a:rPr spc="-71" dirty="0"/>
              <a:t> </a:t>
            </a:r>
            <a:r>
              <a:rPr spc="-7" dirty="0"/>
              <a:t>gweddill.</a:t>
            </a:r>
          </a:p>
        </p:txBody>
      </p:sp>
      <p:pic>
        <p:nvPicPr>
          <p:cNvPr id="6" name="object 6"/>
          <p:cNvPicPr/>
          <p:nvPr/>
        </p:nvPicPr>
        <p:blipFill>
          <a:blip r:embed="rId2" cstate="print"/>
          <a:stretch>
            <a:fillRect/>
          </a:stretch>
        </p:blipFill>
        <p:spPr>
          <a:xfrm>
            <a:off x="4805009" y="1652675"/>
            <a:ext cx="2751491" cy="8266614"/>
          </a:xfrm>
          <a:prstGeom prst="rect">
            <a:avLst/>
          </a:prstGeom>
        </p:spPr>
      </p:pic>
      <p:grpSp>
        <p:nvGrpSpPr>
          <p:cNvPr id="7" name="object 7"/>
          <p:cNvGrpSpPr/>
          <p:nvPr/>
        </p:nvGrpSpPr>
        <p:grpSpPr>
          <a:xfrm>
            <a:off x="160982" y="9403545"/>
            <a:ext cx="370197" cy="370197"/>
            <a:chOff x="227810" y="13297447"/>
            <a:chExt cx="523875" cy="523875"/>
          </a:xfrm>
        </p:grpSpPr>
        <p:sp>
          <p:nvSpPr>
            <p:cNvPr id="8" name="object 8"/>
            <p:cNvSpPr/>
            <p:nvPr/>
          </p:nvSpPr>
          <p:spPr>
            <a:xfrm>
              <a:off x="227810" y="13297447"/>
              <a:ext cx="523875" cy="523875"/>
            </a:xfrm>
            <a:custGeom>
              <a:avLst/>
              <a:gdLst/>
              <a:ahLst/>
              <a:cxnLst/>
              <a:rect l="l" t="t" r="r" b="b"/>
              <a:pathLst>
                <a:path w="523875" h="523875">
                  <a:moveTo>
                    <a:pt x="261871" y="523742"/>
                  </a:moveTo>
                  <a:lnTo>
                    <a:pt x="214799" y="519523"/>
                  </a:lnTo>
                  <a:lnTo>
                    <a:pt x="170496" y="507359"/>
                  </a:lnTo>
                  <a:lnTo>
                    <a:pt x="129700" y="487989"/>
                  </a:lnTo>
                  <a:lnTo>
                    <a:pt x="93151" y="462153"/>
                  </a:lnTo>
                  <a:lnTo>
                    <a:pt x="61588" y="430591"/>
                  </a:lnTo>
                  <a:lnTo>
                    <a:pt x="35753" y="394042"/>
                  </a:lnTo>
                  <a:lnTo>
                    <a:pt x="16383" y="353246"/>
                  </a:lnTo>
                  <a:lnTo>
                    <a:pt x="4219" y="308942"/>
                  </a:lnTo>
                  <a:lnTo>
                    <a:pt x="0" y="261871"/>
                  </a:lnTo>
                  <a:lnTo>
                    <a:pt x="4219" y="214799"/>
                  </a:lnTo>
                  <a:lnTo>
                    <a:pt x="16383" y="170496"/>
                  </a:lnTo>
                  <a:lnTo>
                    <a:pt x="35753" y="129700"/>
                  </a:lnTo>
                  <a:lnTo>
                    <a:pt x="61588" y="93151"/>
                  </a:lnTo>
                  <a:lnTo>
                    <a:pt x="93151" y="61588"/>
                  </a:lnTo>
                  <a:lnTo>
                    <a:pt x="129700" y="35753"/>
                  </a:lnTo>
                  <a:lnTo>
                    <a:pt x="170496" y="16383"/>
                  </a:lnTo>
                  <a:lnTo>
                    <a:pt x="214799" y="4219"/>
                  </a:lnTo>
                  <a:lnTo>
                    <a:pt x="261871" y="0"/>
                  </a:lnTo>
                  <a:lnTo>
                    <a:pt x="308942" y="4219"/>
                  </a:lnTo>
                  <a:lnTo>
                    <a:pt x="353246" y="16383"/>
                  </a:lnTo>
                  <a:lnTo>
                    <a:pt x="394042" y="35753"/>
                  </a:lnTo>
                  <a:lnTo>
                    <a:pt x="430591" y="61588"/>
                  </a:lnTo>
                  <a:lnTo>
                    <a:pt x="462153" y="93151"/>
                  </a:lnTo>
                  <a:lnTo>
                    <a:pt x="487989" y="129700"/>
                  </a:lnTo>
                  <a:lnTo>
                    <a:pt x="507359" y="170496"/>
                  </a:lnTo>
                  <a:lnTo>
                    <a:pt x="519523" y="214799"/>
                  </a:lnTo>
                  <a:lnTo>
                    <a:pt x="523742" y="261871"/>
                  </a:lnTo>
                  <a:lnTo>
                    <a:pt x="519523" y="308942"/>
                  </a:lnTo>
                  <a:lnTo>
                    <a:pt x="507359" y="353246"/>
                  </a:lnTo>
                  <a:lnTo>
                    <a:pt x="487989" y="394042"/>
                  </a:lnTo>
                  <a:lnTo>
                    <a:pt x="462153" y="430591"/>
                  </a:lnTo>
                  <a:lnTo>
                    <a:pt x="430591" y="462153"/>
                  </a:lnTo>
                  <a:lnTo>
                    <a:pt x="394042" y="487989"/>
                  </a:lnTo>
                  <a:lnTo>
                    <a:pt x="353246" y="507359"/>
                  </a:lnTo>
                  <a:lnTo>
                    <a:pt x="308942" y="519523"/>
                  </a:lnTo>
                  <a:lnTo>
                    <a:pt x="261871" y="523742"/>
                  </a:lnTo>
                  <a:close/>
                </a:path>
              </a:pathLst>
            </a:custGeom>
            <a:solidFill>
              <a:srgbClr val="FFFFFF"/>
            </a:solidFill>
          </p:spPr>
          <p:txBody>
            <a:bodyPr wrap="square" lIns="0" tIns="0" rIns="0" bIns="0" rtlCol="0"/>
            <a:lstStyle/>
            <a:p>
              <a:pPr defTabSz="646206"/>
              <a:endParaRPr sz="1272" kern="0">
                <a:solidFill>
                  <a:sysClr val="windowText" lastClr="000000"/>
                </a:solidFill>
              </a:endParaRPr>
            </a:p>
          </p:txBody>
        </p:sp>
        <p:sp>
          <p:nvSpPr>
            <p:cNvPr id="9" name="object 9"/>
            <p:cNvSpPr/>
            <p:nvPr/>
          </p:nvSpPr>
          <p:spPr>
            <a:xfrm>
              <a:off x="326012" y="13395648"/>
              <a:ext cx="327660" cy="327660"/>
            </a:xfrm>
            <a:custGeom>
              <a:avLst/>
              <a:gdLst/>
              <a:ahLst/>
              <a:cxnLst/>
              <a:rect l="l" t="t" r="r" b="b"/>
              <a:pathLst>
                <a:path w="327659" h="327659">
                  <a:moveTo>
                    <a:pt x="163669" y="327339"/>
                  </a:moveTo>
                  <a:lnTo>
                    <a:pt x="101002" y="314962"/>
                  </a:lnTo>
                  <a:lnTo>
                    <a:pt x="47937" y="279401"/>
                  </a:lnTo>
                  <a:lnTo>
                    <a:pt x="12376" y="226337"/>
                  </a:lnTo>
                  <a:lnTo>
                    <a:pt x="0" y="163669"/>
                  </a:lnTo>
                  <a:lnTo>
                    <a:pt x="3143" y="131490"/>
                  </a:lnTo>
                  <a:lnTo>
                    <a:pt x="27406" y="72914"/>
                  </a:lnTo>
                  <a:lnTo>
                    <a:pt x="72914" y="27406"/>
                  </a:lnTo>
                  <a:lnTo>
                    <a:pt x="131490" y="3143"/>
                  </a:lnTo>
                  <a:lnTo>
                    <a:pt x="163669" y="0"/>
                  </a:lnTo>
                  <a:lnTo>
                    <a:pt x="195848" y="3143"/>
                  </a:lnTo>
                  <a:lnTo>
                    <a:pt x="226337" y="12376"/>
                  </a:lnTo>
                  <a:lnTo>
                    <a:pt x="240172" y="19780"/>
                  </a:lnTo>
                  <a:lnTo>
                    <a:pt x="154618" y="19780"/>
                  </a:lnTo>
                  <a:lnTo>
                    <a:pt x="145509" y="24800"/>
                  </a:lnTo>
                  <a:lnTo>
                    <a:pt x="119980" y="24800"/>
                  </a:lnTo>
                  <a:lnTo>
                    <a:pt x="94148" y="35808"/>
                  </a:lnTo>
                  <a:lnTo>
                    <a:pt x="71179" y="51349"/>
                  </a:lnTo>
                  <a:lnTo>
                    <a:pt x="51608" y="70867"/>
                  </a:lnTo>
                  <a:lnTo>
                    <a:pt x="36005" y="93791"/>
                  </a:lnTo>
                  <a:lnTo>
                    <a:pt x="311104" y="93791"/>
                  </a:lnTo>
                  <a:lnTo>
                    <a:pt x="314962" y="101002"/>
                  </a:lnTo>
                  <a:lnTo>
                    <a:pt x="318261" y="111894"/>
                  </a:lnTo>
                  <a:lnTo>
                    <a:pt x="27626" y="111894"/>
                  </a:lnTo>
                  <a:lnTo>
                    <a:pt x="23545" y="124211"/>
                  </a:lnTo>
                  <a:lnTo>
                    <a:pt x="20559" y="136982"/>
                  </a:lnTo>
                  <a:lnTo>
                    <a:pt x="18726" y="150152"/>
                  </a:lnTo>
                  <a:lnTo>
                    <a:pt x="18102" y="163669"/>
                  </a:lnTo>
                  <a:lnTo>
                    <a:pt x="18675" y="176537"/>
                  </a:lnTo>
                  <a:lnTo>
                    <a:pt x="18683" y="176728"/>
                  </a:lnTo>
                  <a:lnTo>
                    <a:pt x="20357" y="189210"/>
                  </a:lnTo>
                  <a:lnTo>
                    <a:pt x="20392" y="189467"/>
                  </a:lnTo>
                  <a:lnTo>
                    <a:pt x="23135" y="201642"/>
                  </a:lnTo>
                  <a:lnTo>
                    <a:pt x="26994" y="213787"/>
                  </a:lnTo>
                  <a:lnTo>
                    <a:pt x="318763" y="213787"/>
                  </a:lnTo>
                  <a:lnTo>
                    <a:pt x="314962" y="226337"/>
                  </a:lnTo>
                  <a:lnTo>
                    <a:pt x="311991" y="231890"/>
                  </a:lnTo>
                  <a:lnTo>
                    <a:pt x="35111" y="231890"/>
                  </a:lnTo>
                  <a:lnTo>
                    <a:pt x="50720" y="255386"/>
                  </a:lnTo>
                  <a:lnTo>
                    <a:pt x="70462" y="275391"/>
                  </a:lnTo>
                  <a:lnTo>
                    <a:pt x="93736" y="291304"/>
                  </a:lnTo>
                  <a:lnTo>
                    <a:pt x="119942" y="302522"/>
                  </a:lnTo>
                  <a:lnTo>
                    <a:pt x="145478" y="302522"/>
                  </a:lnTo>
                  <a:lnTo>
                    <a:pt x="154618" y="307559"/>
                  </a:lnTo>
                  <a:lnTo>
                    <a:pt x="240172" y="307559"/>
                  </a:lnTo>
                  <a:lnTo>
                    <a:pt x="226337" y="314962"/>
                  </a:lnTo>
                  <a:lnTo>
                    <a:pt x="195848" y="324196"/>
                  </a:lnTo>
                  <a:lnTo>
                    <a:pt x="163669" y="327339"/>
                  </a:lnTo>
                  <a:close/>
                </a:path>
                <a:path w="327659" h="327659">
                  <a:moveTo>
                    <a:pt x="172720" y="93791"/>
                  </a:moveTo>
                  <a:lnTo>
                    <a:pt x="154618" y="93791"/>
                  </a:lnTo>
                  <a:lnTo>
                    <a:pt x="154618" y="19780"/>
                  </a:lnTo>
                  <a:lnTo>
                    <a:pt x="172720" y="19780"/>
                  </a:lnTo>
                  <a:lnTo>
                    <a:pt x="172720" y="93791"/>
                  </a:lnTo>
                  <a:close/>
                </a:path>
                <a:path w="327659" h="327659">
                  <a:moveTo>
                    <a:pt x="237339" y="93791"/>
                  </a:moveTo>
                  <a:lnTo>
                    <a:pt x="218754" y="93791"/>
                  </a:lnTo>
                  <a:lnTo>
                    <a:pt x="216184" y="84243"/>
                  </a:lnTo>
                  <a:lnTo>
                    <a:pt x="213277" y="75099"/>
                  </a:lnTo>
                  <a:lnTo>
                    <a:pt x="190623" y="32991"/>
                  </a:lnTo>
                  <a:lnTo>
                    <a:pt x="172720" y="19780"/>
                  </a:lnTo>
                  <a:lnTo>
                    <a:pt x="240172" y="19780"/>
                  </a:lnTo>
                  <a:lnTo>
                    <a:pt x="249555" y="24800"/>
                  </a:lnTo>
                  <a:lnTo>
                    <a:pt x="207384" y="24800"/>
                  </a:lnTo>
                  <a:lnTo>
                    <a:pt x="211538" y="30438"/>
                  </a:lnTo>
                  <a:lnTo>
                    <a:pt x="230943" y="70867"/>
                  </a:lnTo>
                  <a:lnTo>
                    <a:pt x="234402" y="82167"/>
                  </a:lnTo>
                  <a:lnTo>
                    <a:pt x="237339" y="93791"/>
                  </a:lnTo>
                  <a:close/>
                </a:path>
                <a:path w="327659" h="327659">
                  <a:moveTo>
                    <a:pt x="108583" y="93791"/>
                  </a:moveTo>
                  <a:lnTo>
                    <a:pt x="89999" y="93791"/>
                  </a:lnTo>
                  <a:lnTo>
                    <a:pt x="92937" y="82167"/>
                  </a:lnTo>
                  <a:lnTo>
                    <a:pt x="108046" y="43293"/>
                  </a:lnTo>
                  <a:lnTo>
                    <a:pt x="119954" y="24800"/>
                  </a:lnTo>
                  <a:lnTo>
                    <a:pt x="145508" y="24800"/>
                  </a:lnTo>
                  <a:lnTo>
                    <a:pt x="136716" y="32991"/>
                  </a:lnTo>
                  <a:lnTo>
                    <a:pt x="128436" y="44173"/>
                  </a:lnTo>
                  <a:lnTo>
                    <a:pt x="120862" y="58164"/>
                  </a:lnTo>
                  <a:lnTo>
                    <a:pt x="117299" y="66394"/>
                  </a:lnTo>
                  <a:lnTo>
                    <a:pt x="114061" y="75099"/>
                  </a:lnTo>
                  <a:lnTo>
                    <a:pt x="111153" y="84243"/>
                  </a:lnTo>
                  <a:lnTo>
                    <a:pt x="108583" y="93791"/>
                  </a:lnTo>
                  <a:close/>
                </a:path>
                <a:path w="327659" h="327659">
                  <a:moveTo>
                    <a:pt x="311104" y="93791"/>
                  </a:moveTo>
                  <a:lnTo>
                    <a:pt x="291334" y="93791"/>
                  </a:lnTo>
                  <a:lnTo>
                    <a:pt x="275850" y="71043"/>
                  </a:lnTo>
                  <a:lnTo>
                    <a:pt x="275730" y="70867"/>
                  </a:lnTo>
                  <a:lnTo>
                    <a:pt x="256158" y="51349"/>
                  </a:lnTo>
                  <a:lnTo>
                    <a:pt x="233190" y="35808"/>
                  </a:lnTo>
                  <a:lnTo>
                    <a:pt x="207358" y="24800"/>
                  </a:lnTo>
                  <a:lnTo>
                    <a:pt x="249555" y="24800"/>
                  </a:lnTo>
                  <a:lnTo>
                    <a:pt x="254424" y="27406"/>
                  </a:lnTo>
                  <a:lnTo>
                    <a:pt x="279401" y="47937"/>
                  </a:lnTo>
                  <a:lnTo>
                    <a:pt x="299933" y="72914"/>
                  </a:lnTo>
                  <a:lnTo>
                    <a:pt x="311104" y="93791"/>
                  </a:lnTo>
                  <a:close/>
                </a:path>
                <a:path w="327659" h="327659">
                  <a:moveTo>
                    <a:pt x="104549" y="213787"/>
                  </a:moveTo>
                  <a:lnTo>
                    <a:pt x="86232" y="213787"/>
                  </a:lnTo>
                  <a:lnTo>
                    <a:pt x="84604" y="201642"/>
                  </a:lnTo>
                  <a:lnTo>
                    <a:pt x="83454" y="189467"/>
                  </a:lnTo>
                  <a:lnTo>
                    <a:pt x="82729" y="176728"/>
                  </a:lnTo>
                  <a:lnTo>
                    <a:pt x="82479" y="163669"/>
                  </a:lnTo>
                  <a:lnTo>
                    <a:pt x="82740" y="150290"/>
                  </a:lnTo>
                  <a:lnTo>
                    <a:pt x="83508" y="137162"/>
                  </a:lnTo>
                  <a:lnTo>
                    <a:pt x="84767" y="124344"/>
                  </a:lnTo>
                  <a:lnTo>
                    <a:pt x="86498" y="111894"/>
                  </a:lnTo>
                  <a:lnTo>
                    <a:pt x="104831" y="111894"/>
                  </a:lnTo>
                  <a:lnTo>
                    <a:pt x="103010" y="124211"/>
                  </a:lnTo>
                  <a:lnTo>
                    <a:pt x="101679" y="136982"/>
                  </a:lnTo>
                  <a:lnTo>
                    <a:pt x="100862" y="150152"/>
                  </a:lnTo>
                  <a:lnTo>
                    <a:pt x="100582" y="163669"/>
                  </a:lnTo>
                  <a:lnTo>
                    <a:pt x="100834" y="176537"/>
                  </a:lnTo>
                  <a:lnTo>
                    <a:pt x="101583" y="189210"/>
                  </a:lnTo>
                  <a:lnTo>
                    <a:pt x="102822" y="201642"/>
                  </a:lnTo>
                  <a:lnTo>
                    <a:pt x="104549" y="213787"/>
                  </a:lnTo>
                  <a:close/>
                </a:path>
                <a:path w="327659" h="327659">
                  <a:moveTo>
                    <a:pt x="172720" y="213787"/>
                  </a:moveTo>
                  <a:lnTo>
                    <a:pt x="154618" y="213787"/>
                  </a:lnTo>
                  <a:lnTo>
                    <a:pt x="154618" y="111894"/>
                  </a:lnTo>
                  <a:lnTo>
                    <a:pt x="172720" y="111894"/>
                  </a:lnTo>
                  <a:lnTo>
                    <a:pt x="172720" y="213787"/>
                  </a:lnTo>
                  <a:close/>
                </a:path>
                <a:path w="327659" h="327659">
                  <a:moveTo>
                    <a:pt x="241107" y="213787"/>
                  </a:moveTo>
                  <a:lnTo>
                    <a:pt x="222788" y="213787"/>
                  </a:lnTo>
                  <a:lnTo>
                    <a:pt x="224515" y="201642"/>
                  </a:lnTo>
                  <a:lnTo>
                    <a:pt x="225733" y="189467"/>
                  </a:lnTo>
                  <a:lnTo>
                    <a:pt x="226495" y="176728"/>
                  </a:lnTo>
                  <a:lnTo>
                    <a:pt x="226756" y="163669"/>
                  </a:lnTo>
                  <a:lnTo>
                    <a:pt x="226484" y="150290"/>
                  </a:lnTo>
                  <a:lnTo>
                    <a:pt x="225678" y="137162"/>
                  </a:lnTo>
                  <a:lnTo>
                    <a:pt x="224348" y="124344"/>
                  </a:lnTo>
                  <a:lnTo>
                    <a:pt x="222507" y="111894"/>
                  </a:lnTo>
                  <a:lnTo>
                    <a:pt x="240840" y="111894"/>
                  </a:lnTo>
                  <a:lnTo>
                    <a:pt x="242553" y="124211"/>
                  </a:lnTo>
                  <a:lnTo>
                    <a:pt x="243813" y="136982"/>
                  </a:lnTo>
                  <a:lnTo>
                    <a:pt x="244590" y="150152"/>
                  </a:lnTo>
                  <a:lnTo>
                    <a:pt x="244859" y="163669"/>
                  </a:lnTo>
                  <a:lnTo>
                    <a:pt x="244620" y="176537"/>
                  </a:lnTo>
                  <a:lnTo>
                    <a:pt x="243909" y="189210"/>
                  </a:lnTo>
                  <a:lnTo>
                    <a:pt x="242735" y="201642"/>
                  </a:lnTo>
                  <a:lnTo>
                    <a:pt x="241107" y="213787"/>
                  </a:lnTo>
                  <a:close/>
                </a:path>
                <a:path w="327659" h="327659">
                  <a:moveTo>
                    <a:pt x="318763" y="213787"/>
                  </a:moveTo>
                  <a:lnTo>
                    <a:pt x="300343" y="213787"/>
                  </a:lnTo>
                  <a:lnTo>
                    <a:pt x="304203" y="201642"/>
                  </a:lnTo>
                  <a:lnTo>
                    <a:pt x="306946" y="189467"/>
                  </a:lnTo>
                  <a:lnTo>
                    <a:pt x="308655" y="176728"/>
                  </a:lnTo>
                  <a:lnTo>
                    <a:pt x="309236" y="163669"/>
                  </a:lnTo>
                  <a:lnTo>
                    <a:pt x="308618" y="150290"/>
                  </a:lnTo>
                  <a:lnTo>
                    <a:pt x="306804" y="137162"/>
                  </a:lnTo>
                  <a:lnTo>
                    <a:pt x="306779" y="136982"/>
                  </a:lnTo>
                  <a:lnTo>
                    <a:pt x="303825" y="124344"/>
                  </a:lnTo>
                  <a:lnTo>
                    <a:pt x="299712" y="111894"/>
                  </a:lnTo>
                  <a:lnTo>
                    <a:pt x="318261" y="111894"/>
                  </a:lnTo>
                  <a:lnTo>
                    <a:pt x="324196" y="131490"/>
                  </a:lnTo>
                  <a:lnTo>
                    <a:pt x="327339" y="163669"/>
                  </a:lnTo>
                  <a:lnTo>
                    <a:pt x="324196" y="195848"/>
                  </a:lnTo>
                  <a:lnTo>
                    <a:pt x="318763" y="213787"/>
                  </a:lnTo>
                  <a:close/>
                </a:path>
                <a:path w="327659" h="327659">
                  <a:moveTo>
                    <a:pt x="145490" y="302522"/>
                  </a:moveTo>
                  <a:lnTo>
                    <a:pt x="119942" y="302522"/>
                  </a:lnTo>
                  <a:lnTo>
                    <a:pt x="115800" y="296900"/>
                  </a:lnTo>
                  <a:lnTo>
                    <a:pt x="96077" y="255537"/>
                  </a:lnTo>
                  <a:lnTo>
                    <a:pt x="89621" y="231890"/>
                  </a:lnTo>
                  <a:lnTo>
                    <a:pt x="108184" y="231890"/>
                  </a:lnTo>
                  <a:lnTo>
                    <a:pt x="110810" y="241901"/>
                  </a:lnTo>
                  <a:lnTo>
                    <a:pt x="113802" y="251480"/>
                  </a:lnTo>
                  <a:lnTo>
                    <a:pt x="117156" y="260584"/>
                  </a:lnTo>
                  <a:lnTo>
                    <a:pt x="120862" y="269174"/>
                  </a:lnTo>
                  <a:lnTo>
                    <a:pt x="128435" y="283166"/>
                  </a:lnTo>
                  <a:lnTo>
                    <a:pt x="136715" y="294347"/>
                  </a:lnTo>
                  <a:lnTo>
                    <a:pt x="145490" y="302522"/>
                  </a:lnTo>
                  <a:close/>
                </a:path>
                <a:path w="327659" h="327659">
                  <a:moveTo>
                    <a:pt x="172720" y="307559"/>
                  </a:moveTo>
                  <a:lnTo>
                    <a:pt x="154618" y="307559"/>
                  </a:lnTo>
                  <a:lnTo>
                    <a:pt x="154618" y="231890"/>
                  </a:lnTo>
                  <a:lnTo>
                    <a:pt x="172720" y="231890"/>
                  </a:lnTo>
                  <a:lnTo>
                    <a:pt x="172720" y="307559"/>
                  </a:lnTo>
                  <a:close/>
                </a:path>
                <a:path w="327659" h="327659">
                  <a:moveTo>
                    <a:pt x="240172" y="307559"/>
                  </a:moveTo>
                  <a:lnTo>
                    <a:pt x="172720" y="307559"/>
                  </a:lnTo>
                  <a:lnTo>
                    <a:pt x="181848" y="302522"/>
                  </a:lnTo>
                  <a:lnTo>
                    <a:pt x="190623" y="294347"/>
                  </a:lnTo>
                  <a:lnTo>
                    <a:pt x="210183" y="260584"/>
                  </a:lnTo>
                  <a:lnTo>
                    <a:pt x="219154" y="231890"/>
                  </a:lnTo>
                  <a:lnTo>
                    <a:pt x="237718" y="231890"/>
                  </a:lnTo>
                  <a:lnTo>
                    <a:pt x="222881" y="276828"/>
                  </a:lnTo>
                  <a:lnTo>
                    <a:pt x="207396" y="302522"/>
                  </a:lnTo>
                  <a:lnTo>
                    <a:pt x="249585" y="302522"/>
                  </a:lnTo>
                  <a:lnTo>
                    <a:pt x="240172" y="307559"/>
                  </a:lnTo>
                  <a:close/>
                </a:path>
                <a:path w="327659" h="327659">
                  <a:moveTo>
                    <a:pt x="249585" y="302522"/>
                  </a:moveTo>
                  <a:lnTo>
                    <a:pt x="207396" y="302522"/>
                  </a:lnTo>
                  <a:lnTo>
                    <a:pt x="233602" y="291304"/>
                  </a:lnTo>
                  <a:lnTo>
                    <a:pt x="256876" y="275391"/>
                  </a:lnTo>
                  <a:lnTo>
                    <a:pt x="276618" y="255386"/>
                  </a:lnTo>
                  <a:lnTo>
                    <a:pt x="292226" y="231890"/>
                  </a:lnTo>
                  <a:lnTo>
                    <a:pt x="311991" y="231890"/>
                  </a:lnTo>
                  <a:lnTo>
                    <a:pt x="299933" y="254424"/>
                  </a:lnTo>
                  <a:lnTo>
                    <a:pt x="279401" y="279401"/>
                  </a:lnTo>
                  <a:lnTo>
                    <a:pt x="254424" y="299933"/>
                  </a:lnTo>
                  <a:lnTo>
                    <a:pt x="249585" y="302522"/>
                  </a:lnTo>
                  <a:close/>
                </a:path>
              </a:pathLst>
            </a:custGeom>
            <a:solidFill>
              <a:srgbClr val="358064"/>
            </a:solidFill>
          </p:spPr>
          <p:txBody>
            <a:bodyPr wrap="square" lIns="0" tIns="0" rIns="0" bIns="0" rtlCol="0"/>
            <a:lstStyle/>
            <a:p>
              <a:pPr defTabSz="646206"/>
              <a:endParaRPr sz="1272" kern="0">
                <a:solidFill>
                  <a:sysClr val="windowText" lastClr="000000"/>
                </a:solidFill>
              </a:endParaRPr>
            </a:p>
          </p:txBody>
        </p:sp>
      </p:grpSp>
      <p:sp>
        <p:nvSpPr>
          <p:cNvPr id="10" name="object 10"/>
          <p:cNvSpPr txBox="1"/>
          <p:nvPr/>
        </p:nvSpPr>
        <p:spPr>
          <a:xfrm>
            <a:off x="172095" y="8893642"/>
            <a:ext cx="3580363" cy="829569"/>
          </a:xfrm>
          <a:prstGeom prst="rect">
            <a:avLst/>
          </a:prstGeom>
        </p:spPr>
        <p:txBody>
          <a:bodyPr vert="horz" wrap="square" lIns="0" tIns="11667" rIns="0" bIns="0" rtlCol="0">
            <a:spAutoFit/>
          </a:bodyPr>
          <a:lstStyle/>
          <a:p>
            <a:pPr marL="8975" defTabSz="646206">
              <a:spcBef>
                <a:spcPts val="92"/>
              </a:spcBef>
            </a:pPr>
            <a:r>
              <a:rPr sz="1625" b="1" kern="0" spc="-7" dirty="0">
                <a:solidFill>
                  <a:srgbClr val="358064"/>
                </a:solidFill>
                <a:latin typeface="Arial"/>
                <a:cs typeface="Arial"/>
              </a:rPr>
              <a:t>CYSWLLT:</a:t>
            </a:r>
            <a:endParaRPr sz="1625" kern="0">
              <a:solidFill>
                <a:sysClr val="windowText" lastClr="000000"/>
              </a:solidFill>
              <a:latin typeface="Arial"/>
              <a:cs typeface="Arial"/>
            </a:endParaRPr>
          </a:p>
          <a:p>
            <a:pPr defTabSz="646206">
              <a:spcBef>
                <a:spcPts val="406"/>
              </a:spcBef>
            </a:pPr>
            <a:endParaRPr sz="1625" kern="0">
              <a:solidFill>
                <a:sysClr val="windowText" lastClr="000000"/>
              </a:solidFill>
              <a:latin typeface="Arial"/>
              <a:cs typeface="Arial"/>
            </a:endParaRPr>
          </a:p>
          <a:p>
            <a:pPr marL="556904" algn="ctr" defTabSz="646206">
              <a:spcBef>
                <a:spcPts val="4"/>
              </a:spcBef>
            </a:pPr>
            <a:r>
              <a:rPr sz="1731" kern="0" spc="-7" dirty="0">
                <a:solidFill>
                  <a:srgbClr val="FFFFFF"/>
                </a:solidFill>
                <a:latin typeface="Lucida Sans Unicode"/>
                <a:cs typeface="Lucida Sans Unicode"/>
                <a:hlinkClick r:id="rId3"/>
              </a:rPr>
              <a:t>alice.crocker@wales.nhs.uk</a:t>
            </a:r>
            <a:endParaRPr sz="1731" kern="0">
              <a:solidFill>
                <a:sysClr val="windowText" lastClr="000000"/>
              </a:solidFill>
              <a:latin typeface="Lucida Sans Unicode"/>
              <a:cs typeface="Lucida Sans Unicod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1708966"/>
            <a:ext cx="7087401" cy="2630980"/>
          </a:xfrm>
          <a:custGeom>
            <a:avLst/>
            <a:gdLst/>
            <a:ahLst/>
            <a:cxnLst/>
            <a:rect l="l" t="t" r="r" b="b"/>
            <a:pathLst>
              <a:path w="7087401" h="2630980">
                <a:moveTo>
                  <a:pt x="0" y="0"/>
                </a:moveTo>
                <a:lnTo>
                  <a:pt x="7087400" y="0"/>
                </a:lnTo>
                <a:lnTo>
                  <a:pt x="7087400" y="2630980"/>
                </a:lnTo>
                <a:lnTo>
                  <a:pt x="0" y="2630980"/>
                </a:lnTo>
                <a:lnTo>
                  <a:pt x="0" y="0"/>
                </a:lnTo>
                <a:close/>
              </a:path>
            </a:pathLst>
          </a:custGeom>
          <a:blipFill>
            <a:blip r:embed="rId3"/>
            <a:stretch>
              <a:fillRect l="-6156" t="-60652" r="-12177" b="-90873"/>
            </a:stretch>
          </a:blipFill>
        </p:spPr>
        <p:txBody>
          <a:bodyPr/>
          <a:lstStyle/>
          <a:p>
            <a:endParaRPr lang="en-GB"/>
          </a:p>
        </p:txBody>
      </p:sp>
      <p:sp>
        <p:nvSpPr>
          <p:cNvPr id="14" name="Freeform 14"/>
          <p:cNvSpPr/>
          <p:nvPr/>
        </p:nvSpPr>
        <p:spPr>
          <a:xfrm>
            <a:off x="236300" y="7482164"/>
            <a:ext cx="2044803" cy="1894897"/>
          </a:xfrm>
          <a:custGeom>
            <a:avLst/>
            <a:gdLst/>
            <a:ahLst/>
            <a:cxnLst/>
            <a:rect l="l" t="t" r="r" b="b"/>
            <a:pathLst>
              <a:path w="2044803" h="1894897">
                <a:moveTo>
                  <a:pt x="0" y="0"/>
                </a:moveTo>
                <a:lnTo>
                  <a:pt x="2044802" y="0"/>
                </a:lnTo>
                <a:lnTo>
                  <a:pt x="2044802" y="1894897"/>
                </a:lnTo>
                <a:lnTo>
                  <a:pt x="0" y="1894897"/>
                </a:lnTo>
                <a:lnTo>
                  <a:pt x="0" y="0"/>
                </a:lnTo>
                <a:close/>
              </a:path>
            </a:pathLst>
          </a:custGeom>
          <a:blipFill>
            <a:blip r:embed="rId4"/>
            <a:stretch>
              <a:fillRect l="-10459" t="-12077" r="-22959" b="-22940"/>
            </a:stretch>
          </a:blipFill>
        </p:spPr>
        <p:txBody>
          <a:bodyPr/>
          <a:lstStyle/>
          <a:p>
            <a:endParaRPr lang="en-GB"/>
          </a:p>
        </p:txBody>
      </p:sp>
      <p:sp>
        <p:nvSpPr>
          <p:cNvPr id="15" name="Freeform 15"/>
          <p:cNvSpPr/>
          <p:nvPr/>
        </p:nvSpPr>
        <p:spPr>
          <a:xfrm>
            <a:off x="4640997" y="7482164"/>
            <a:ext cx="2682704" cy="1894897"/>
          </a:xfrm>
          <a:custGeom>
            <a:avLst/>
            <a:gdLst/>
            <a:ahLst/>
            <a:cxnLst/>
            <a:rect l="l" t="t" r="r" b="b"/>
            <a:pathLst>
              <a:path w="2682704" h="1894897">
                <a:moveTo>
                  <a:pt x="0" y="0"/>
                </a:moveTo>
                <a:lnTo>
                  <a:pt x="2682703" y="0"/>
                </a:lnTo>
                <a:lnTo>
                  <a:pt x="2682703" y="1894897"/>
                </a:lnTo>
                <a:lnTo>
                  <a:pt x="0" y="1894897"/>
                </a:lnTo>
                <a:lnTo>
                  <a:pt x="0" y="0"/>
                </a:lnTo>
                <a:close/>
              </a:path>
            </a:pathLst>
          </a:custGeom>
          <a:blipFill>
            <a:blip r:embed="rId5"/>
            <a:stretch>
              <a:fillRect t="-7635" b="-7635"/>
            </a:stretch>
          </a:blipFill>
        </p:spPr>
        <p:txBody>
          <a:bodyPr/>
          <a:lstStyle/>
          <a:p>
            <a:endParaRPr lang="en-GB"/>
          </a:p>
        </p:txBody>
      </p:sp>
      <p:sp>
        <p:nvSpPr>
          <p:cNvPr id="16" name="Freeform 16"/>
          <p:cNvSpPr/>
          <p:nvPr/>
        </p:nvSpPr>
        <p:spPr>
          <a:xfrm>
            <a:off x="2281102" y="7482164"/>
            <a:ext cx="2389463" cy="1894897"/>
          </a:xfrm>
          <a:custGeom>
            <a:avLst/>
            <a:gdLst/>
            <a:ahLst/>
            <a:cxnLst/>
            <a:rect l="l" t="t" r="r" b="b"/>
            <a:pathLst>
              <a:path w="2389463" h="1894897">
                <a:moveTo>
                  <a:pt x="0" y="0"/>
                </a:moveTo>
                <a:lnTo>
                  <a:pt x="2389464" y="0"/>
                </a:lnTo>
                <a:lnTo>
                  <a:pt x="2389464" y="1894897"/>
                </a:lnTo>
                <a:lnTo>
                  <a:pt x="0" y="1894897"/>
                </a:lnTo>
                <a:lnTo>
                  <a:pt x="0" y="0"/>
                </a:lnTo>
                <a:close/>
              </a:path>
            </a:pathLst>
          </a:custGeom>
          <a:blipFill>
            <a:blip r:embed="rId6"/>
            <a:stretch>
              <a:fillRect l="-9045" t="-11929" r="-16280" b="-22113"/>
            </a:stretch>
          </a:blipFill>
        </p:spPr>
        <p:txBody>
          <a:bodyPr/>
          <a:lstStyle/>
          <a:p>
            <a:endParaRPr lang="en-GB"/>
          </a:p>
        </p:txBody>
      </p:sp>
      <p:sp>
        <p:nvSpPr>
          <p:cNvPr id="17" name="Freeform 17"/>
          <p:cNvSpPr/>
          <p:nvPr/>
        </p:nvSpPr>
        <p:spPr>
          <a:xfrm rot="62294">
            <a:off x="222297" y="185813"/>
            <a:ext cx="7115406" cy="1737938"/>
          </a:xfrm>
          <a:custGeom>
            <a:avLst/>
            <a:gdLst/>
            <a:ahLst/>
            <a:cxnLst/>
            <a:rect l="l" t="t" r="r" b="b"/>
            <a:pathLst>
              <a:path w="7115406" h="1737938">
                <a:moveTo>
                  <a:pt x="0" y="128421"/>
                </a:moveTo>
                <a:lnTo>
                  <a:pt x="7086237" y="0"/>
                </a:lnTo>
                <a:lnTo>
                  <a:pt x="7115406" y="1609516"/>
                </a:lnTo>
                <a:lnTo>
                  <a:pt x="29169" y="1737938"/>
                </a:lnTo>
                <a:lnTo>
                  <a:pt x="0" y="128421"/>
                </a:lnTo>
                <a:close/>
              </a:path>
            </a:pathLst>
          </a:custGeom>
          <a:blipFill>
            <a:blip r:embed="rId7"/>
            <a:stretch>
              <a:fillRect l="-2737" t="-1844" r="-1082" b="-257345"/>
            </a:stretch>
          </a:blipFill>
        </p:spPr>
        <p:txBody>
          <a:bodyPr/>
          <a:lstStyle/>
          <a:p>
            <a:endParaRPr lang="en-GB"/>
          </a:p>
        </p:txBody>
      </p:sp>
      <p:sp>
        <p:nvSpPr>
          <p:cNvPr id="18" name="TextBox 18"/>
          <p:cNvSpPr txBox="1"/>
          <p:nvPr/>
        </p:nvSpPr>
        <p:spPr>
          <a:xfrm>
            <a:off x="424318" y="5017864"/>
            <a:ext cx="6709466" cy="2565189"/>
          </a:xfrm>
          <a:prstGeom prst="rect">
            <a:avLst/>
          </a:prstGeom>
        </p:spPr>
        <p:txBody>
          <a:bodyPr lIns="0" tIns="0" rIns="0" bIns="0" rtlCol="0" anchor="t">
            <a:spAutoFit/>
          </a:bodyPr>
          <a:lstStyle/>
          <a:p>
            <a:pPr algn="ctr"/>
            <a:r>
              <a:rPr lang="cy-GB" sz="1400" dirty="0">
                <a:solidFill>
                  <a:schemeClr val="bg1"/>
                </a:solidFill>
              </a:rPr>
              <a:t>Wedi'i leoli yn Sefydliad Meddygol Wrecsam mae Llyfrgell John </a:t>
            </a:r>
            <a:r>
              <a:rPr lang="cy-GB" sz="1400" dirty="0" err="1">
                <a:solidFill>
                  <a:schemeClr val="bg1"/>
                </a:solidFill>
              </a:rPr>
              <a:t>Spalding</a:t>
            </a:r>
            <a:r>
              <a:rPr lang="cy-GB" sz="1400" dirty="0">
                <a:solidFill>
                  <a:schemeClr val="bg1"/>
                </a:solidFill>
              </a:rPr>
              <a:t>. ​Mae'r tîm yn cynnwys Rheolwr y Llyfrgell, Llyfrgellydd, a Chynorthwyydd Llyfrgell. Mae mynediad i'r llyfrgell ar gael o 7am i hanner nos bob dydd gan gynnwys penwythnosau. Mae staff yno o ddydd Llun i ddydd Gwener. </a:t>
            </a:r>
            <a:endParaRPr lang="en-GB" sz="1400" dirty="0">
              <a:solidFill>
                <a:schemeClr val="bg1"/>
              </a:solidFill>
            </a:endParaRPr>
          </a:p>
          <a:p>
            <a:pPr algn="ctr"/>
            <a:r>
              <a:rPr lang="en-GB" sz="1400" dirty="0">
                <a:solidFill>
                  <a:schemeClr val="bg1"/>
                </a:solidFill>
              </a:rPr>
              <a:t> </a:t>
            </a:r>
          </a:p>
          <a:p>
            <a:pPr algn="ctr"/>
            <a:r>
              <a:rPr lang="cy-GB" sz="1400" dirty="0">
                <a:solidFill>
                  <a:schemeClr val="bg1"/>
                </a:solidFill>
              </a:rPr>
              <a:t>Mae Llyfrgell John </a:t>
            </a:r>
            <a:r>
              <a:rPr lang="cy-GB" sz="1400" dirty="0" err="1">
                <a:solidFill>
                  <a:schemeClr val="bg1"/>
                </a:solidFill>
              </a:rPr>
              <a:t>Spalding</a:t>
            </a:r>
            <a:r>
              <a:rPr lang="cy-GB" sz="1400" dirty="0">
                <a:solidFill>
                  <a:schemeClr val="bg1"/>
                </a:solidFill>
              </a:rPr>
              <a:t> yn cynnig ystod eang o lyfrau ar gyfer pob arbenigedd gan gynnwys llyfrau arholiad adolygu. Yn ogystal â chynnig amrywiaeth o wasanaethau fel </a:t>
            </a:r>
            <a:r>
              <a:rPr lang="cy-GB" sz="1400" dirty="0" err="1">
                <a:solidFill>
                  <a:schemeClr val="bg1"/>
                </a:solidFill>
              </a:rPr>
              <a:t>UpToDate</a:t>
            </a:r>
            <a:r>
              <a:rPr lang="cy-GB" sz="1400" dirty="0">
                <a:solidFill>
                  <a:schemeClr val="bg1"/>
                </a:solidFill>
              </a:rPr>
              <a:t>, BMJ ar dalebau arholiad, chwilio am lenyddiaeth a hyfforddiant sgiliau gwybodaeth.  Mae eu cyfleusterau'n cynnwys mannau astudio, mannau astudio tawel dynodedig, a 2 ystafell gyfrifiaduron. Mae yna ystafell llesiant hefyd. Argraffu a llungopïo ar gael am ddim.  </a:t>
            </a:r>
            <a:endParaRPr lang="en-GB" sz="1400" dirty="0">
              <a:solidFill>
                <a:schemeClr val="bg1"/>
              </a:solidFill>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9" name="Freeform 19"/>
          <p:cNvSpPr/>
          <p:nvPr/>
        </p:nvSpPr>
        <p:spPr>
          <a:xfrm>
            <a:off x="2272937" y="4189239"/>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0" name="TextBox 20"/>
          <p:cNvSpPr txBox="1"/>
          <p:nvPr/>
        </p:nvSpPr>
        <p:spPr>
          <a:xfrm>
            <a:off x="797495" y="4538277"/>
            <a:ext cx="5963111" cy="430887"/>
          </a:xfrm>
          <a:prstGeom prst="rect">
            <a:avLst/>
          </a:prstGeom>
        </p:spPr>
        <p:txBody>
          <a:bodyPr lIns="0" tIns="0" rIns="0" bIns="0" rtlCol="0" anchor="t">
            <a:spAutoFit/>
          </a:bodyPr>
          <a:lstStyle/>
          <a:p>
            <a:pPr algn="ctr"/>
            <a:r>
              <a:rPr lang="cy-GB" sz="2800" b="1" dirty="0">
                <a:solidFill>
                  <a:schemeClr val="bg1"/>
                </a:solidFill>
              </a:rPr>
              <a:t>Llyfrgell John </a:t>
            </a:r>
            <a:r>
              <a:rPr lang="cy-GB" sz="2800" b="1" dirty="0" err="1">
                <a:solidFill>
                  <a:schemeClr val="bg1"/>
                </a:solidFill>
              </a:rPr>
              <a:t>Spalding</a:t>
            </a:r>
            <a:endParaRPr lang="en-GB" sz="2800" dirty="0">
              <a:solidFill>
                <a:schemeClr val="bg1"/>
              </a:solidFill>
            </a:endParaRPr>
          </a:p>
        </p:txBody>
      </p:sp>
      <p:sp>
        <p:nvSpPr>
          <p:cNvPr id="21" name="TextBox 21"/>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5724665" y="6490613"/>
            <a:ext cx="1599036" cy="2886448"/>
          </a:xfrm>
          <a:custGeom>
            <a:avLst/>
            <a:gdLst/>
            <a:ahLst/>
            <a:cxnLst/>
            <a:rect l="l" t="t" r="r" b="b"/>
            <a:pathLst>
              <a:path w="1599036" h="2886448">
                <a:moveTo>
                  <a:pt x="0" y="0"/>
                </a:moveTo>
                <a:lnTo>
                  <a:pt x="1599035" y="0"/>
                </a:lnTo>
                <a:lnTo>
                  <a:pt x="1599035" y="2886448"/>
                </a:lnTo>
                <a:lnTo>
                  <a:pt x="0" y="2886448"/>
                </a:lnTo>
                <a:lnTo>
                  <a:pt x="0" y="0"/>
                </a:lnTo>
                <a:close/>
              </a:path>
            </a:pathLst>
          </a:custGeom>
          <a:blipFill>
            <a:blip r:embed="rId3"/>
            <a:stretch>
              <a:fillRect r="-46539"/>
            </a:stretch>
          </a:blipFill>
        </p:spPr>
        <p:txBody>
          <a:bodyPr/>
          <a:lstStyle/>
          <a:p>
            <a:endParaRPr lang="en-GB"/>
          </a:p>
        </p:txBody>
      </p:sp>
      <p:sp>
        <p:nvSpPr>
          <p:cNvPr id="14" name="Freeform 14"/>
          <p:cNvSpPr/>
          <p:nvPr/>
        </p:nvSpPr>
        <p:spPr>
          <a:xfrm>
            <a:off x="3559828" y="6490613"/>
            <a:ext cx="2164836" cy="2886448"/>
          </a:xfrm>
          <a:custGeom>
            <a:avLst/>
            <a:gdLst/>
            <a:ahLst/>
            <a:cxnLst/>
            <a:rect l="l" t="t" r="r" b="b"/>
            <a:pathLst>
              <a:path w="2164836" h="2886448">
                <a:moveTo>
                  <a:pt x="0" y="0"/>
                </a:moveTo>
                <a:lnTo>
                  <a:pt x="2164837" y="0"/>
                </a:lnTo>
                <a:lnTo>
                  <a:pt x="2164837" y="2886448"/>
                </a:lnTo>
                <a:lnTo>
                  <a:pt x="0" y="2886448"/>
                </a:lnTo>
                <a:lnTo>
                  <a:pt x="0" y="0"/>
                </a:lnTo>
                <a:close/>
              </a:path>
            </a:pathLst>
          </a:custGeom>
          <a:blipFill>
            <a:blip r:embed="rId4"/>
            <a:stretch>
              <a:fillRect/>
            </a:stretch>
          </a:blipFill>
        </p:spPr>
        <p:txBody>
          <a:bodyPr/>
          <a:lstStyle/>
          <a:p>
            <a:endParaRPr lang="en-GB"/>
          </a:p>
        </p:txBody>
      </p:sp>
      <p:sp>
        <p:nvSpPr>
          <p:cNvPr id="15" name="Freeform 15"/>
          <p:cNvSpPr/>
          <p:nvPr/>
        </p:nvSpPr>
        <p:spPr>
          <a:xfrm>
            <a:off x="1906124" y="6490613"/>
            <a:ext cx="1918959" cy="2886448"/>
          </a:xfrm>
          <a:custGeom>
            <a:avLst/>
            <a:gdLst/>
            <a:ahLst/>
            <a:cxnLst/>
            <a:rect l="l" t="t" r="r" b="b"/>
            <a:pathLst>
              <a:path w="1918959" h="2886448">
                <a:moveTo>
                  <a:pt x="0" y="0"/>
                </a:moveTo>
                <a:lnTo>
                  <a:pt x="1918959" y="0"/>
                </a:lnTo>
                <a:lnTo>
                  <a:pt x="1918959" y="2886448"/>
                </a:lnTo>
                <a:lnTo>
                  <a:pt x="0" y="2886448"/>
                </a:lnTo>
                <a:lnTo>
                  <a:pt x="0" y="0"/>
                </a:lnTo>
                <a:close/>
              </a:path>
            </a:pathLst>
          </a:custGeom>
          <a:blipFill>
            <a:blip r:embed="rId5"/>
            <a:stretch>
              <a:fillRect l="-30809" r="-80500"/>
            </a:stretch>
          </a:blipFill>
        </p:spPr>
        <p:txBody>
          <a:bodyPr/>
          <a:lstStyle/>
          <a:p>
            <a:endParaRPr lang="en-GB"/>
          </a:p>
        </p:txBody>
      </p:sp>
      <p:sp>
        <p:nvSpPr>
          <p:cNvPr id="16" name="Freeform 16"/>
          <p:cNvSpPr/>
          <p:nvPr/>
        </p:nvSpPr>
        <p:spPr>
          <a:xfrm>
            <a:off x="240255" y="6490613"/>
            <a:ext cx="1665869" cy="2886448"/>
          </a:xfrm>
          <a:custGeom>
            <a:avLst/>
            <a:gdLst/>
            <a:ahLst/>
            <a:cxnLst/>
            <a:rect l="l" t="t" r="r" b="b"/>
            <a:pathLst>
              <a:path w="1665869" h="2886448">
                <a:moveTo>
                  <a:pt x="0" y="0"/>
                </a:moveTo>
                <a:lnTo>
                  <a:pt x="1665869" y="0"/>
                </a:lnTo>
                <a:lnTo>
                  <a:pt x="1665869" y="2886448"/>
                </a:lnTo>
                <a:lnTo>
                  <a:pt x="0" y="2886448"/>
                </a:lnTo>
                <a:lnTo>
                  <a:pt x="0" y="0"/>
                </a:lnTo>
                <a:close/>
              </a:path>
            </a:pathLst>
          </a:custGeom>
          <a:blipFill>
            <a:blip r:embed="rId6"/>
            <a:stretch>
              <a:fillRect r="-30063"/>
            </a:stretch>
          </a:blipFill>
        </p:spPr>
        <p:txBody>
          <a:bodyPr/>
          <a:lstStyle/>
          <a:p>
            <a:endParaRPr lang="en-GB"/>
          </a:p>
        </p:txBody>
      </p:sp>
      <p:sp>
        <p:nvSpPr>
          <p:cNvPr id="17" name="Freeform 17"/>
          <p:cNvSpPr/>
          <p:nvPr/>
        </p:nvSpPr>
        <p:spPr>
          <a:xfrm>
            <a:off x="236300" y="249891"/>
            <a:ext cx="7087401" cy="2963232"/>
          </a:xfrm>
          <a:custGeom>
            <a:avLst/>
            <a:gdLst/>
            <a:ahLst/>
            <a:cxnLst/>
            <a:rect l="l" t="t" r="r" b="b"/>
            <a:pathLst>
              <a:path w="7087401" h="2963232">
                <a:moveTo>
                  <a:pt x="0" y="0"/>
                </a:moveTo>
                <a:lnTo>
                  <a:pt x="7087400" y="0"/>
                </a:lnTo>
                <a:lnTo>
                  <a:pt x="7087400" y="2963232"/>
                </a:lnTo>
                <a:lnTo>
                  <a:pt x="0" y="2963232"/>
                </a:lnTo>
                <a:lnTo>
                  <a:pt x="0" y="0"/>
                </a:lnTo>
                <a:close/>
              </a:path>
            </a:pathLst>
          </a:custGeom>
          <a:blipFill>
            <a:blip r:embed="rId7"/>
            <a:stretch>
              <a:fillRect t="-11906" b="-47445"/>
            </a:stretch>
          </a:blipFill>
        </p:spPr>
        <p:txBody>
          <a:bodyPr/>
          <a:lstStyle/>
          <a:p>
            <a:endParaRPr lang="en-GB"/>
          </a:p>
        </p:txBody>
      </p:sp>
      <p:sp>
        <p:nvSpPr>
          <p:cNvPr id="18" name="Freeform 18"/>
          <p:cNvSpPr/>
          <p:nvPr/>
        </p:nvSpPr>
        <p:spPr>
          <a:xfrm>
            <a:off x="236300" y="249891"/>
            <a:ext cx="7087401" cy="2963232"/>
          </a:xfrm>
          <a:custGeom>
            <a:avLst/>
            <a:gdLst/>
            <a:ahLst/>
            <a:cxnLst/>
            <a:rect l="l" t="t" r="r" b="b"/>
            <a:pathLst>
              <a:path w="7087401" h="2963232">
                <a:moveTo>
                  <a:pt x="0" y="0"/>
                </a:moveTo>
                <a:lnTo>
                  <a:pt x="7087400" y="0"/>
                </a:lnTo>
                <a:lnTo>
                  <a:pt x="7087400" y="2963232"/>
                </a:lnTo>
                <a:lnTo>
                  <a:pt x="0" y="2963232"/>
                </a:lnTo>
                <a:lnTo>
                  <a:pt x="0" y="0"/>
                </a:lnTo>
                <a:close/>
              </a:path>
            </a:pathLst>
          </a:custGeom>
          <a:blipFill>
            <a:blip r:embed="rId8"/>
            <a:stretch>
              <a:fillRect t="-11906" b="-47445"/>
            </a:stretch>
          </a:blipFill>
        </p:spPr>
        <p:txBody>
          <a:bodyPr/>
          <a:lstStyle/>
          <a:p>
            <a:endParaRPr lang="en-GB"/>
          </a:p>
        </p:txBody>
      </p:sp>
      <p:sp>
        <p:nvSpPr>
          <p:cNvPr id="19" name="TextBox 19"/>
          <p:cNvSpPr txBox="1"/>
          <p:nvPr/>
        </p:nvSpPr>
        <p:spPr>
          <a:xfrm>
            <a:off x="696038" y="3775008"/>
            <a:ext cx="6167923" cy="2134302"/>
          </a:xfrm>
          <a:prstGeom prst="rect">
            <a:avLst/>
          </a:prstGeom>
        </p:spPr>
        <p:txBody>
          <a:bodyPr lIns="0" tIns="0" rIns="0" bIns="0" rtlCol="0" anchor="t">
            <a:spAutoFit/>
          </a:bodyPr>
          <a:lstStyle/>
          <a:p>
            <a:pPr algn="ctr"/>
            <a:r>
              <a:rPr lang="cy-GB" sz="1400" dirty="0">
                <a:solidFill>
                  <a:schemeClr val="bg1"/>
                </a:solidFill>
                <a:latin typeface="Aptos" panose="020B0004020202020204" pitchFamily="34" charset="0"/>
              </a:rPr>
              <a:t>Wedi'i leoli o fewn prif adeilad yr ysbyty ar y llawr cyntaf. Mae gan ystafell y meddygon le i ymlacio, gyda soffas mawr, </a:t>
            </a:r>
            <a:r>
              <a:rPr lang="cy-GB" sz="1400" dirty="0" err="1">
                <a:solidFill>
                  <a:schemeClr val="bg1"/>
                </a:solidFill>
                <a:latin typeface="Aptos" panose="020B0004020202020204" pitchFamily="34" charset="0"/>
              </a:rPr>
              <a:t>podiau</a:t>
            </a:r>
            <a:r>
              <a:rPr lang="cy-GB" sz="1400" dirty="0">
                <a:solidFill>
                  <a:schemeClr val="bg1"/>
                </a:solidFill>
                <a:latin typeface="Aptos" panose="020B0004020202020204" pitchFamily="34" charset="0"/>
              </a:rPr>
              <a:t> eistedd, setiau teledu, cyfrifiaduron, a gallwch hyd yn oed archebu i'ch cinio gael ei ddanfon yno!</a:t>
            </a:r>
            <a:endParaRPr lang="en-GB" sz="1400" dirty="0">
              <a:solidFill>
                <a:schemeClr val="bg1"/>
              </a:solidFill>
              <a:latin typeface="Aptos" panose="020B0004020202020204" pitchFamily="34" charset="0"/>
            </a:endParaRPr>
          </a:p>
          <a:p>
            <a:pPr algn="ctr"/>
            <a:r>
              <a:rPr lang="en-GB" sz="1400" dirty="0">
                <a:solidFill>
                  <a:schemeClr val="bg1"/>
                </a:solidFill>
                <a:latin typeface="Aptos" panose="020B0004020202020204" pitchFamily="34" charset="0"/>
              </a:rPr>
              <a:t> </a:t>
            </a:r>
          </a:p>
          <a:p>
            <a:pPr algn="ctr"/>
            <a:r>
              <a:rPr lang="cy-GB" sz="1400" dirty="0">
                <a:solidFill>
                  <a:schemeClr val="bg1"/>
                </a:solidFill>
                <a:latin typeface="Aptos" panose="020B0004020202020204" pitchFamily="34" charset="0"/>
              </a:rPr>
              <a:t>Mae yna gyfleusterau newid hefyd, gyda chawodydd, a </a:t>
            </a:r>
            <a:r>
              <a:rPr lang="cy-GB" sz="1400" dirty="0" err="1">
                <a:solidFill>
                  <a:schemeClr val="bg1"/>
                </a:solidFill>
                <a:latin typeface="Aptos" panose="020B0004020202020204" pitchFamily="34" charset="0"/>
              </a:rPr>
              <a:t>loceri</a:t>
            </a:r>
            <a:r>
              <a:rPr lang="cy-GB" sz="1400" dirty="0">
                <a:solidFill>
                  <a:schemeClr val="bg1"/>
                </a:solidFill>
                <a:latin typeface="Aptos" panose="020B0004020202020204" pitchFamily="34" charset="0"/>
              </a:rPr>
              <a:t> i storio eich eiddo personol tra byddwch ar shifft. Mae'n lle </a:t>
            </a:r>
            <a:r>
              <a:rPr lang="cy-GB" sz="1400" dirty="0" err="1">
                <a:solidFill>
                  <a:schemeClr val="bg1"/>
                </a:solidFill>
                <a:latin typeface="Aptos" panose="020B0004020202020204" pitchFamily="34" charset="0"/>
              </a:rPr>
              <a:t>lle</a:t>
            </a:r>
            <a:r>
              <a:rPr lang="cy-GB" sz="1400" dirty="0">
                <a:solidFill>
                  <a:schemeClr val="bg1"/>
                </a:solidFill>
                <a:latin typeface="Aptos" panose="020B0004020202020204" pitchFamily="34" charset="0"/>
              </a:rPr>
              <a:t> gallwch ymlacio i ffwrdd o fwrlwm a phrysurdeb yr ysbyty prysur. Mae yna ddigwyddiadau rheolaidd hefyd, a gweithgareddau y gallwch chi gymryd rhan ynddynt hefyd.</a:t>
            </a:r>
            <a:endParaRPr lang="en-GB" sz="1400" dirty="0">
              <a:solidFill>
                <a:schemeClr val="bg1"/>
              </a:solidFill>
              <a:latin typeface="Aptos" panose="020B0004020202020204" pitchFamily="34" charset="0"/>
            </a:endParaRPr>
          </a:p>
          <a:p>
            <a:r>
              <a:rPr lang="en-GB" sz="1400" dirty="0">
                <a:solidFill>
                  <a:schemeClr val="bg1"/>
                </a:solidFill>
                <a:latin typeface="Aptos" panose="020B0004020202020204" pitchFamily="34" charset="0"/>
              </a:rPr>
              <a:t> </a:t>
            </a:r>
            <a:endParaRPr lang="en-US" sz="1400" b="1" dirty="0">
              <a:solidFill>
                <a:schemeClr val="bg1"/>
              </a:solidFill>
              <a:latin typeface="Aptos" panose="020B0004020202020204" pitchFamily="34" charset="0"/>
              <a:ea typeface="Verdana Pro Bold"/>
              <a:cs typeface="Verdana Pro Bold"/>
              <a:sym typeface="Verdana Pro Bold"/>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20" name="Freeform 20"/>
          <p:cNvSpPr/>
          <p:nvPr/>
        </p:nvSpPr>
        <p:spPr>
          <a:xfrm>
            <a:off x="2318020" y="3062417"/>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21"/>
          <p:cNvSpPr/>
          <p:nvPr/>
        </p:nvSpPr>
        <p:spPr>
          <a:xfrm>
            <a:off x="486787" y="5518696"/>
            <a:ext cx="6676592" cy="1360356"/>
          </a:xfrm>
          <a:custGeom>
            <a:avLst/>
            <a:gdLst/>
            <a:ahLst/>
            <a:cxnLst/>
            <a:rect l="l" t="t" r="r" b="b"/>
            <a:pathLst>
              <a:path w="6676592" h="1360356">
                <a:moveTo>
                  <a:pt x="0" y="0"/>
                </a:moveTo>
                <a:lnTo>
                  <a:pt x="6676592" y="0"/>
                </a:lnTo>
                <a:lnTo>
                  <a:pt x="6676592" y="1360356"/>
                </a:lnTo>
                <a:lnTo>
                  <a:pt x="0" y="1360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2" name="Freeform 22"/>
          <p:cNvSpPr/>
          <p:nvPr/>
        </p:nvSpPr>
        <p:spPr>
          <a:xfrm>
            <a:off x="587947" y="5635300"/>
            <a:ext cx="698885" cy="531153"/>
          </a:xfrm>
          <a:custGeom>
            <a:avLst/>
            <a:gdLst/>
            <a:ahLst/>
            <a:cxnLst/>
            <a:rect l="l" t="t" r="r" b="b"/>
            <a:pathLst>
              <a:path w="698885" h="531153">
                <a:moveTo>
                  <a:pt x="0" y="0"/>
                </a:moveTo>
                <a:lnTo>
                  <a:pt x="698885" y="0"/>
                </a:lnTo>
                <a:lnTo>
                  <a:pt x="698885" y="531153"/>
                </a:lnTo>
                <a:lnTo>
                  <a:pt x="0" y="5311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3" name="Freeform 23"/>
          <p:cNvSpPr/>
          <p:nvPr/>
        </p:nvSpPr>
        <p:spPr>
          <a:xfrm rot="-10387800">
            <a:off x="6347510" y="6198874"/>
            <a:ext cx="698885" cy="531153"/>
          </a:xfrm>
          <a:custGeom>
            <a:avLst/>
            <a:gdLst/>
            <a:ahLst/>
            <a:cxnLst/>
            <a:rect l="l" t="t" r="r" b="b"/>
            <a:pathLst>
              <a:path w="698885" h="531153">
                <a:moveTo>
                  <a:pt x="0" y="0"/>
                </a:moveTo>
                <a:lnTo>
                  <a:pt x="698885" y="0"/>
                </a:lnTo>
                <a:lnTo>
                  <a:pt x="698885" y="531152"/>
                </a:lnTo>
                <a:lnTo>
                  <a:pt x="0" y="5311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TextBox 24"/>
          <p:cNvSpPr txBox="1"/>
          <p:nvPr/>
        </p:nvSpPr>
        <p:spPr>
          <a:xfrm>
            <a:off x="843527" y="3411454"/>
            <a:ext cx="5963111" cy="369332"/>
          </a:xfrm>
          <a:prstGeom prst="rect">
            <a:avLst/>
          </a:prstGeom>
        </p:spPr>
        <p:txBody>
          <a:bodyPr lIns="0" tIns="0" rIns="0" bIns="0" rtlCol="0" anchor="t">
            <a:spAutoFit/>
          </a:bodyPr>
          <a:lstStyle/>
          <a:p>
            <a:pPr algn="ctr"/>
            <a:r>
              <a:rPr lang="cy-GB" sz="2400" b="1" dirty="0">
                <a:solidFill>
                  <a:schemeClr val="bg1"/>
                </a:solidFill>
              </a:rPr>
              <a:t>Bwyty'r Meddyg</a:t>
            </a:r>
            <a:endParaRPr lang="en-GB" sz="2400" dirty="0">
              <a:solidFill>
                <a:schemeClr val="bg1"/>
              </a:solidFill>
            </a:endParaRPr>
          </a:p>
        </p:txBody>
      </p:sp>
      <p:sp>
        <p:nvSpPr>
          <p:cNvPr id="25" name="TextBox 25"/>
          <p:cNvSpPr txBox="1"/>
          <p:nvPr/>
        </p:nvSpPr>
        <p:spPr>
          <a:xfrm>
            <a:off x="1387992" y="5741027"/>
            <a:ext cx="4842534" cy="984885"/>
          </a:xfrm>
          <a:prstGeom prst="rect">
            <a:avLst/>
          </a:prstGeom>
        </p:spPr>
        <p:txBody>
          <a:bodyPr wrap="square" lIns="0" tIns="0" rIns="0" bIns="0" rtlCol="0" anchor="t">
            <a:spAutoFit/>
          </a:bodyPr>
          <a:lstStyle/>
          <a:p>
            <a:pPr algn="ctr"/>
            <a:r>
              <a:rPr lang="cy-GB" sz="1600" b="1" dirty="0">
                <a:solidFill>
                  <a:schemeClr val="bg1"/>
                </a:solidFill>
              </a:rPr>
              <a:t>Dw i wir yn mwynhau pa mor gymdeithasgar yw ystafell fwyta’r meddygon. Mae gennym ni fynediad cyson at goffi a bisgedi hefyd, sy'n newid y gêm. Mae'n lle cyfforddus i ymlacio.</a:t>
            </a:r>
            <a:endParaRPr lang="en-GB" sz="1600" b="1" dirty="0">
              <a:solidFill>
                <a:schemeClr val="bg1"/>
              </a:solidFill>
            </a:endParaRPr>
          </a:p>
        </p:txBody>
      </p:sp>
      <p:sp>
        <p:nvSpPr>
          <p:cNvPr id="26" name="TextBox 26"/>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grpSp>
        <p:nvGrpSpPr>
          <p:cNvPr id="13" name="Group 13"/>
          <p:cNvGrpSpPr/>
          <p:nvPr/>
        </p:nvGrpSpPr>
        <p:grpSpPr>
          <a:xfrm>
            <a:off x="236300" y="7968229"/>
            <a:ext cx="7087401" cy="1408832"/>
            <a:chOff x="0" y="0"/>
            <a:chExt cx="2548285" cy="506548"/>
          </a:xfrm>
        </p:grpSpPr>
        <p:sp>
          <p:nvSpPr>
            <p:cNvPr id="14" name="Freeform 14"/>
            <p:cNvSpPr/>
            <p:nvPr/>
          </p:nvSpPr>
          <p:spPr>
            <a:xfrm>
              <a:off x="0" y="0"/>
              <a:ext cx="2548285" cy="506548"/>
            </a:xfrm>
            <a:custGeom>
              <a:avLst/>
              <a:gdLst/>
              <a:ahLst/>
              <a:cxnLst/>
              <a:rect l="l" t="t" r="r" b="b"/>
              <a:pathLst>
                <a:path w="2548285" h="506548">
                  <a:moveTo>
                    <a:pt x="0" y="0"/>
                  </a:moveTo>
                  <a:lnTo>
                    <a:pt x="2548285" y="0"/>
                  </a:lnTo>
                  <a:lnTo>
                    <a:pt x="2548285" y="506548"/>
                  </a:lnTo>
                  <a:lnTo>
                    <a:pt x="0" y="506548"/>
                  </a:lnTo>
                  <a:close/>
                </a:path>
              </a:pathLst>
            </a:custGeom>
            <a:solidFill>
              <a:srgbClr val="11598B"/>
            </a:solidFill>
          </p:spPr>
          <p:txBody>
            <a:bodyPr/>
            <a:lstStyle/>
            <a:p>
              <a:endParaRPr lang="en-GB"/>
            </a:p>
          </p:txBody>
        </p:sp>
        <p:sp>
          <p:nvSpPr>
            <p:cNvPr id="15" name="TextBox 15"/>
            <p:cNvSpPr txBox="1"/>
            <p:nvPr/>
          </p:nvSpPr>
          <p:spPr>
            <a:xfrm>
              <a:off x="0" y="-38100"/>
              <a:ext cx="2548285" cy="544648"/>
            </a:xfrm>
            <a:prstGeom prst="rect">
              <a:avLst/>
            </a:prstGeom>
          </p:spPr>
          <p:txBody>
            <a:bodyPr lIns="50634" tIns="50634" rIns="50634" bIns="50634" rtlCol="0" anchor="ctr"/>
            <a:lstStyle/>
            <a:p>
              <a:pPr algn="ctr">
                <a:lnSpc>
                  <a:spcPts val="2509"/>
                </a:lnSpc>
              </a:pPr>
              <a:endParaRPr/>
            </a:p>
          </p:txBody>
        </p:sp>
      </p:grpSp>
      <p:sp>
        <p:nvSpPr>
          <p:cNvPr id="16" name="TextBox 16"/>
          <p:cNvSpPr txBox="1"/>
          <p:nvPr/>
        </p:nvSpPr>
        <p:spPr>
          <a:xfrm>
            <a:off x="425450" y="3666410"/>
            <a:ext cx="6782283" cy="5902000"/>
          </a:xfrm>
          <a:prstGeom prst="rect">
            <a:avLst/>
          </a:prstGeom>
        </p:spPr>
        <p:txBody>
          <a:bodyPr wrap="square" lIns="0" tIns="0" rIns="0" bIns="0" rtlCol="0" anchor="t">
            <a:spAutoFit/>
          </a:bodyPr>
          <a:lstStyle/>
          <a:p>
            <a:pPr algn="ctr"/>
            <a:r>
              <a:rPr lang="cy-GB" sz="1400" dirty="0">
                <a:solidFill>
                  <a:schemeClr val="bg1"/>
                </a:solidFill>
              </a:rPr>
              <a:t>Fel gyda phob Ysbyty ledled Cymru, darperir llety gwarantedig am ddim i bob meddyg F1 yn Ysbyty Maelor Wrecsam. </a:t>
            </a:r>
            <a:endParaRPr lang="en-GB" sz="1400" dirty="0">
              <a:solidFill>
                <a:schemeClr val="bg1"/>
              </a:solidFill>
            </a:endParaRPr>
          </a:p>
          <a:p>
            <a:pPr algn="ctr"/>
            <a:r>
              <a:rPr lang="en-GB" sz="1400" dirty="0">
                <a:solidFill>
                  <a:schemeClr val="bg1"/>
                </a:solidFill>
              </a:rPr>
              <a:t> </a:t>
            </a:r>
          </a:p>
          <a:p>
            <a:pPr algn="ctr"/>
            <a:r>
              <a:rPr lang="cy-GB" sz="1400" dirty="0">
                <a:solidFill>
                  <a:schemeClr val="bg1"/>
                </a:solidFill>
              </a:rPr>
              <a:t>Mae'r llety wedi'i leoli o fewn prif safle'r ysbyty, ond mae wedi'i leoli ar draws y ffordd o brif adeiladau clinigol mewn ardal breswyl ddynodedig. Mae'r rhan fwyaf o'r fflatiau'n gartref i bump o bobl sy'n byw yn F1 ac sy'n rhannu cegin, ystafell ymolchi, ac ystafell doiled wedi'u hadnewyddu'n hyfryd, a lolfa o faint helaeth. Mae gan bob lolfa deledu gwylio am ddim. </a:t>
            </a:r>
            <a:endParaRPr lang="en-GB" sz="1400" dirty="0">
              <a:solidFill>
                <a:schemeClr val="bg1"/>
              </a:solidFill>
            </a:endParaRPr>
          </a:p>
          <a:p>
            <a:pPr algn="ctr"/>
            <a:r>
              <a:rPr lang="en-GB" sz="1400" b="1" dirty="0">
                <a:solidFill>
                  <a:schemeClr val="bg1"/>
                </a:solidFill>
              </a:rPr>
              <a:t> </a:t>
            </a:r>
            <a:endParaRPr lang="en-GB" sz="1400" dirty="0">
              <a:solidFill>
                <a:schemeClr val="bg1"/>
              </a:solidFill>
            </a:endParaRPr>
          </a:p>
          <a:p>
            <a:pPr algn="ctr"/>
            <a:r>
              <a:rPr lang="cy-GB" sz="1400" dirty="0">
                <a:solidFill>
                  <a:schemeClr val="bg1"/>
                </a:solidFill>
              </a:rPr>
              <a:t>Darperir gwasanaeth domestig yn ystod yr wythnos ond nid yn ystod penwythnosau na Gwyliau Banc. Mae cyfleusterau golchi dillad wedi'u lleoli o fewn safle Bron-Y-Nant er y bydd gan y fflatiau sydd newydd eu hadnewyddu eu cyfleusterau golchi a sychu eu hunain ac mae parcio ceir am ddim ar y safle. </a:t>
            </a:r>
            <a:endParaRPr lang="en-GB" sz="1400" dirty="0">
              <a:solidFill>
                <a:schemeClr val="bg1"/>
              </a:solidFill>
            </a:endParaRPr>
          </a:p>
          <a:p>
            <a:pPr algn="ctr"/>
            <a:r>
              <a:rPr lang="en-GB" sz="1400" dirty="0">
                <a:solidFill>
                  <a:schemeClr val="bg1"/>
                </a:solidFill>
              </a:rPr>
              <a:t> </a:t>
            </a:r>
          </a:p>
          <a:p>
            <a:pPr algn="ctr"/>
            <a:r>
              <a:rPr lang="cy-GB" sz="1400" dirty="0">
                <a:solidFill>
                  <a:schemeClr val="bg1"/>
                </a:solidFill>
              </a:rPr>
              <a:t>Mae pob un o'r ystafelloedd gwely o faint da ac yn edrych allan ar ardd. Maent hefyd wedi'u cyfarparu â lle storio hael, gwely sengl a desg. Mae sinc adeiledig a chyfleusterau dŵr rhedegog ym mhob ystafell hefyd.</a:t>
            </a:r>
            <a:endParaRPr lang="en-GB" sz="1400" dirty="0">
              <a:solidFill>
                <a:schemeClr val="bg1"/>
              </a:solidFill>
            </a:endParaRPr>
          </a:p>
          <a:p>
            <a:pPr algn="ctr"/>
            <a:r>
              <a:rPr lang="en-GB" sz="1400" dirty="0">
                <a:solidFill>
                  <a:schemeClr val="bg1"/>
                </a:solidFill>
              </a:rPr>
              <a:t> </a:t>
            </a:r>
          </a:p>
          <a:p>
            <a:pPr algn="ctr"/>
            <a:r>
              <a:rPr lang="cy-GB" sz="1600" i="1" dirty="0">
                <a:solidFill>
                  <a:schemeClr val="bg1"/>
                </a:solidFill>
              </a:rPr>
              <a:t>*Sylwch, mae llety i gyplau a theuluoedd hefyd ar gael ar gais er y gallai lle fod yn gyfyngedig.</a:t>
            </a:r>
            <a:endParaRPr lang="en-GB" sz="1600" dirty="0">
              <a:solidFill>
                <a:schemeClr val="bg1"/>
              </a:solidFill>
            </a:endParaRPr>
          </a:p>
          <a:p>
            <a:pPr algn="ctr">
              <a:lnSpc>
                <a:spcPts val="1674"/>
              </a:lnSpc>
            </a:pPr>
            <a:endParaRPr lang="en-US" sz="1196" b="1" i="1" dirty="0">
              <a:solidFill>
                <a:srgbClr val="FFFFFF"/>
              </a:solidFill>
              <a:latin typeface="Verdana Pro Bold Italics"/>
              <a:ea typeface="Verdana Pro Bold Italics"/>
              <a:cs typeface="Verdana Pro Bold Italics"/>
              <a:sym typeface="Verdana Pro Bold Italics"/>
            </a:endParaRPr>
          </a:p>
          <a:p>
            <a:pPr algn="ctr"/>
            <a:endParaRPr lang="cy-GB" sz="1600" dirty="0">
              <a:solidFill>
                <a:schemeClr val="bg1"/>
              </a:solidFill>
              <a:latin typeface="Aptos" panose="020B0004020202020204" pitchFamily="34" charset="0"/>
            </a:endParaRPr>
          </a:p>
          <a:p>
            <a:pPr algn="ctr"/>
            <a:r>
              <a:rPr lang="cy-GB" sz="1600" dirty="0">
                <a:solidFill>
                  <a:schemeClr val="bg1"/>
                </a:solidFill>
                <a:latin typeface="Aptos" panose="020B0004020202020204" pitchFamily="34" charset="0"/>
              </a:rPr>
              <a:t>Am ragor o wybodaeth am ba lety sydd ar gael, cysylltwch â'r tîm llety lleol:</a:t>
            </a:r>
            <a:endParaRPr lang="en-US" sz="1600" b="1" dirty="0">
              <a:solidFill>
                <a:schemeClr val="bg1"/>
              </a:solidFill>
              <a:latin typeface="Aptos" panose="020B0004020202020204" pitchFamily="34" charset="0"/>
              <a:ea typeface="Verdana Pro Bold"/>
              <a:cs typeface="Verdana Pro Bold"/>
              <a:sym typeface="Verdana Pro Bold"/>
            </a:endParaRPr>
          </a:p>
          <a:p>
            <a:pPr algn="ctr">
              <a:lnSpc>
                <a:spcPts val="1674"/>
              </a:lnSpc>
            </a:pPr>
            <a:r>
              <a:rPr lang="en-US" sz="1196" b="1" dirty="0">
                <a:solidFill>
                  <a:srgbClr val="FFFFFF"/>
                </a:solidFill>
                <a:latin typeface="Verdana Pro Bold"/>
                <a:ea typeface="Verdana Pro Bold"/>
                <a:cs typeface="Verdana Pro Bold"/>
                <a:sym typeface="Verdana Pro Bold"/>
              </a:rPr>
              <a:t>Jane Jenkins</a:t>
            </a:r>
          </a:p>
          <a:p>
            <a:pPr algn="ctr">
              <a:lnSpc>
                <a:spcPts val="1674"/>
              </a:lnSpc>
            </a:pPr>
            <a:r>
              <a:rPr lang="en-US" sz="1196" b="1" u="sng" dirty="0">
                <a:solidFill>
                  <a:srgbClr val="FFFFFF"/>
                </a:solidFill>
                <a:latin typeface="Verdana Pro Bold"/>
                <a:ea typeface="Verdana Pro Bold"/>
                <a:cs typeface="Verdana Pro Bold"/>
                <a:sym typeface="Verdana Pro Bold"/>
                <a:hlinkClick r:id="rId3" tooltip="mailto:jane.jenkins@wales.nhs.uk"/>
              </a:rPr>
              <a:t>jane.jenkins@wales.nhs.uk</a:t>
            </a:r>
            <a:r>
              <a:rPr lang="en-US" sz="1196" b="1" dirty="0">
                <a:solidFill>
                  <a:srgbClr val="FFFFFF"/>
                </a:solidFill>
                <a:latin typeface="Verdana Pro Bold"/>
                <a:ea typeface="Verdana Pro Bold"/>
                <a:cs typeface="Verdana Pro Bold"/>
                <a:sym typeface="Verdana Pro Bold"/>
              </a:rPr>
              <a:t> </a:t>
            </a:r>
          </a:p>
          <a:p>
            <a:pPr algn="ctr">
              <a:lnSpc>
                <a:spcPts val="1674"/>
              </a:lnSpc>
            </a:pPr>
            <a:r>
              <a:rPr lang="en-US" sz="1196" b="1" dirty="0">
                <a:solidFill>
                  <a:srgbClr val="FFFFFF"/>
                </a:solidFill>
                <a:latin typeface="Verdana Pro Bold"/>
                <a:ea typeface="Verdana Pro Bold"/>
                <a:cs typeface="Verdana Pro Bold"/>
                <a:sym typeface="Verdana Pro Bold"/>
              </a:rPr>
              <a:t>03000 848807</a:t>
            </a:r>
          </a:p>
          <a:p>
            <a:pPr algn="ctr">
              <a:lnSpc>
                <a:spcPts val="1674"/>
              </a:lnSpc>
            </a:pPr>
            <a:endParaRPr lang="en-US" sz="1196" b="1" dirty="0">
              <a:solidFill>
                <a:srgbClr val="FFFFFF"/>
              </a:solidFill>
              <a:latin typeface="Verdana Pro Bold"/>
              <a:ea typeface="Verdana Pro Bold"/>
              <a:cs typeface="Verdana Pro Bold"/>
              <a:sym typeface="Verdana Pro Bold"/>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7" name="Freeform 17"/>
          <p:cNvSpPr/>
          <p:nvPr/>
        </p:nvSpPr>
        <p:spPr>
          <a:xfrm>
            <a:off x="236300" y="249891"/>
            <a:ext cx="7087401" cy="2817707"/>
          </a:xfrm>
          <a:custGeom>
            <a:avLst/>
            <a:gdLst/>
            <a:ahLst/>
            <a:cxnLst/>
            <a:rect l="l" t="t" r="r" b="b"/>
            <a:pathLst>
              <a:path w="7087401" h="2817707">
                <a:moveTo>
                  <a:pt x="0" y="0"/>
                </a:moveTo>
                <a:lnTo>
                  <a:pt x="7087400" y="0"/>
                </a:lnTo>
                <a:lnTo>
                  <a:pt x="7087400" y="2817707"/>
                </a:lnTo>
                <a:lnTo>
                  <a:pt x="0" y="2817707"/>
                </a:lnTo>
                <a:lnTo>
                  <a:pt x="0" y="0"/>
                </a:lnTo>
                <a:close/>
              </a:path>
            </a:pathLst>
          </a:custGeom>
          <a:blipFill>
            <a:blip r:embed="rId4"/>
            <a:stretch>
              <a:fillRect l="-45436" t="-5633" r="-3168" b="-17556"/>
            </a:stretch>
          </a:blipFill>
        </p:spPr>
        <p:txBody>
          <a:bodyPr/>
          <a:lstStyle/>
          <a:p>
            <a:endParaRPr lang="en-GB"/>
          </a:p>
        </p:txBody>
      </p:sp>
      <p:sp>
        <p:nvSpPr>
          <p:cNvPr id="18" name="Freeform 18"/>
          <p:cNvSpPr/>
          <p:nvPr/>
        </p:nvSpPr>
        <p:spPr>
          <a:xfrm>
            <a:off x="2272937" y="2916892"/>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TextBox 19"/>
          <p:cNvSpPr txBox="1"/>
          <p:nvPr/>
        </p:nvSpPr>
        <p:spPr>
          <a:xfrm>
            <a:off x="798444" y="3265930"/>
            <a:ext cx="5963111" cy="430887"/>
          </a:xfrm>
          <a:prstGeom prst="rect">
            <a:avLst/>
          </a:prstGeom>
        </p:spPr>
        <p:txBody>
          <a:bodyPr lIns="0" tIns="0" rIns="0" bIns="0" rtlCol="0" anchor="t">
            <a:spAutoFit/>
          </a:bodyPr>
          <a:lstStyle/>
          <a:p>
            <a:pPr algn="ctr"/>
            <a:r>
              <a:rPr lang="cy-GB" sz="2800" b="1" dirty="0">
                <a:solidFill>
                  <a:schemeClr val="bg1"/>
                </a:solidFill>
              </a:rPr>
              <a:t>Llety AM DDIM i F1s</a:t>
            </a:r>
            <a:endParaRPr lang="en-GB" sz="2800" dirty="0">
              <a:solidFill>
                <a:schemeClr val="bg1"/>
              </a:solidFill>
            </a:endParaRPr>
          </a:p>
        </p:txBody>
      </p:sp>
      <p:sp>
        <p:nvSpPr>
          <p:cNvPr id="20" name="TextBox 20"/>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687594" y="3644204"/>
            <a:ext cx="6212066" cy="6006773"/>
          </a:xfrm>
          <a:prstGeom prst="rect">
            <a:avLst/>
          </a:prstGeom>
        </p:spPr>
        <p:txBody>
          <a:bodyPr wrap="square" lIns="0" tIns="0" rIns="0" bIns="0" rtlCol="0" anchor="t">
            <a:spAutoFit/>
          </a:bodyPr>
          <a:lstStyle/>
          <a:p>
            <a:pPr algn="ctr"/>
            <a:r>
              <a:rPr lang="cy-GB" sz="1600" dirty="0">
                <a:solidFill>
                  <a:schemeClr val="bg1"/>
                </a:solidFill>
              </a:rPr>
              <a:t>Tystiolaeth – Dr </a:t>
            </a:r>
            <a:r>
              <a:rPr lang="cy-GB" sz="1600" dirty="0" err="1">
                <a:solidFill>
                  <a:schemeClr val="bg1"/>
                </a:solidFill>
              </a:rPr>
              <a:t>Inbar</a:t>
            </a:r>
            <a:r>
              <a:rPr lang="cy-GB" sz="1600" dirty="0">
                <a:solidFill>
                  <a:schemeClr val="bg1"/>
                </a:solidFill>
              </a:rPr>
              <a:t> </a:t>
            </a:r>
            <a:r>
              <a:rPr lang="cy-GB" sz="1600" dirty="0" err="1">
                <a:solidFill>
                  <a:schemeClr val="bg1"/>
                </a:solidFill>
              </a:rPr>
              <a:t>Aberman</a:t>
            </a:r>
            <a:r>
              <a:rPr lang="cy-GB" sz="1600" dirty="0">
                <a:solidFill>
                  <a:schemeClr val="bg1"/>
                </a:solidFill>
              </a:rPr>
              <a:t>, Meddyg Blwyddyn 2 Sylfaen </a:t>
            </a:r>
            <a:endParaRPr lang="en-GB" sz="1600" dirty="0">
              <a:solidFill>
                <a:schemeClr val="bg1"/>
              </a:solidFill>
            </a:endParaRPr>
          </a:p>
          <a:p>
            <a:pPr algn="ctr">
              <a:lnSpc>
                <a:spcPts val="1363"/>
              </a:lnSpc>
            </a:pPr>
            <a:endParaRPr lang="en-US" sz="1300" b="1" dirty="0">
              <a:solidFill>
                <a:schemeClr val="bg1"/>
              </a:solidFill>
              <a:latin typeface="Baguet Script" panose="00000500000000000000" pitchFamily="2" charset="0"/>
              <a:ea typeface="Verdana Pro Bold"/>
              <a:cs typeface="Verdana Pro Bold"/>
              <a:sym typeface="Verdana Pro Bold"/>
            </a:endParaRPr>
          </a:p>
          <a:p>
            <a:pPr algn="ctr"/>
            <a:r>
              <a:rPr lang="cy-GB" sz="1300" dirty="0">
                <a:solidFill>
                  <a:schemeClr val="bg1"/>
                </a:solidFill>
                <a:latin typeface="Abadi Extra Light" panose="020B0204020104020204" pitchFamily="34" charset="0"/>
              </a:rPr>
              <a:t>Mae ymgymryd â fy Hyfforddiant Sylfaen yn Ysbyty Maelor Wrecsam wedi bod yn brofiad gwych. Fel myfyriwr FY1, mae'r gromlin ddysgu yn serth ond yn Wrecsam, roeddwn i'n teimlo bod fy ymgynghorwyr a'm cofrestryddion mor hawdd mynd atynt, yn gefnogol ac yn awyddus i addysgu pan allant. Roedd y tîm gofal iechyd ehangach (yn enwedig y nyrsys yn yr Adran Damweiniau ac Achosion Brys a'r nyrsys ward) mor gymwynasgar a charedig - rydych chi'n teimlo eich bod chi'n gweithio fel tîm ar gyfer gofal cleifion ac mae hynny wedi bod yn fraint yma erioed. Mae fy nghyd-feddygon sylfaen wedi bod yno bob cam o'r ffordd ac roedden ni'n ffodus iawn i gael carfan gyfeillgar iawn sy'n helpu ei gilydd yn aml ac yn cefnogi ei gilydd. </a:t>
            </a:r>
          </a:p>
          <a:p>
            <a:pPr algn="ctr"/>
            <a:endParaRPr lang="en-GB" sz="1300" dirty="0">
              <a:solidFill>
                <a:schemeClr val="bg1"/>
              </a:solidFill>
              <a:latin typeface="Abadi Extra Light" panose="020B0204020104020204" pitchFamily="34" charset="0"/>
            </a:endParaRPr>
          </a:p>
          <a:p>
            <a:pPr algn="ctr"/>
            <a:r>
              <a:rPr lang="cy-GB" sz="1300" dirty="0">
                <a:solidFill>
                  <a:schemeClr val="bg1"/>
                </a:solidFill>
                <a:latin typeface="Abadi Extra Light" panose="020B0204020104020204" pitchFamily="34" charset="0"/>
              </a:rPr>
              <a:t>Ymgymerais â  FY1 a oedd yn cynnwys rhaglen LIFT (un diwrnod yr wythnos gyda'r meddyg teulu) ac roedd y cyfleoedd i arsylwi a gweithio'n annibynnol fel blwyddyn ariannol 1 yn ardderchog. Fel  FY2, rydw i wedi ymgymryd â SFP mewn Ymchwil Glinigol un diwrnod yr wythnos sydd hefyd yn rhedeg ochr yn ochr â'm hymrwymiadau swydd yn fy ail flwyddyn ariannol - mae hwn wedi bod yn brofiad unigryw a heriol sydd wedi fy nysgu am sbectrwm ehangach meddygaeth y tu allan i'r ysbyty. Y rhan fwyaf o'r amser, hyd yn oed yn hinsawdd heriol y GIG heddiw, mae pawb wedi gwneud eu gorau i wneud i ni deimlo'n gartrefol, ein helpu i ddatblygu ein sgiliau a'n dysgu pryd bynnag y gallent. Yn bwysig, pan nad yw pethau'n mynd cystal, rydw i wedi canfod bod Wrecsam fel amgylchedd gwaith yn gefnogol iawn ac mae'r staff academaidd, yr ymgynghorwyr a'r tîm </a:t>
            </a:r>
            <a:r>
              <a:rPr lang="cy-GB" sz="1300" dirty="0" err="1">
                <a:solidFill>
                  <a:schemeClr val="bg1"/>
                </a:solidFill>
                <a:latin typeface="Abadi Extra Light" panose="020B0204020104020204" pitchFamily="34" charset="0"/>
              </a:rPr>
              <a:t>rota</a:t>
            </a:r>
            <a:r>
              <a:rPr lang="cy-GB" sz="1300" dirty="0">
                <a:solidFill>
                  <a:schemeClr val="bg1"/>
                </a:solidFill>
                <a:latin typeface="Abadi Extra Light" panose="020B0204020104020204" pitchFamily="34" charset="0"/>
              </a:rPr>
              <a:t> yn gwneud eu gorau i'n helpu pryd bynnag y </a:t>
            </a:r>
            <a:r>
              <a:rPr lang="cy-GB" sz="1300" dirty="0" err="1">
                <a:solidFill>
                  <a:schemeClr val="bg1"/>
                </a:solidFill>
                <a:latin typeface="Abadi Extra Light" panose="020B0204020104020204" pitchFamily="34" charset="0"/>
              </a:rPr>
              <a:t>gallant</a:t>
            </a:r>
            <a:r>
              <a:rPr lang="cy-GB" sz="1300" dirty="0">
                <a:solidFill>
                  <a:schemeClr val="bg1"/>
                </a:solidFill>
                <a:latin typeface="Abadi Extra Light" panose="020B0204020104020204" pitchFamily="34" charset="0"/>
              </a:rPr>
              <a:t> wneud hynny. Y tu allan i fywyd ysbyty, mae gennym ddigwyddiadau a chynulliadau gwyliau Nadoligaidd. Rydym wedi'n lleoli'n dda yn agos at rai ardaloedd prydferth yng Ngogledd Cymru - yn enwedig os ydych chi'n dwlu ar ddringo, teithio neu wersylla, felly manteisiwch i'r eithaf ar hyn. Ar ochr arall i ni, rydym yn agos at </a:t>
            </a:r>
            <a:r>
              <a:rPr lang="cy-GB" sz="1300" dirty="0" err="1">
                <a:solidFill>
                  <a:schemeClr val="bg1"/>
                </a:solidFill>
                <a:latin typeface="Abadi Extra Light" panose="020B0204020104020204" pitchFamily="34" charset="0"/>
              </a:rPr>
              <a:t>Fanceinion</a:t>
            </a:r>
            <a:r>
              <a:rPr lang="cy-GB" sz="1300" dirty="0">
                <a:solidFill>
                  <a:schemeClr val="bg1"/>
                </a:solidFill>
                <a:latin typeface="Abadi Extra Light" panose="020B0204020104020204" pitchFamily="34" charset="0"/>
              </a:rPr>
              <a:t>, Lerpwl a Chaer sydd hefyd yn hwyl fawr ar gyfer cerddoriaeth, siopa ac archwilio.</a:t>
            </a:r>
          </a:p>
          <a:p>
            <a:pPr algn="ctr"/>
            <a:endParaRPr lang="en-GB" sz="1300" dirty="0">
              <a:solidFill>
                <a:schemeClr val="bg1"/>
              </a:solidFill>
              <a:latin typeface="Abadi Extra Light" panose="020B0204020104020204" pitchFamily="34" charset="0"/>
            </a:endParaRPr>
          </a:p>
          <a:p>
            <a:pPr algn="ctr"/>
            <a:r>
              <a:rPr lang="cy-GB" sz="1300" dirty="0">
                <a:solidFill>
                  <a:schemeClr val="bg1"/>
                </a:solidFill>
                <a:latin typeface="Abadi Extra Light" panose="020B0204020104020204" pitchFamily="34" charset="0"/>
              </a:rPr>
              <a:t>Gallaf ddweud yn onest na allwn ddychmygu hyfforddi yn unman arall. Gobeithio y byddwch chi gyd yn mwynhau Wrecsam</a:t>
            </a:r>
            <a:r>
              <a:rPr lang="cy-GB" sz="1300" dirty="0">
                <a:solidFill>
                  <a:schemeClr val="bg1"/>
                </a:solidFill>
                <a:latin typeface="Baguet Script" panose="00000500000000000000" pitchFamily="2" charset="0"/>
              </a:rPr>
              <a:t>!</a:t>
            </a:r>
            <a:endParaRPr lang="en-GB" sz="1300" dirty="0">
              <a:solidFill>
                <a:schemeClr val="bg1"/>
              </a:solidFill>
              <a:latin typeface="Baguet Script" panose="00000500000000000000" pitchFamily="2" charset="0"/>
            </a:endParaRPr>
          </a:p>
          <a:p>
            <a:pPr algn="ctr">
              <a:lnSpc>
                <a:spcPts val="1363"/>
              </a:lnSpc>
            </a:pPr>
            <a:endParaRPr lang="en-US" sz="1196" dirty="0">
              <a:solidFill>
                <a:srgbClr val="FFFFFF"/>
              </a:solidFill>
              <a:latin typeface="Verdana Pro"/>
              <a:ea typeface="Verdana Pro"/>
              <a:cs typeface="Verdana Pro"/>
              <a:sym typeface="Verdana Pro"/>
            </a:endParaRPr>
          </a:p>
        </p:txBody>
      </p:sp>
      <p:sp>
        <p:nvSpPr>
          <p:cNvPr id="14" name="Freeform 14"/>
          <p:cNvSpPr/>
          <p:nvPr/>
        </p:nvSpPr>
        <p:spPr>
          <a:xfrm>
            <a:off x="236300" y="249891"/>
            <a:ext cx="2436735" cy="2687819"/>
          </a:xfrm>
          <a:custGeom>
            <a:avLst/>
            <a:gdLst/>
            <a:ahLst/>
            <a:cxnLst/>
            <a:rect l="l" t="t" r="r" b="b"/>
            <a:pathLst>
              <a:path w="2436735" h="2687819">
                <a:moveTo>
                  <a:pt x="0" y="0"/>
                </a:moveTo>
                <a:lnTo>
                  <a:pt x="2436734" y="0"/>
                </a:lnTo>
                <a:lnTo>
                  <a:pt x="2436734" y="2687819"/>
                </a:lnTo>
                <a:lnTo>
                  <a:pt x="0" y="2687819"/>
                </a:lnTo>
                <a:lnTo>
                  <a:pt x="0" y="0"/>
                </a:lnTo>
                <a:close/>
              </a:path>
            </a:pathLst>
          </a:custGeom>
          <a:blipFill>
            <a:blip r:embed="rId3"/>
            <a:stretch>
              <a:fillRect b="-20877"/>
            </a:stretch>
          </a:blipFill>
        </p:spPr>
        <p:txBody>
          <a:bodyPr/>
          <a:lstStyle/>
          <a:p>
            <a:endParaRPr lang="en-GB"/>
          </a:p>
        </p:txBody>
      </p:sp>
      <p:sp>
        <p:nvSpPr>
          <p:cNvPr id="15" name="Freeform 15"/>
          <p:cNvSpPr/>
          <p:nvPr/>
        </p:nvSpPr>
        <p:spPr>
          <a:xfrm>
            <a:off x="4993988" y="249891"/>
            <a:ext cx="2329712" cy="2687819"/>
          </a:xfrm>
          <a:custGeom>
            <a:avLst/>
            <a:gdLst/>
            <a:ahLst/>
            <a:cxnLst/>
            <a:rect l="l" t="t" r="r" b="b"/>
            <a:pathLst>
              <a:path w="2329712" h="2687819">
                <a:moveTo>
                  <a:pt x="0" y="0"/>
                </a:moveTo>
                <a:lnTo>
                  <a:pt x="2329712" y="0"/>
                </a:lnTo>
                <a:lnTo>
                  <a:pt x="2329712" y="2687819"/>
                </a:lnTo>
                <a:lnTo>
                  <a:pt x="0" y="2687819"/>
                </a:lnTo>
                <a:lnTo>
                  <a:pt x="0" y="0"/>
                </a:lnTo>
                <a:close/>
              </a:path>
            </a:pathLst>
          </a:custGeom>
          <a:blipFill>
            <a:blip r:embed="rId4"/>
            <a:stretch>
              <a:fillRect t="-1899" b="-23569"/>
            </a:stretch>
          </a:blipFill>
        </p:spPr>
        <p:txBody>
          <a:bodyPr/>
          <a:lstStyle/>
          <a:p>
            <a:endParaRPr lang="en-GB"/>
          </a:p>
        </p:txBody>
      </p:sp>
      <p:sp>
        <p:nvSpPr>
          <p:cNvPr id="16" name="Freeform 16"/>
          <p:cNvSpPr/>
          <p:nvPr/>
        </p:nvSpPr>
        <p:spPr>
          <a:xfrm>
            <a:off x="2638577" y="249891"/>
            <a:ext cx="2440659" cy="2687819"/>
          </a:xfrm>
          <a:custGeom>
            <a:avLst/>
            <a:gdLst/>
            <a:ahLst/>
            <a:cxnLst/>
            <a:rect l="l" t="t" r="r" b="b"/>
            <a:pathLst>
              <a:path w="2440659" h="2687819">
                <a:moveTo>
                  <a:pt x="0" y="0"/>
                </a:moveTo>
                <a:lnTo>
                  <a:pt x="2440659" y="0"/>
                </a:lnTo>
                <a:lnTo>
                  <a:pt x="2440659" y="2687819"/>
                </a:lnTo>
                <a:lnTo>
                  <a:pt x="0" y="2687819"/>
                </a:lnTo>
                <a:lnTo>
                  <a:pt x="0" y="0"/>
                </a:lnTo>
                <a:close/>
              </a:path>
            </a:pathLst>
          </a:custGeom>
          <a:blipFill>
            <a:blip r:embed="rId5"/>
            <a:stretch>
              <a:fillRect b="-20877"/>
            </a:stretch>
          </a:blipFill>
        </p:spPr>
        <p:txBody>
          <a:bodyPr/>
          <a:lstStyle/>
          <a:p>
            <a:endParaRPr lang="en-GB"/>
          </a:p>
        </p:txBody>
      </p:sp>
      <p:sp>
        <p:nvSpPr>
          <p:cNvPr id="17" name="Freeform 17"/>
          <p:cNvSpPr/>
          <p:nvPr/>
        </p:nvSpPr>
        <p:spPr>
          <a:xfrm>
            <a:off x="2351844" y="278700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Freeform 18"/>
          <p:cNvSpPr/>
          <p:nvPr/>
        </p:nvSpPr>
        <p:spPr>
          <a:xfrm>
            <a:off x="398185" y="3753264"/>
            <a:ext cx="1443404" cy="1255762"/>
          </a:xfrm>
          <a:custGeom>
            <a:avLst/>
            <a:gdLst/>
            <a:ahLst/>
            <a:cxnLst/>
            <a:rect l="l" t="t" r="r" b="b"/>
            <a:pathLst>
              <a:path w="1443404" h="1255762">
                <a:moveTo>
                  <a:pt x="0" y="0"/>
                </a:moveTo>
                <a:lnTo>
                  <a:pt x="1443404" y="0"/>
                </a:lnTo>
                <a:lnTo>
                  <a:pt x="1443404" y="1255762"/>
                </a:lnTo>
                <a:lnTo>
                  <a:pt x="0" y="1255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TextBox 19"/>
          <p:cNvSpPr txBox="1"/>
          <p:nvPr/>
        </p:nvSpPr>
        <p:spPr>
          <a:xfrm>
            <a:off x="798444" y="3136042"/>
            <a:ext cx="5963111" cy="492443"/>
          </a:xfrm>
          <a:prstGeom prst="rect">
            <a:avLst/>
          </a:prstGeom>
        </p:spPr>
        <p:txBody>
          <a:bodyPr lIns="0" tIns="0" rIns="0" bIns="0" rtlCol="0" anchor="t">
            <a:spAutoFit/>
          </a:bodyPr>
          <a:lstStyle/>
          <a:p>
            <a:pPr algn="ctr"/>
            <a:r>
              <a:rPr lang="cy-GB" sz="3200" b="1" dirty="0">
                <a:solidFill>
                  <a:schemeClr val="bg1"/>
                </a:solidFill>
              </a:rPr>
              <a:t>Tystebau ac Adborth</a:t>
            </a:r>
            <a:endParaRPr lang="en-GB" sz="3200" dirty="0">
              <a:solidFill>
                <a:schemeClr val="bg1"/>
              </a:solidFill>
            </a:endParaRPr>
          </a:p>
        </p:txBody>
      </p:sp>
      <p:sp>
        <p:nvSpPr>
          <p:cNvPr id="20" name="Freeform 20"/>
          <p:cNvSpPr/>
          <p:nvPr/>
        </p:nvSpPr>
        <p:spPr>
          <a:xfrm rot="-10800000">
            <a:off x="5742551" y="7858890"/>
            <a:ext cx="1443404" cy="1255762"/>
          </a:xfrm>
          <a:custGeom>
            <a:avLst/>
            <a:gdLst/>
            <a:ahLst/>
            <a:cxnLst/>
            <a:rect l="l" t="t" r="r" b="b"/>
            <a:pathLst>
              <a:path w="1443404" h="1255762">
                <a:moveTo>
                  <a:pt x="0" y="0"/>
                </a:moveTo>
                <a:lnTo>
                  <a:pt x="1443404" y="0"/>
                </a:lnTo>
                <a:lnTo>
                  <a:pt x="1443404" y="1255762"/>
                </a:lnTo>
                <a:lnTo>
                  <a:pt x="0" y="1255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TextBox 21"/>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4174528"/>
          </a:xfrm>
          <a:custGeom>
            <a:avLst/>
            <a:gdLst/>
            <a:ahLst/>
            <a:cxnLst/>
            <a:rect l="l" t="t" r="r" b="b"/>
            <a:pathLst>
              <a:path w="7087401" h="4174528">
                <a:moveTo>
                  <a:pt x="0" y="0"/>
                </a:moveTo>
                <a:lnTo>
                  <a:pt x="7087400" y="0"/>
                </a:lnTo>
                <a:lnTo>
                  <a:pt x="7087400" y="4174528"/>
                </a:lnTo>
                <a:lnTo>
                  <a:pt x="0" y="4174528"/>
                </a:lnTo>
                <a:lnTo>
                  <a:pt x="0" y="0"/>
                </a:lnTo>
                <a:close/>
              </a:path>
            </a:pathLst>
          </a:custGeom>
          <a:blipFill>
            <a:blip r:embed="rId3"/>
            <a:stretch>
              <a:fillRect t="-31523" b="-123301"/>
            </a:stretch>
          </a:blipFill>
        </p:spPr>
        <p:txBody>
          <a:bodyPr/>
          <a:lstStyle/>
          <a:p>
            <a:endParaRPr lang="en-GB"/>
          </a:p>
        </p:txBody>
      </p:sp>
      <p:sp>
        <p:nvSpPr>
          <p:cNvPr id="14" name="Freeform 14"/>
          <p:cNvSpPr/>
          <p:nvPr/>
        </p:nvSpPr>
        <p:spPr>
          <a:xfrm>
            <a:off x="2272937" y="4273713"/>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591199" y="5153380"/>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TextBox 16"/>
          <p:cNvSpPr txBox="1"/>
          <p:nvPr/>
        </p:nvSpPr>
        <p:spPr>
          <a:xfrm>
            <a:off x="762683" y="5281603"/>
            <a:ext cx="2520747" cy="1723549"/>
          </a:xfrm>
          <a:prstGeom prst="rect">
            <a:avLst/>
          </a:prstGeom>
        </p:spPr>
        <p:txBody>
          <a:bodyPr lIns="0" tIns="0" rIns="0" bIns="0" rtlCol="0" anchor="t">
            <a:spAutoFit/>
          </a:bodyPr>
          <a:lstStyle/>
          <a:p>
            <a:pPr algn="ctr"/>
            <a:r>
              <a:rPr lang="cy-GB" sz="1400" dirty="0">
                <a:solidFill>
                  <a:schemeClr val="bg1"/>
                </a:solidFill>
                <a:latin typeface="Cavolini" panose="020B0502040204020203" pitchFamily="66" charset="0"/>
                <a:cs typeface="Cavolini" panose="020B0502040204020203" pitchFamily="66" charset="0"/>
              </a:rPr>
              <a:t>Cael ymgynghorwyr anhygoel sy'n wybodus iawn ac yn hapus i addysgu bob amser. Roedden nhw bob amser yn ein hannog i ymuno â nhw yn y clinig a dysgu cymaint ag y </a:t>
            </a:r>
            <a:r>
              <a:rPr lang="cy-GB" sz="1400" dirty="0" err="1">
                <a:solidFill>
                  <a:schemeClr val="bg1"/>
                </a:solidFill>
                <a:latin typeface="Cavolini" panose="020B0502040204020203" pitchFamily="66" charset="0"/>
                <a:cs typeface="Cavolini" panose="020B0502040204020203" pitchFamily="66" charset="0"/>
              </a:rPr>
              <a:t>gallen</a:t>
            </a:r>
            <a:r>
              <a:rPr lang="cy-GB" sz="1400" dirty="0">
                <a:solidFill>
                  <a:schemeClr val="bg1"/>
                </a:solidFill>
                <a:latin typeface="Cavolini" panose="020B0502040204020203" pitchFamily="66" charset="0"/>
                <a:cs typeface="Cavolini" panose="020B0502040204020203" pitchFamily="66" charset="0"/>
              </a:rPr>
              <a:t> ni.</a:t>
            </a:r>
            <a:endParaRPr lang="en-GB" sz="1400" dirty="0">
              <a:solidFill>
                <a:schemeClr val="bg1"/>
              </a:solidFill>
              <a:latin typeface="Cavolini" panose="020B0502040204020203" pitchFamily="66" charset="0"/>
              <a:cs typeface="Cavolini" panose="020B0502040204020203" pitchFamily="66" charset="0"/>
            </a:endParaRPr>
          </a:p>
        </p:txBody>
      </p:sp>
      <p:sp>
        <p:nvSpPr>
          <p:cNvPr id="17" name="TextBox 17"/>
          <p:cNvSpPr txBox="1"/>
          <p:nvPr/>
        </p:nvSpPr>
        <p:spPr>
          <a:xfrm>
            <a:off x="798444" y="4622750"/>
            <a:ext cx="5963111" cy="492443"/>
          </a:xfrm>
          <a:prstGeom prst="rect">
            <a:avLst/>
          </a:prstGeom>
        </p:spPr>
        <p:txBody>
          <a:bodyPr lIns="0" tIns="0" rIns="0" bIns="0" rtlCol="0" anchor="t">
            <a:spAutoFit/>
          </a:bodyPr>
          <a:lstStyle/>
          <a:p>
            <a:pPr algn="ctr"/>
            <a:r>
              <a:rPr lang="cy-GB" sz="3200" b="1" dirty="0">
                <a:solidFill>
                  <a:schemeClr val="bg1"/>
                </a:solidFill>
              </a:rPr>
              <a:t>Tystebau ac Adborth</a:t>
            </a:r>
            <a:endParaRPr lang="en-GB" sz="3200" dirty="0">
              <a:solidFill>
                <a:schemeClr val="bg1"/>
              </a:solidFill>
            </a:endParaRPr>
          </a:p>
        </p:txBody>
      </p:sp>
      <p:sp>
        <p:nvSpPr>
          <p:cNvPr id="18" name="Freeform 18"/>
          <p:cNvSpPr/>
          <p:nvPr/>
        </p:nvSpPr>
        <p:spPr>
          <a:xfrm>
            <a:off x="3887923" y="5137384"/>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Freeform 19"/>
          <p:cNvSpPr/>
          <p:nvPr/>
        </p:nvSpPr>
        <p:spPr>
          <a:xfrm>
            <a:off x="591199" y="7327312"/>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0" name="Freeform 20"/>
          <p:cNvSpPr/>
          <p:nvPr/>
        </p:nvSpPr>
        <p:spPr>
          <a:xfrm>
            <a:off x="3887923" y="7327312"/>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TextBox 21"/>
          <p:cNvSpPr txBox="1"/>
          <p:nvPr/>
        </p:nvSpPr>
        <p:spPr>
          <a:xfrm>
            <a:off x="4134613" y="5176233"/>
            <a:ext cx="2520747" cy="1836272"/>
          </a:xfrm>
          <a:prstGeom prst="rect">
            <a:avLst/>
          </a:prstGeom>
        </p:spPr>
        <p:txBody>
          <a:bodyPr lIns="0" tIns="0" rIns="0" bIns="0" rtlCol="0" anchor="t">
            <a:spAutoFit/>
          </a:bodyPr>
          <a:lstStyle/>
          <a:p>
            <a:pPr algn="ctr">
              <a:lnSpc>
                <a:spcPct val="107000"/>
              </a:lnSpc>
              <a:spcAft>
                <a:spcPts val="800"/>
              </a:spcAft>
            </a:pPr>
            <a:r>
              <a:rPr lang="cy-GB" sz="1400" kern="100" dirty="0">
                <a:solidFill>
                  <a:schemeClr val="bg1"/>
                </a:solidFill>
                <a:effectLst/>
                <a:latin typeface="Aptos Narrow" panose="020B0004020202020204" pitchFamily="34" charset="0"/>
                <a:ea typeface="Aptos" panose="020B0004020202020204" pitchFamily="34" charset="0"/>
                <a:cs typeface="Times New Roman" panose="02020603050405020304" pitchFamily="18" charset="0"/>
              </a:rPr>
              <a:t>Dysgais fwy ac enillais fwy o annibyniaeth, gan wella fy sgiliau clinigol a chyfathrebu. Fe wnaeth y lleoliad hwn fy amlygu i bwysigrwydd meddygaeth gyfannol mewn gofal cleifion. Cefais fy nghefnogi ac roedd rhywun uwch bob amser i'm harwain.</a:t>
            </a:r>
            <a:endParaRPr lang="en-GB" sz="1400" kern="100" dirty="0">
              <a:solidFill>
                <a:schemeClr val="bg1"/>
              </a:solidFill>
              <a:effectLst/>
              <a:latin typeface="Aptos Narrow" panose="020B0004020202020204" pitchFamily="34" charset="0"/>
              <a:ea typeface="Aptos" panose="020B0004020202020204" pitchFamily="34" charset="0"/>
              <a:cs typeface="Times New Roman" panose="02020603050405020304" pitchFamily="18" charset="0"/>
            </a:endParaRPr>
          </a:p>
        </p:txBody>
      </p:sp>
      <p:sp>
        <p:nvSpPr>
          <p:cNvPr id="22" name="TextBox 22"/>
          <p:cNvSpPr txBox="1"/>
          <p:nvPr/>
        </p:nvSpPr>
        <p:spPr>
          <a:xfrm>
            <a:off x="1089749" y="7369471"/>
            <a:ext cx="1866614" cy="1846659"/>
          </a:xfrm>
          <a:prstGeom prst="rect">
            <a:avLst/>
          </a:prstGeom>
        </p:spPr>
        <p:txBody>
          <a:bodyPr lIns="0" tIns="0" rIns="0" bIns="0" rtlCol="0" anchor="t">
            <a:spAutoFit/>
          </a:bodyPr>
          <a:lstStyle/>
          <a:p>
            <a:pPr algn="ctr"/>
            <a:r>
              <a:rPr lang="cy-GB" sz="2400" dirty="0">
                <a:solidFill>
                  <a:schemeClr val="bg1"/>
                </a:solidFill>
                <a:latin typeface="Blackadder ITC" panose="04020505051007020D02" pitchFamily="82" charset="0"/>
              </a:rPr>
              <a:t>Roeddwn i wrth fy modd â'r lleoliad hwn a byddaf yn drist iawn gadael! Diolch yn fawr</a:t>
            </a:r>
            <a:endParaRPr lang="en-GB" sz="2400" dirty="0">
              <a:solidFill>
                <a:schemeClr val="bg1"/>
              </a:solidFill>
              <a:latin typeface="Blackadder ITC" panose="04020505051007020D02" pitchFamily="82" charset="0"/>
            </a:endParaRPr>
          </a:p>
        </p:txBody>
      </p:sp>
      <p:sp>
        <p:nvSpPr>
          <p:cNvPr id="23" name="TextBox 23"/>
          <p:cNvSpPr txBox="1"/>
          <p:nvPr/>
        </p:nvSpPr>
        <p:spPr>
          <a:xfrm>
            <a:off x="-2458836" y="9827994"/>
            <a:ext cx="2520747" cy="1241419"/>
          </a:xfrm>
          <a:prstGeom prst="rect">
            <a:avLst/>
          </a:prstGeom>
        </p:spPr>
        <p:txBody>
          <a:bodyPr lIns="0" tIns="0" rIns="0" bIns="0" rtlCol="0" anchor="t">
            <a:spAutoFit/>
          </a:bodyPr>
          <a:lstStyle/>
          <a:p>
            <a:pPr algn="ctr">
              <a:lnSpc>
                <a:spcPts val="1674"/>
              </a:lnSpc>
            </a:pPr>
            <a:r>
              <a:rPr lang="en-US" sz="1196">
                <a:solidFill>
                  <a:srgbClr val="FFFFFF"/>
                </a:solidFill>
                <a:latin typeface="Verdana Pro"/>
                <a:ea typeface="Verdana Pro"/>
                <a:cs typeface="Verdana Pro"/>
                <a:sym typeface="Verdana Pro"/>
              </a:rPr>
              <a:t>Having amazing consultants that are very knowledgeable and happy to teach at all times. They always encouraged us to join them in clinic and learn as much as we can.</a:t>
            </a:r>
          </a:p>
        </p:txBody>
      </p:sp>
      <p:sp>
        <p:nvSpPr>
          <p:cNvPr id="24" name="TextBox 24"/>
          <p:cNvSpPr txBox="1"/>
          <p:nvPr/>
        </p:nvSpPr>
        <p:spPr>
          <a:xfrm>
            <a:off x="4114533" y="7431027"/>
            <a:ext cx="2520747" cy="1723549"/>
          </a:xfrm>
          <a:prstGeom prst="rect">
            <a:avLst/>
          </a:prstGeom>
        </p:spPr>
        <p:txBody>
          <a:bodyPr lIns="0" tIns="0" rIns="0" bIns="0" rtlCol="0" anchor="t">
            <a:spAutoFit/>
          </a:bodyPr>
          <a:lstStyle/>
          <a:p>
            <a:pPr algn="ctr"/>
            <a:r>
              <a:rPr lang="cy-GB" sz="1400" dirty="0">
                <a:solidFill>
                  <a:schemeClr val="bg1"/>
                </a:solidFill>
                <a:latin typeface="Baskerville Old Face" panose="02020602080505020303" pitchFamily="18" charset="0"/>
              </a:rPr>
              <a:t>Mwynheais y post hwn yn fawr ac rydw i wedi dysgu llawer o fy amser. Byddwn i’n hapus iawn i aros am 4 mis arall er mwyn treulio mwy o amser gyda’r tîm, dechrau ymarfer mwy annibynnol ac ehangu fy sgiliau a’m profiad ymhellach. Byddwn yn argymell yn fawr. </a:t>
            </a:r>
            <a:endParaRPr lang="en-GB" sz="1400" dirty="0">
              <a:solidFill>
                <a:schemeClr val="bg1"/>
              </a:solidFill>
              <a:latin typeface="Baskerville Old Face" panose="02020602080505020303" pitchFamily="18" charset="0"/>
            </a:endParaRPr>
          </a:p>
        </p:txBody>
      </p:sp>
      <p:sp>
        <p:nvSpPr>
          <p:cNvPr id="25" name="TextBox 25"/>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4016323"/>
          </a:xfrm>
          <a:custGeom>
            <a:avLst/>
            <a:gdLst/>
            <a:ahLst/>
            <a:cxnLst/>
            <a:rect l="l" t="t" r="r" b="b"/>
            <a:pathLst>
              <a:path w="7087401" h="4016323">
                <a:moveTo>
                  <a:pt x="0" y="0"/>
                </a:moveTo>
                <a:lnTo>
                  <a:pt x="7087400" y="0"/>
                </a:lnTo>
                <a:lnTo>
                  <a:pt x="7087400" y="4016323"/>
                </a:lnTo>
                <a:lnTo>
                  <a:pt x="0" y="4016323"/>
                </a:lnTo>
                <a:lnTo>
                  <a:pt x="0" y="0"/>
                </a:lnTo>
                <a:close/>
              </a:path>
            </a:pathLst>
          </a:custGeom>
          <a:blipFill>
            <a:blip r:embed="rId3"/>
            <a:stretch>
              <a:fillRect t="-8784" b="-8784"/>
            </a:stretch>
          </a:blipFill>
        </p:spPr>
        <p:txBody>
          <a:bodyPr/>
          <a:lstStyle/>
          <a:p>
            <a:endParaRPr lang="en-GB"/>
          </a:p>
        </p:txBody>
      </p:sp>
      <p:sp>
        <p:nvSpPr>
          <p:cNvPr id="14" name="Freeform 14"/>
          <p:cNvSpPr/>
          <p:nvPr/>
        </p:nvSpPr>
        <p:spPr>
          <a:xfrm>
            <a:off x="236300" y="249891"/>
            <a:ext cx="7087401" cy="4528724"/>
          </a:xfrm>
          <a:custGeom>
            <a:avLst/>
            <a:gdLst/>
            <a:ahLst/>
            <a:cxnLst/>
            <a:rect l="l" t="t" r="r" b="b"/>
            <a:pathLst>
              <a:path w="7087401" h="4528724">
                <a:moveTo>
                  <a:pt x="0" y="0"/>
                </a:moveTo>
                <a:lnTo>
                  <a:pt x="7087400" y="0"/>
                </a:lnTo>
                <a:lnTo>
                  <a:pt x="7087400" y="4528724"/>
                </a:lnTo>
                <a:lnTo>
                  <a:pt x="0" y="4528724"/>
                </a:lnTo>
                <a:lnTo>
                  <a:pt x="0" y="0"/>
                </a:lnTo>
                <a:close/>
              </a:path>
            </a:pathLst>
          </a:custGeom>
          <a:blipFill>
            <a:blip r:embed="rId4"/>
            <a:stretch>
              <a:fillRect t="-8784" b="-8784"/>
            </a:stretch>
          </a:blipFill>
        </p:spPr>
        <p:txBody>
          <a:bodyPr/>
          <a:lstStyle/>
          <a:p>
            <a:endParaRPr lang="en-GB"/>
          </a:p>
        </p:txBody>
      </p:sp>
      <p:sp>
        <p:nvSpPr>
          <p:cNvPr id="15" name="Freeform 15"/>
          <p:cNvSpPr/>
          <p:nvPr/>
        </p:nvSpPr>
        <p:spPr>
          <a:xfrm>
            <a:off x="2272937" y="4627909"/>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433643" y="5457334"/>
            <a:ext cx="6670038" cy="933974"/>
          </a:xfrm>
          <a:prstGeom prst="rect">
            <a:avLst/>
          </a:prstGeom>
        </p:spPr>
        <p:txBody>
          <a:bodyPr wrap="square" lIns="0" tIns="0" rIns="0" bIns="0" rtlCol="0" anchor="t">
            <a:spAutoFit/>
          </a:bodyPr>
          <a:lstStyle/>
          <a:p>
            <a:pPr algn="ctr"/>
            <a:r>
              <a:rPr lang="cy-GB" sz="1600" dirty="0">
                <a:solidFill>
                  <a:schemeClr val="bg1"/>
                </a:solidFill>
              </a:rPr>
              <a:t>Eisiau gwybod mwy, neu oes gennych unrhyw gwestiynau? Cysylltwch ag un o'n tîm a fydd yn hapus i ateb eich cwestiynau neu eich cyfeirio at y person cywir i siarad ag ef.</a:t>
            </a:r>
            <a:endParaRPr lang="en-GB" sz="1600" dirty="0">
              <a:solidFill>
                <a:schemeClr val="bg1"/>
              </a:solidFill>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grpSp>
        <p:nvGrpSpPr>
          <p:cNvPr id="17" name="Group 17"/>
          <p:cNvGrpSpPr/>
          <p:nvPr/>
        </p:nvGrpSpPr>
        <p:grpSpPr>
          <a:xfrm>
            <a:off x="923984" y="6220959"/>
            <a:ext cx="959185" cy="95918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8943" t="-12361" b="-23817"/>
              </a:stretch>
            </a:blipFill>
          </p:spPr>
          <p:txBody>
            <a:bodyPr/>
            <a:lstStyle/>
            <a:p>
              <a:endParaRPr lang="en-GB"/>
            </a:p>
          </p:txBody>
        </p:sp>
      </p:grpSp>
      <p:grpSp>
        <p:nvGrpSpPr>
          <p:cNvPr id="19" name="Group 19"/>
          <p:cNvGrpSpPr/>
          <p:nvPr/>
        </p:nvGrpSpPr>
        <p:grpSpPr>
          <a:xfrm rot="1318336">
            <a:off x="3300407" y="6220959"/>
            <a:ext cx="959185" cy="95918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b="-6177"/>
              </a:stretch>
            </a:blipFill>
          </p:spPr>
          <p:txBody>
            <a:bodyPr/>
            <a:lstStyle/>
            <a:p>
              <a:endParaRPr lang="en-GB"/>
            </a:p>
          </p:txBody>
        </p:sp>
      </p:grpSp>
      <p:grpSp>
        <p:nvGrpSpPr>
          <p:cNvPr id="21" name="Group 21"/>
          <p:cNvGrpSpPr/>
          <p:nvPr/>
        </p:nvGrpSpPr>
        <p:grpSpPr>
          <a:xfrm rot="-414455">
            <a:off x="5607118" y="6220959"/>
            <a:ext cx="959185" cy="9591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00132" t="-383194" r="-719734" b="-505505"/>
              </a:stretch>
            </a:blipFill>
          </p:spPr>
          <p:txBody>
            <a:bodyPr/>
            <a:lstStyle/>
            <a:p>
              <a:endParaRPr lang="en-GB"/>
            </a:p>
          </p:txBody>
        </p:sp>
      </p:grpSp>
      <p:grpSp>
        <p:nvGrpSpPr>
          <p:cNvPr id="23" name="Group 23"/>
          <p:cNvGrpSpPr/>
          <p:nvPr/>
        </p:nvGrpSpPr>
        <p:grpSpPr>
          <a:xfrm>
            <a:off x="1883169" y="7747442"/>
            <a:ext cx="959185" cy="95918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51445" b="-26547"/>
              </a:stretch>
            </a:blipFill>
          </p:spPr>
          <p:txBody>
            <a:bodyPr/>
            <a:lstStyle/>
            <a:p>
              <a:endParaRPr lang="en-GB"/>
            </a:p>
          </p:txBody>
        </p:sp>
      </p:grpSp>
      <p:grpSp>
        <p:nvGrpSpPr>
          <p:cNvPr id="25" name="Group 25"/>
          <p:cNvGrpSpPr/>
          <p:nvPr/>
        </p:nvGrpSpPr>
        <p:grpSpPr>
          <a:xfrm>
            <a:off x="4734066" y="7747442"/>
            <a:ext cx="959185" cy="95918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n-GB"/>
            </a:p>
          </p:txBody>
        </p:sp>
      </p:grpSp>
      <p:sp>
        <p:nvSpPr>
          <p:cNvPr id="27" name="TextBox 27"/>
          <p:cNvSpPr txBox="1"/>
          <p:nvPr/>
        </p:nvSpPr>
        <p:spPr>
          <a:xfrm>
            <a:off x="798444" y="4976946"/>
            <a:ext cx="5963111" cy="430887"/>
          </a:xfrm>
          <a:prstGeom prst="rect">
            <a:avLst/>
          </a:prstGeom>
        </p:spPr>
        <p:txBody>
          <a:bodyPr lIns="0" tIns="0" rIns="0" bIns="0" rtlCol="0" anchor="t">
            <a:spAutoFit/>
          </a:bodyPr>
          <a:lstStyle/>
          <a:p>
            <a:pPr algn="ctr"/>
            <a:r>
              <a:rPr lang="cy-GB" sz="2800" b="1" dirty="0">
                <a:solidFill>
                  <a:schemeClr val="bg1"/>
                </a:solidFill>
              </a:rPr>
              <a:t>Manylion Cyswllt</a:t>
            </a:r>
            <a:endParaRPr lang="en-GB" sz="2800" dirty="0">
              <a:solidFill>
                <a:schemeClr val="bg1"/>
              </a:solidFill>
            </a:endParaRPr>
          </a:p>
        </p:txBody>
      </p:sp>
      <p:sp>
        <p:nvSpPr>
          <p:cNvPr id="28" name="TextBox 28"/>
          <p:cNvSpPr txBox="1"/>
          <p:nvPr/>
        </p:nvSpPr>
        <p:spPr>
          <a:xfrm>
            <a:off x="-30081" y="7071951"/>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Suzanne Hulmes</a:t>
            </a:r>
          </a:p>
        </p:txBody>
      </p:sp>
      <p:sp>
        <p:nvSpPr>
          <p:cNvPr id="29" name="TextBox 29"/>
          <p:cNvSpPr txBox="1"/>
          <p:nvPr/>
        </p:nvSpPr>
        <p:spPr>
          <a:xfrm>
            <a:off x="12343" y="7427523"/>
            <a:ext cx="2782468" cy="282129"/>
          </a:xfrm>
          <a:prstGeom prst="rect">
            <a:avLst/>
          </a:prstGeom>
        </p:spPr>
        <p:txBody>
          <a:bodyPr lIns="0" tIns="0" rIns="0" bIns="0" rtlCol="0" anchor="t">
            <a:spAutoFit/>
          </a:bodyPr>
          <a:lstStyle/>
          <a:p>
            <a:pPr algn="ctr">
              <a:lnSpc>
                <a:spcPts val="1182"/>
              </a:lnSpc>
            </a:pPr>
            <a:r>
              <a:rPr lang="cy-GB" sz="1400" dirty="0">
                <a:solidFill>
                  <a:schemeClr val="bg1"/>
                </a:solidFill>
              </a:rPr>
              <a:t>Gweinyddwr Rhaglen Sylfaen</a:t>
            </a:r>
            <a:endParaRPr lang="en-US" sz="1400" dirty="0">
              <a:solidFill>
                <a:schemeClr val="bg1"/>
              </a:solidFill>
              <a:latin typeface="Verdana Pro"/>
              <a:ea typeface="Verdana Pro"/>
              <a:cs typeface="Verdana Pro"/>
              <a:sym typeface="Verdana Pro"/>
            </a:endParaRPr>
          </a:p>
          <a:p>
            <a:pPr algn="ctr">
              <a:lnSpc>
                <a:spcPts val="985"/>
              </a:lnSpc>
            </a:pPr>
            <a:r>
              <a:rPr lang="en-US" sz="995" dirty="0">
                <a:solidFill>
                  <a:srgbClr val="FFFFFF"/>
                </a:solidFill>
                <a:latin typeface="Verdana Pro"/>
                <a:ea typeface="Verdana Pro"/>
                <a:cs typeface="Verdana Pro"/>
                <a:sym typeface="Verdana Pro"/>
              </a:rPr>
              <a:t>Suzanne.Hulmes@wales.nhs.uk</a:t>
            </a:r>
          </a:p>
        </p:txBody>
      </p:sp>
      <p:sp>
        <p:nvSpPr>
          <p:cNvPr id="30" name="TextBox 30"/>
          <p:cNvSpPr txBox="1"/>
          <p:nvPr/>
        </p:nvSpPr>
        <p:spPr>
          <a:xfrm>
            <a:off x="2346342" y="7071951"/>
            <a:ext cx="2867317" cy="387415"/>
          </a:xfrm>
          <a:prstGeom prst="rect">
            <a:avLst/>
          </a:prstGeom>
        </p:spPr>
        <p:txBody>
          <a:bodyPr lIns="0" tIns="0" rIns="0" bIns="0" rtlCol="0" anchor="t">
            <a:spAutoFit/>
          </a:bodyPr>
          <a:lstStyle/>
          <a:p>
            <a:pPr algn="ctr">
              <a:lnSpc>
                <a:spcPts val="3251"/>
              </a:lnSpc>
            </a:pPr>
            <a:r>
              <a:rPr lang="en-US" sz="2322" dirty="0">
                <a:solidFill>
                  <a:srgbClr val="FFFFFF"/>
                </a:solidFill>
                <a:latin typeface="Buffalo"/>
                <a:ea typeface="Buffalo"/>
                <a:cs typeface="Buffalo"/>
                <a:sym typeface="Buffalo"/>
              </a:rPr>
              <a:t>Emma Wilson</a:t>
            </a:r>
          </a:p>
        </p:txBody>
      </p:sp>
      <p:sp>
        <p:nvSpPr>
          <p:cNvPr id="31" name="TextBox 31"/>
          <p:cNvSpPr txBox="1"/>
          <p:nvPr/>
        </p:nvSpPr>
        <p:spPr>
          <a:xfrm>
            <a:off x="2733431" y="7427523"/>
            <a:ext cx="2093139" cy="282129"/>
          </a:xfrm>
          <a:prstGeom prst="rect">
            <a:avLst/>
          </a:prstGeom>
        </p:spPr>
        <p:txBody>
          <a:bodyPr lIns="0" tIns="0" rIns="0" bIns="0" rtlCol="0" anchor="t">
            <a:spAutoFit/>
          </a:bodyPr>
          <a:lstStyle/>
          <a:p>
            <a:pPr algn="ctr">
              <a:lnSpc>
                <a:spcPts val="1182"/>
              </a:lnSpc>
            </a:pPr>
            <a:r>
              <a:rPr lang="cy-GB" sz="1400" dirty="0">
                <a:solidFill>
                  <a:schemeClr val="bg1"/>
                </a:solidFill>
              </a:rPr>
              <a:t>Rheolwr</a:t>
            </a:r>
            <a:r>
              <a:rPr lang="cy-GB" sz="1600" dirty="0">
                <a:solidFill>
                  <a:schemeClr val="bg1"/>
                </a:solidFill>
              </a:rPr>
              <a:t> </a:t>
            </a:r>
            <a:r>
              <a:rPr lang="cy-GB" sz="1400" dirty="0">
                <a:solidFill>
                  <a:schemeClr val="bg1"/>
                </a:solidFill>
              </a:rPr>
              <a:t>Gweithredol</a:t>
            </a:r>
            <a:endParaRPr lang="en-US" sz="1100" dirty="0">
              <a:solidFill>
                <a:schemeClr val="bg1"/>
              </a:solidFill>
              <a:latin typeface="Verdana Pro"/>
              <a:ea typeface="Verdana Pro"/>
              <a:cs typeface="Verdana Pro"/>
              <a:sym typeface="Verdana Pro"/>
            </a:endParaRPr>
          </a:p>
          <a:p>
            <a:pPr algn="ctr">
              <a:lnSpc>
                <a:spcPts val="985"/>
              </a:lnSpc>
            </a:pPr>
            <a:r>
              <a:rPr lang="en-US" sz="995" dirty="0">
                <a:solidFill>
                  <a:srgbClr val="FFFFFF"/>
                </a:solidFill>
                <a:latin typeface="Verdana Pro"/>
                <a:ea typeface="Verdana Pro"/>
                <a:cs typeface="Verdana Pro"/>
                <a:sym typeface="Verdana Pro"/>
              </a:rPr>
              <a:t>Emma.Wilson4@wales.nhs.uk</a:t>
            </a:r>
          </a:p>
        </p:txBody>
      </p:sp>
      <p:sp>
        <p:nvSpPr>
          <p:cNvPr id="32" name="TextBox 32"/>
          <p:cNvSpPr txBox="1"/>
          <p:nvPr/>
        </p:nvSpPr>
        <p:spPr>
          <a:xfrm>
            <a:off x="4653053" y="7071951"/>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Andrea Taylor-Clutton</a:t>
            </a:r>
          </a:p>
        </p:txBody>
      </p:sp>
      <p:sp>
        <p:nvSpPr>
          <p:cNvPr id="33" name="TextBox 33"/>
          <p:cNvSpPr txBox="1"/>
          <p:nvPr/>
        </p:nvSpPr>
        <p:spPr>
          <a:xfrm>
            <a:off x="4904595" y="7427523"/>
            <a:ext cx="2364232" cy="282129"/>
          </a:xfrm>
          <a:prstGeom prst="rect">
            <a:avLst/>
          </a:prstGeom>
        </p:spPr>
        <p:txBody>
          <a:bodyPr lIns="0" tIns="0" rIns="0" bIns="0" rtlCol="0" anchor="t">
            <a:spAutoFit/>
          </a:bodyPr>
          <a:lstStyle/>
          <a:p>
            <a:pPr algn="ctr">
              <a:lnSpc>
                <a:spcPts val="1182"/>
              </a:lnSpc>
            </a:pPr>
            <a:r>
              <a:rPr lang="cy-GB" sz="1400" dirty="0">
                <a:solidFill>
                  <a:schemeClr val="bg1"/>
                </a:solidFill>
              </a:rPr>
              <a:t>Rheolwr</a:t>
            </a:r>
            <a:endParaRPr lang="en-US" sz="1100" dirty="0">
              <a:solidFill>
                <a:schemeClr val="bg1"/>
              </a:solidFill>
              <a:latin typeface="Verdana Pro"/>
              <a:ea typeface="Verdana Pro"/>
              <a:cs typeface="Verdana Pro"/>
              <a:sym typeface="Verdana Pro"/>
            </a:endParaRPr>
          </a:p>
          <a:p>
            <a:pPr algn="ctr">
              <a:lnSpc>
                <a:spcPts val="985"/>
              </a:lnSpc>
            </a:pPr>
            <a:r>
              <a:rPr lang="en-US" sz="995" dirty="0">
                <a:solidFill>
                  <a:srgbClr val="FFFFFF"/>
                </a:solidFill>
                <a:latin typeface="Verdana Pro"/>
                <a:ea typeface="Verdana Pro"/>
                <a:cs typeface="Verdana Pro"/>
                <a:sym typeface="Verdana Pro"/>
              </a:rPr>
              <a:t>Andrea.Taylor-Clutton@wales.nhs.uk</a:t>
            </a:r>
          </a:p>
        </p:txBody>
      </p:sp>
      <p:sp>
        <p:nvSpPr>
          <p:cNvPr id="34" name="TextBox 34"/>
          <p:cNvSpPr txBox="1"/>
          <p:nvPr/>
        </p:nvSpPr>
        <p:spPr>
          <a:xfrm>
            <a:off x="929104" y="8668527"/>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Dr Chethan Padmanabhaiah </a:t>
            </a:r>
          </a:p>
        </p:txBody>
      </p:sp>
      <p:sp>
        <p:nvSpPr>
          <p:cNvPr id="35" name="TextBox 35"/>
          <p:cNvSpPr txBox="1"/>
          <p:nvPr/>
        </p:nvSpPr>
        <p:spPr>
          <a:xfrm>
            <a:off x="626019" y="8984960"/>
            <a:ext cx="3473485" cy="471924"/>
          </a:xfrm>
          <a:prstGeom prst="rect">
            <a:avLst/>
          </a:prstGeom>
        </p:spPr>
        <p:txBody>
          <a:bodyPr lIns="0" tIns="0" rIns="0" bIns="0" rtlCol="0" anchor="t">
            <a:spAutoFit/>
          </a:bodyPr>
          <a:lstStyle/>
          <a:p>
            <a:pPr algn="ctr"/>
            <a:r>
              <a:rPr lang="cy-GB" sz="1400" dirty="0">
                <a:solidFill>
                  <a:schemeClr val="bg1"/>
                </a:solidFill>
              </a:rPr>
              <a:t>Dirprwy Gyfarwyddwr Rhaglen Sylfaen</a:t>
            </a:r>
            <a:endParaRPr lang="en-GB" sz="1400" dirty="0">
              <a:solidFill>
                <a:schemeClr val="bg1"/>
              </a:solidFill>
            </a:endParaRPr>
          </a:p>
          <a:p>
            <a:pPr algn="ctr">
              <a:lnSpc>
                <a:spcPts val="985"/>
              </a:lnSpc>
            </a:pPr>
            <a:r>
              <a:rPr lang="en-US" sz="995" dirty="0">
                <a:solidFill>
                  <a:srgbClr val="FFFFFF"/>
                </a:solidFill>
                <a:latin typeface="Verdana Pro"/>
                <a:ea typeface="Verdana Pro"/>
                <a:cs typeface="Verdana Pro"/>
                <a:sym typeface="Verdana Pro"/>
              </a:rPr>
              <a:t>Chethan.Padmanabhaiah@wales.nhs.uk</a:t>
            </a:r>
          </a:p>
          <a:p>
            <a:pPr algn="ctr">
              <a:lnSpc>
                <a:spcPts val="985"/>
              </a:lnSpc>
            </a:pPr>
            <a:endParaRPr lang="en-US" sz="995" dirty="0">
              <a:solidFill>
                <a:srgbClr val="FFFFFF"/>
              </a:solidFill>
              <a:latin typeface="Verdana Pro"/>
              <a:ea typeface="Verdana Pro"/>
              <a:cs typeface="Verdana Pro"/>
              <a:sym typeface="Verdana Pro"/>
            </a:endParaRPr>
          </a:p>
        </p:txBody>
      </p:sp>
      <p:sp>
        <p:nvSpPr>
          <p:cNvPr id="36" name="TextBox 36"/>
          <p:cNvSpPr txBox="1"/>
          <p:nvPr/>
        </p:nvSpPr>
        <p:spPr>
          <a:xfrm>
            <a:off x="3780000" y="8668527"/>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Dr Artur Abelian</a:t>
            </a:r>
          </a:p>
        </p:txBody>
      </p:sp>
      <p:sp>
        <p:nvSpPr>
          <p:cNvPr id="37" name="TextBox 37"/>
          <p:cNvSpPr txBox="1"/>
          <p:nvPr/>
        </p:nvSpPr>
        <p:spPr>
          <a:xfrm>
            <a:off x="4123891" y="8984960"/>
            <a:ext cx="2179534" cy="553228"/>
          </a:xfrm>
          <a:prstGeom prst="rect">
            <a:avLst/>
          </a:prstGeom>
        </p:spPr>
        <p:txBody>
          <a:bodyPr lIns="0" tIns="0" rIns="0" bIns="0" rtlCol="0" anchor="t">
            <a:spAutoFit/>
          </a:bodyPr>
          <a:lstStyle/>
          <a:p>
            <a:pPr algn="ctr"/>
            <a:r>
              <a:rPr lang="cy-GB" sz="1400" dirty="0">
                <a:solidFill>
                  <a:schemeClr val="bg1"/>
                </a:solidFill>
              </a:rPr>
              <a:t>Cyfarwyddwr</a:t>
            </a:r>
            <a:r>
              <a:rPr lang="cy-GB" sz="1200" dirty="0">
                <a:solidFill>
                  <a:schemeClr val="bg1"/>
                </a:solidFill>
              </a:rPr>
              <a:t> </a:t>
            </a:r>
            <a:r>
              <a:rPr lang="cy-GB" sz="1400" dirty="0">
                <a:solidFill>
                  <a:schemeClr val="bg1"/>
                </a:solidFill>
              </a:rPr>
              <a:t>Rhaglen</a:t>
            </a:r>
            <a:r>
              <a:rPr lang="cy-GB" sz="1200" dirty="0">
                <a:solidFill>
                  <a:schemeClr val="bg1"/>
                </a:solidFill>
              </a:rPr>
              <a:t> Sylfaen</a:t>
            </a:r>
            <a:r>
              <a:rPr lang="en-US" sz="995" dirty="0">
                <a:solidFill>
                  <a:srgbClr val="FFFFFF"/>
                </a:solidFill>
                <a:latin typeface="Verdana Pro"/>
                <a:ea typeface="Verdana Pro"/>
                <a:cs typeface="Verdana Pro"/>
                <a:sym typeface="Verdana Pro"/>
              </a:rPr>
              <a:t>Artur.Abelian@Wales.nhs.uk</a:t>
            </a:r>
          </a:p>
        </p:txBody>
      </p:sp>
      <p:sp>
        <p:nvSpPr>
          <p:cNvPr id="38" name="TextBox 3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9853" y="266933"/>
            <a:ext cx="7073848" cy="9110128"/>
          </a:xfrm>
          <a:custGeom>
            <a:avLst/>
            <a:gdLst/>
            <a:ahLst/>
            <a:cxnLst/>
            <a:rect l="l" t="t" r="r" b="b"/>
            <a:pathLst>
              <a:path w="7073848" h="9110128">
                <a:moveTo>
                  <a:pt x="0" y="0"/>
                </a:moveTo>
                <a:lnTo>
                  <a:pt x="7073847" y="0"/>
                </a:lnTo>
                <a:lnTo>
                  <a:pt x="7073847" y="9110128"/>
                </a:lnTo>
                <a:lnTo>
                  <a:pt x="0" y="9110128"/>
                </a:lnTo>
                <a:lnTo>
                  <a:pt x="0" y="0"/>
                </a:lnTo>
                <a:close/>
              </a:path>
            </a:pathLst>
          </a:custGeom>
          <a:blipFill>
            <a:blip r:embed="rId2">
              <a:alphaModFix amt="32999"/>
            </a:blip>
            <a:stretch>
              <a:fillRect l="-36725" r="-35851"/>
            </a:stretch>
          </a:blipFill>
        </p:spPr>
        <p:txBody>
          <a:bodyPr/>
          <a:lstStyle/>
          <a:p>
            <a:endParaRPr lang="en-GB" dirty="0"/>
          </a:p>
        </p:txBody>
      </p:sp>
      <p:grpSp>
        <p:nvGrpSpPr>
          <p:cNvPr id="3" name="Group 3"/>
          <p:cNvGrpSpPr/>
          <p:nvPr/>
        </p:nvGrpSpPr>
        <p:grpSpPr>
          <a:xfrm>
            <a:off x="214007" y="266933"/>
            <a:ext cx="1573943" cy="9110128"/>
            <a:chOff x="0" y="0"/>
            <a:chExt cx="565913" cy="3275560"/>
          </a:xfrm>
        </p:grpSpPr>
        <p:sp>
          <p:nvSpPr>
            <p:cNvPr id="4" name="Freeform 4"/>
            <p:cNvSpPr/>
            <p:nvPr/>
          </p:nvSpPr>
          <p:spPr>
            <a:xfrm>
              <a:off x="0" y="0"/>
              <a:ext cx="565913" cy="3275560"/>
            </a:xfrm>
            <a:custGeom>
              <a:avLst/>
              <a:gdLst/>
              <a:ahLst/>
              <a:cxnLst/>
              <a:rect l="l" t="t" r="r" b="b"/>
              <a:pathLst>
                <a:path w="565913" h="3275560">
                  <a:moveTo>
                    <a:pt x="0" y="0"/>
                  </a:moveTo>
                  <a:lnTo>
                    <a:pt x="565913" y="0"/>
                  </a:lnTo>
                  <a:lnTo>
                    <a:pt x="565913" y="3275560"/>
                  </a:lnTo>
                  <a:lnTo>
                    <a:pt x="0" y="3275560"/>
                  </a:lnTo>
                  <a:close/>
                </a:path>
              </a:pathLst>
            </a:custGeom>
            <a:solidFill>
              <a:srgbClr val="009CFF"/>
            </a:solidFill>
          </p:spPr>
          <p:txBody>
            <a:bodyPr/>
            <a:lstStyle/>
            <a:p>
              <a:endParaRPr lang="en-GB"/>
            </a:p>
          </p:txBody>
        </p:sp>
        <p:sp>
          <p:nvSpPr>
            <p:cNvPr id="5" name="TextBox 5"/>
            <p:cNvSpPr txBox="1"/>
            <p:nvPr/>
          </p:nvSpPr>
          <p:spPr>
            <a:xfrm>
              <a:off x="0" y="0"/>
              <a:ext cx="565913" cy="3275560"/>
            </a:xfrm>
            <a:prstGeom prst="rect">
              <a:avLst/>
            </a:prstGeom>
          </p:spPr>
          <p:txBody>
            <a:bodyPr lIns="50634" tIns="50634" rIns="50634" bIns="50634" rtlCol="0" anchor="ctr"/>
            <a:lstStyle/>
            <a:p>
              <a:pPr algn="ctr">
                <a:lnSpc>
                  <a:spcPts val="1913"/>
                </a:lnSpc>
              </a:pPr>
              <a:endParaRPr/>
            </a:p>
          </p:txBody>
        </p:sp>
      </p:grpSp>
      <p:grpSp>
        <p:nvGrpSpPr>
          <p:cNvPr id="6" name="Group 6"/>
          <p:cNvGrpSpPr/>
          <p:nvPr/>
        </p:nvGrpSpPr>
        <p:grpSpPr>
          <a:xfrm rot="5400000">
            <a:off x="1257219" y="912969"/>
            <a:ext cx="787008" cy="684246"/>
            <a:chOff x="0" y="0"/>
            <a:chExt cx="660400" cy="574169"/>
          </a:xfrm>
        </p:grpSpPr>
        <p:sp>
          <p:nvSpPr>
            <p:cNvPr id="7" name="Freeform 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8" name="TextBox 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9" name="TextBox 9"/>
          <p:cNvSpPr txBox="1"/>
          <p:nvPr/>
        </p:nvSpPr>
        <p:spPr>
          <a:xfrm>
            <a:off x="1435018" y="1107843"/>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03.</a:t>
            </a:r>
          </a:p>
        </p:txBody>
      </p:sp>
      <p:grpSp>
        <p:nvGrpSpPr>
          <p:cNvPr id="10" name="Group 10"/>
          <p:cNvGrpSpPr/>
          <p:nvPr/>
        </p:nvGrpSpPr>
        <p:grpSpPr>
          <a:xfrm rot="5400000">
            <a:off x="1689066" y="1163121"/>
            <a:ext cx="787008" cy="183942"/>
            <a:chOff x="0" y="0"/>
            <a:chExt cx="930604" cy="217504"/>
          </a:xfrm>
        </p:grpSpPr>
        <p:sp>
          <p:nvSpPr>
            <p:cNvPr id="11" name="Freeform 1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12" name="TextBox 1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13" name="Group 13"/>
          <p:cNvGrpSpPr/>
          <p:nvPr/>
        </p:nvGrpSpPr>
        <p:grpSpPr>
          <a:xfrm>
            <a:off x="2028810" y="911053"/>
            <a:ext cx="5294891" cy="564024"/>
            <a:chOff x="-52398" y="-44604"/>
            <a:chExt cx="1903786" cy="202796"/>
          </a:xfrm>
        </p:grpSpPr>
        <p:sp>
          <p:nvSpPr>
            <p:cNvPr id="14" name="Freeform 14"/>
            <p:cNvSpPr/>
            <p:nvPr/>
          </p:nvSpPr>
          <p:spPr>
            <a:xfrm>
              <a:off x="-52398" y="-44604"/>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dirty="0"/>
            </a:p>
          </p:txBody>
        </p:sp>
        <p:sp>
          <p:nvSpPr>
            <p:cNvPr id="15" name="TextBox 1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16" name="Group 16"/>
          <p:cNvGrpSpPr/>
          <p:nvPr/>
        </p:nvGrpSpPr>
        <p:grpSpPr>
          <a:xfrm rot="5400000">
            <a:off x="1257219" y="1798258"/>
            <a:ext cx="787008" cy="684246"/>
            <a:chOff x="0" y="0"/>
            <a:chExt cx="660400" cy="574169"/>
          </a:xfrm>
        </p:grpSpPr>
        <p:sp>
          <p:nvSpPr>
            <p:cNvPr id="17" name="Freeform 1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18" name="TextBox 1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19" name="TextBox 19"/>
          <p:cNvSpPr txBox="1"/>
          <p:nvPr/>
        </p:nvSpPr>
        <p:spPr>
          <a:xfrm>
            <a:off x="1435018" y="1993132"/>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08.</a:t>
            </a:r>
          </a:p>
        </p:txBody>
      </p:sp>
      <p:grpSp>
        <p:nvGrpSpPr>
          <p:cNvPr id="20" name="Group 20"/>
          <p:cNvGrpSpPr/>
          <p:nvPr/>
        </p:nvGrpSpPr>
        <p:grpSpPr>
          <a:xfrm rot="5400000">
            <a:off x="1689066" y="2048410"/>
            <a:ext cx="787008" cy="183942"/>
            <a:chOff x="0" y="0"/>
            <a:chExt cx="930604" cy="217504"/>
          </a:xfrm>
        </p:grpSpPr>
        <p:sp>
          <p:nvSpPr>
            <p:cNvPr id="21" name="Freeform 2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22" name="TextBox 2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23" name="Group 23"/>
          <p:cNvGrpSpPr/>
          <p:nvPr/>
        </p:nvGrpSpPr>
        <p:grpSpPr>
          <a:xfrm>
            <a:off x="2174542" y="1920396"/>
            <a:ext cx="5149159" cy="439970"/>
            <a:chOff x="0" y="0"/>
            <a:chExt cx="1851388" cy="158192"/>
          </a:xfrm>
        </p:grpSpPr>
        <p:sp>
          <p:nvSpPr>
            <p:cNvPr id="24" name="Freeform 2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25" name="TextBox 2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26" name="Group 26"/>
          <p:cNvGrpSpPr/>
          <p:nvPr/>
        </p:nvGrpSpPr>
        <p:grpSpPr>
          <a:xfrm rot="5400000">
            <a:off x="1252727" y="2680206"/>
            <a:ext cx="787008" cy="684246"/>
            <a:chOff x="0" y="0"/>
            <a:chExt cx="660400" cy="574169"/>
          </a:xfrm>
        </p:grpSpPr>
        <p:sp>
          <p:nvSpPr>
            <p:cNvPr id="27" name="Freeform 2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28" name="TextBox 2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29" name="TextBox 29"/>
          <p:cNvSpPr txBox="1"/>
          <p:nvPr/>
        </p:nvSpPr>
        <p:spPr>
          <a:xfrm>
            <a:off x="1430526" y="2875080"/>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11.</a:t>
            </a:r>
          </a:p>
        </p:txBody>
      </p:sp>
      <p:grpSp>
        <p:nvGrpSpPr>
          <p:cNvPr id="30" name="Group 30"/>
          <p:cNvGrpSpPr/>
          <p:nvPr/>
        </p:nvGrpSpPr>
        <p:grpSpPr>
          <a:xfrm rot="5400000">
            <a:off x="1684575" y="2930357"/>
            <a:ext cx="787008" cy="183942"/>
            <a:chOff x="0" y="0"/>
            <a:chExt cx="930604" cy="217504"/>
          </a:xfrm>
        </p:grpSpPr>
        <p:sp>
          <p:nvSpPr>
            <p:cNvPr id="31" name="Freeform 3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32" name="TextBox 3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33" name="Group 33"/>
          <p:cNvGrpSpPr/>
          <p:nvPr/>
        </p:nvGrpSpPr>
        <p:grpSpPr>
          <a:xfrm>
            <a:off x="2151138" y="2761106"/>
            <a:ext cx="5149159" cy="439970"/>
            <a:chOff x="0" y="0"/>
            <a:chExt cx="1851388" cy="158192"/>
          </a:xfrm>
        </p:grpSpPr>
        <p:sp>
          <p:nvSpPr>
            <p:cNvPr id="34" name="Freeform 3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35" name="TextBox 3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36" name="Group 36"/>
          <p:cNvGrpSpPr/>
          <p:nvPr/>
        </p:nvGrpSpPr>
        <p:grpSpPr>
          <a:xfrm rot="5400000">
            <a:off x="1254973" y="3562153"/>
            <a:ext cx="787008" cy="684246"/>
            <a:chOff x="0" y="0"/>
            <a:chExt cx="660400" cy="574169"/>
          </a:xfrm>
        </p:grpSpPr>
        <p:sp>
          <p:nvSpPr>
            <p:cNvPr id="37" name="Freeform 3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38" name="TextBox 3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39" name="TextBox 39"/>
          <p:cNvSpPr txBox="1"/>
          <p:nvPr/>
        </p:nvSpPr>
        <p:spPr>
          <a:xfrm>
            <a:off x="1432772" y="3757027"/>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12.</a:t>
            </a:r>
          </a:p>
        </p:txBody>
      </p:sp>
      <p:grpSp>
        <p:nvGrpSpPr>
          <p:cNvPr id="40" name="Group 40"/>
          <p:cNvGrpSpPr/>
          <p:nvPr/>
        </p:nvGrpSpPr>
        <p:grpSpPr>
          <a:xfrm rot="5400000">
            <a:off x="1686821" y="3812305"/>
            <a:ext cx="787008" cy="183942"/>
            <a:chOff x="0" y="0"/>
            <a:chExt cx="930604" cy="217504"/>
          </a:xfrm>
        </p:grpSpPr>
        <p:sp>
          <p:nvSpPr>
            <p:cNvPr id="41" name="Freeform 4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42" name="TextBox 4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43" name="Group 43"/>
          <p:cNvGrpSpPr/>
          <p:nvPr/>
        </p:nvGrpSpPr>
        <p:grpSpPr>
          <a:xfrm>
            <a:off x="2172296" y="3684291"/>
            <a:ext cx="5149159" cy="439970"/>
            <a:chOff x="0" y="0"/>
            <a:chExt cx="1851388" cy="158192"/>
          </a:xfrm>
        </p:grpSpPr>
        <p:sp>
          <p:nvSpPr>
            <p:cNvPr id="44" name="Freeform 4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45" name="TextBox 4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46" name="Group 46"/>
          <p:cNvGrpSpPr/>
          <p:nvPr/>
        </p:nvGrpSpPr>
        <p:grpSpPr>
          <a:xfrm rot="5400000">
            <a:off x="1250481" y="4444100"/>
            <a:ext cx="787008" cy="684246"/>
            <a:chOff x="0" y="0"/>
            <a:chExt cx="660400" cy="574169"/>
          </a:xfrm>
        </p:grpSpPr>
        <p:sp>
          <p:nvSpPr>
            <p:cNvPr id="47" name="Freeform 4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48" name="TextBox 4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49" name="TextBox 49"/>
          <p:cNvSpPr txBox="1"/>
          <p:nvPr/>
        </p:nvSpPr>
        <p:spPr>
          <a:xfrm>
            <a:off x="1430526" y="4638975"/>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14.</a:t>
            </a:r>
          </a:p>
        </p:txBody>
      </p:sp>
      <p:grpSp>
        <p:nvGrpSpPr>
          <p:cNvPr id="50" name="Group 50"/>
          <p:cNvGrpSpPr/>
          <p:nvPr/>
        </p:nvGrpSpPr>
        <p:grpSpPr>
          <a:xfrm rot="5400000">
            <a:off x="1684575" y="4694252"/>
            <a:ext cx="787008" cy="183942"/>
            <a:chOff x="0" y="0"/>
            <a:chExt cx="930604" cy="217504"/>
          </a:xfrm>
        </p:grpSpPr>
        <p:sp>
          <p:nvSpPr>
            <p:cNvPr id="51" name="Freeform 5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52" name="TextBox 5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53" name="Group 53"/>
          <p:cNvGrpSpPr/>
          <p:nvPr/>
        </p:nvGrpSpPr>
        <p:grpSpPr>
          <a:xfrm>
            <a:off x="2170050" y="4566239"/>
            <a:ext cx="5149159" cy="439970"/>
            <a:chOff x="0" y="0"/>
            <a:chExt cx="1851388" cy="158192"/>
          </a:xfrm>
        </p:grpSpPr>
        <p:sp>
          <p:nvSpPr>
            <p:cNvPr id="54" name="Freeform 5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55" name="TextBox 5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56" name="TextBox 56"/>
          <p:cNvSpPr txBox="1"/>
          <p:nvPr/>
        </p:nvSpPr>
        <p:spPr>
          <a:xfrm rot="-5400000">
            <a:off x="-3764358" y="3891982"/>
            <a:ext cx="9165241" cy="1804918"/>
          </a:xfrm>
          <a:prstGeom prst="rect">
            <a:avLst/>
          </a:prstGeom>
        </p:spPr>
        <p:txBody>
          <a:bodyPr lIns="0" tIns="0" rIns="0" bIns="0" rtlCol="0" anchor="t">
            <a:spAutoFit/>
          </a:bodyPr>
          <a:lstStyle/>
          <a:p>
            <a:pPr algn="ctr">
              <a:lnSpc>
                <a:spcPct val="107000"/>
              </a:lnSpc>
              <a:spcAft>
                <a:spcPts val="800"/>
              </a:spcAft>
            </a:pPr>
            <a:r>
              <a:rPr lang="cy-GB" sz="6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 y n </a:t>
            </a:r>
            <a:r>
              <a:rPr lang="cy-GB" sz="6600" b="1" kern="1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n</a:t>
            </a:r>
            <a:r>
              <a:rPr lang="cy-GB" sz="6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w y s</a:t>
            </a:r>
            <a:endParaRPr lang="en-GB" sz="6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ts val="4784"/>
              </a:lnSpc>
            </a:pPr>
            <a:endParaRPr lang="en-US" sz="4784" b="1" spc="3827" dirty="0">
              <a:solidFill>
                <a:srgbClr val="FFFFFF"/>
              </a:solidFill>
              <a:latin typeface="Verdana Pro Bold"/>
              <a:ea typeface="Verdana Pro Bold"/>
              <a:cs typeface="Verdana Pro Bold"/>
              <a:sym typeface="Verdana Pro Bold"/>
            </a:endParaRPr>
          </a:p>
        </p:txBody>
      </p:sp>
      <p:sp>
        <p:nvSpPr>
          <p:cNvPr id="57" name="TextBox 57"/>
          <p:cNvSpPr txBox="1"/>
          <p:nvPr/>
        </p:nvSpPr>
        <p:spPr>
          <a:xfrm>
            <a:off x="2375838" y="1034584"/>
            <a:ext cx="2157916" cy="271998"/>
          </a:xfrm>
          <a:prstGeom prst="rect">
            <a:avLst/>
          </a:prstGeom>
        </p:spPr>
        <p:txBody>
          <a:bodyPr lIns="0" tIns="0" rIns="0" bIns="0" rtlCol="0" anchor="t">
            <a:spAutoFit/>
          </a:bodyPr>
          <a:lstStyle/>
          <a:p>
            <a:pPr marL="0" lvl="1" indent="0" algn="l">
              <a:lnSpc>
                <a:spcPts val="2232"/>
              </a:lnSpc>
            </a:pPr>
            <a:r>
              <a:rPr lang="cy-GB"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Am Wrecsam</a:t>
            </a:r>
            <a:endParaRPr lang="en-US" b="1" dirty="0">
              <a:solidFill>
                <a:schemeClr val="bg1"/>
              </a:solidFill>
              <a:latin typeface="Verdana Pro Bold"/>
              <a:ea typeface="Verdana Pro Bold"/>
              <a:cs typeface="Verdana Pro Bold"/>
              <a:sym typeface="Verdana Pro Bold"/>
            </a:endParaRPr>
          </a:p>
        </p:txBody>
      </p:sp>
      <p:sp>
        <p:nvSpPr>
          <p:cNvPr id="58" name="TextBox 58"/>
          <p:cNvSpPr txBox="1"/>
          <p:nvPr/>
        </p:nvSpPr>
        <p:spPr>
          <a:xfrm>
            <a:off x="2380330" y="1993132"/>
            <a:ext cx="4693214" cy="271998"/>
          </a:xfrm>
          <a:prstGeom prst="rect">
            <a:avLst/>
          </a:prstGeom>
        </p:spPr>
        <p:txBody>
          <a:bodyPr lIns="0" tIns="0" rIns="0" bIns="0" rtlCol="0" anchor="t">
            <a:spAutoFit/>
          </a:bodyPr>
          <a:lstStyle/>
          <a:p>
            <a:pPr marL="0" lvl="1" indent="0" algn="l">
              <a:lnSpc>
                <a:spcPts val="2232"/>
              </a:lnSpc>
            </a:pPr>
            <a:r>
              <a:rPr lang="cy-GB"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Bwrdd Iechyd Prifysgol Betsi Cadwaladr</a:t>
            </a:r>
            <a:endParaRPr lang="en-US" sz="1600" b="1" dirty="0">
              <a:solidFill>
                <a:schemeClr val="bg1"/>
              </a:solidFill>
              <a:latin typeface="Verdana Pro Bold"/>
              <a:ea typeface="Verdana Pro Bold"/>
              <a:cs typeface="Verdana Pro Bold"/>
              <a:sym typeface="Verdana Pro Bold"/>
            </a:endParaRPr>
          </a:p>
        </p:txBody>
      </p:sp>
      <p:sp>
        <p:nvSpPr>
          <p:cNvPr id="59" name="TextBox 59"/>
          <p:cNvSpPr txBox="1"/>
          <p:nvPr/>
        </p:nvSpPr>
        <p:spPr>
          <a:xfrm>
            <a:off x="2375838" y="2875080"/>
            <a:ext cx="4103944" cy="275525"/>
          </a:xfrm>
          <a:prstGeom prst="rect">
            <a:avLst/>
          </a:prstGeom>
        </p:spPr>
        <p:txBody>
          <a:bodyPr lIns="0" tIns="0" rIns="0" bIns="0" rtlCol="0" anchor="t">
            <a:spAutoFit/>
          </a:bodyPr>
          <a:lstStyle/>
          <a:p>
            <a:pPr marL="0" lvl="1">
              <a:lnSpc>
                <a:spcPts val="2232"/>
              </a:lnSpc>
            </a:pPr>
            <a:r>
              <a:rPr lang="cy-GB" b="1" dirty="0">
                <a:solidFill>
                  <a:schemeClr val="bg1"/>
                </a:solidFill>
                <a:latin typeface="Aptos" panose="020B0004020202020204" pitchFamily="34" charset="0"/>
              </a:rPr>
              <a:t>Sefydliad Meddygol Wrecsam</a:t>
            </a:r>
            <a:endParaRPr lang="en-US" sz="1594" b="1" dirty="0">
              <a:solidFill>
                <a:schemeClr val="bg1"/>
              </a:solidFill>
              <a:latin typeface="Aptos" panose="020B0004020202020204" pitchFamily="34" charset="0"/>
              <a:ea typeface="Verdana Pro Bold"/>
              <a:cs typeface="Verdana Pro Bold"/>
              <a:sym typeface="Verdana Pro Bold"/>
            </a:endParaRPr>
          </a:p>
        </p:txBody>
      </p:sp>
      <p:sp>
        <p:nvSpPr>
          <p:cNvPr id="60" name="TextBox 60"/>
          <p:cNvSpPr txBox="1"/>
          <p:nvPr/>
        </p:nvSpPr>
        <p:spPr>
          <a:xfrm>
            <a:off x="2378084" y="3757027"/>
            <a:ext cx="2900605" cy="286232"/>
          </a:xfrm>
          <a:prstGeom prst="rect">
            <a:avLst/>
          </a:prstGeom>
        </p:spPr>
        <p:txBody>
          <a:bodyPr lIns="0" tIns="0" rIns="0" bIns="0" rtlCol="0" anchor="t">
            <a:spAutoFit/>
          </a:bodyPr>
          <a:lstStyle/>
          <a:p>
            <a:pPr>
              <a:lnSpc>
                <a:spcPct val="107000"/>
              </a:lnSpc>
              <a:spcAft>
                <a:spcPts val="800"/>
              </a:spcAft>
            </a:pPr>
            <a:r>
              <a:rPr lang="cy-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Iechyd a Llesiant</a:t>
            </a:r>
            <a:endParaRPr lang="en-GB"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1" name="TextBox 61"/>
          <p:cNvSpPr txBox="1"/>
          <p:nvPr/>
        </p:nvSpPr>
        <p:spPr>
          <a:xfrm>
            <a:off x="2375838" y="4638975"/>
            <a:ext cx="2900605" cy="275525"/>
          </a:xfrm>
          <a:prstGeom prst="rect">
            <a:avLst/>
          </a:prstGeom>
        </p:spPr>
        <p:txBody>
          <a:bodyPr lIns="0" tIns="0" rIns="0" bIns="0" rtlCol="0" anchor="t">
            <a:spAutoFit/>
          </a:bodyPr>
          <a:lstStyle/>
          <a:p>
            <a:pPr marL="0" lvl="1">
              <a:lnSpc>
                <a:spcPts val="2232"/>
              </a:lnSpc>
            </a:pPr>
            <a:r>
              <a:rPr lang="cy-GB" b="1" dirty="0">
                <a:solidFill>
                  <a:schemeClr val="bg1"/>
                </a:solidFill>
                <a:latin typeface="Aptos" panose="020B0004020202020204" pitchFamily="34" charset="0"/>
              </a:rPr>
              <a:t>Llyfrgell</a:t>
            </a:r>
            <a:endParaRPr lang="en-US" sz="1594" b="1" dirty="0">
              <a:solidFill>
                <a:schemeClr val="bg1"/>
              </a:solidFill>
              <a:latin typeface="Aptos" panose="020B0004020202020204" pitchFamily="34" charset="0"/>
              <a:ea typeface="Verdana Pro Bold"/>
              <a:cs typeface="Verdana Pro Bold"/>
              <a:sym typeface="Verdana Pro Bold"/>
            </a:endParaRPr>
          </a:p>
        </p:txBody>
      </p:sp>
      <p:sp>
        <p:nvSpPr>
          <p:cNvPr id="62" name="TextBox 62"/>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2</a:t>
            </a:r>
          </a:p>
        </p:txBody>
      </p:sp>
      <p:sp>
        <p:nvSpPr>
          <p:cNvPr id="63" name="Freeform 63"/>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3"/>
            <a:stretch>
              <a:fillRect/>
            </a:stretch>
          </a:blipFill>
        </p:spPr>
        <p:txBody>
          <a:bodyPr/>
          <a:lstStyle/>
          <a:p>
            <a:endParaRPr lang="en-GB"/>
          </a:p>
        </p:txBody>
      </p:sp>
      <p:grpSp>
        <p:nvGrpSpPr>
          <p:cNvPr id="64" name="Group 64"/>
          <p:cNvGrpSpPr/>
          <p:nvPr/>
        </p:nvGrpSpPr>
        <p:grpSpPr>
          <a:xfrm>
            <a:off x="6086711" y="9377061"/>
            <a:ext cx="1236989" cy="1236989"/>
            <a:chOff x="0" y="0"/>
            <a:chExt cx="1649319" cy="1649319"/>
          </a:xfrm>
        </p:grpSpPr>
        <p:grpSp>
          <p:nvGrpSpPr>
            <p:cNvPr id="65" name="Group 65"/>
            <p:cNvGrpSpPr/>
            <p:nvPr/>
          </p:nvGrpSpPr>
          <p:grpSpPr>
            <a:xfrm>
              <a:off x="0" y="0"/>
              <a:ext cx="1649319" cy="16493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67" name="TextBox 67"/>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68" name="TextBox 68"/>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69" name="TextBox 69"/>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70" name="TextBox 70"/>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grpSp>
        <p:nvGrpSpPr>
          <p:cNvPr id="71" name="Group 71"/>
          <p:cNvGrpSpPr/>
          <p:nvPr/>
        </p:nvGrpSpPr>
        <p:grpSpPr>
          <a:xfrm rot="5400000">
            <a:off x="1250481" y="5326048"/>
            <a:ext cx="787008" cy="684246"/>
            <a:chOff x="0" y="0"/>
            <a:chExt cx="660400" cy="574169"/>
          </a:xfrm>
        </p:grpSpPr>
        <p:sp>
          <p:nvSpPr>
            <p:cNvPr id="72" name="Freeform 72"/>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73" name="TextBox 73"/>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74" name="TextBox 74"/>
          <p:cNvSpPr txBox="1"/>
          <p:nvPr/>
        </p:nvSpPr>
        <p:spPr>
          <a:xfrm>
            <a:off x="1430526" y="5520922"/>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15.</a:t>
            </a:r>
          </a:p>
        </p:txBody>
      </p:sp>
      <p:grpSp>
        <p:nvGrpSpPr>
          <p:cNvPr id="75" name="Group 75"/>
          <p:cNvGrpSpPr/>
          <p:nvPr/>
        </p:nvGrpSpPr>
        <p:grpSpPr>
          <a:xfrm rot="5400000">
            <a:off x="1684575" y="5576200"/>
            <a:ext cx="787008" cy="183942"/>
            <a:chOff x="0" y="0"/>
            <a:chExt cx="930604" cy="217504"/>
          </a:xfrm>
        </p:grpSpPr>
        <p:sp>
          <p:nvSpPr>
            <p:cNvPr id="76" name="Freeform 76"/>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77" name="TextBox 77"/>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78" name="Group 78"/>
          <p:cNvGrpSpPr/>
          <p:nvPr/>
        </p:nvGrpSpPr>
        <p:grpSpPr>
          <a:xfrm>
            <a:off x="2170050" y="5448186"/>
            <a:ext cx="5149159" cy="439970"/>
            <a:chOff x="0" y="0"/>
            <a:chExt cx="1851388" cy="158192"/>
          </a:xfrm>
        </p:grpSpPr>
        <p:sp>
          <p:nvSpPr>
            <p:cNvPr id="79" name="Freeform 79"/>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80" name="TextBox 80"/>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81" name="TextBox 81"/>
          <p:cNvSpPr txBox="1"/>
          <p:nvPr/>
        </p:nvSpPr>
        <p:spPr>
          <a:xfrm>
            <a:off x="2375838" y="5520922"/>
            <a:ext cx="2900605" cy="275525"/>
          </a:xfrm>
          <a:prstGeom prst="rect">
            <a:avLst/>
          </a:prstGeom>
        </p:spPr>
        <p:txBody>
          <a:bodyPr lIns="0" tIns="0" rIns="0" bIns="0" rtlCol="0" anchor="t">
            <a:spAutoFit/>
          </a:bodyPr>
          <a:lstStyle/>
          <a:p>
            <a:pPr marL="0" lvl="1">
              <a:lnSpc>
                <a:spcPts val="2232"/>
              </a:lnSpc>
            </a:pPr>
            <a:r>
              <a:rPr lang="cy-GB" b="1" dirty="0">
                <a:solidFill>
                  <a:schemeClr val="bg1"/>
                </a:solidFill>
                <a:latin typeface="Aptos" panose="020B0004020202020204" pitchFamily="34" charset="0"/>
              </a:rPr>
              <a:t>Bwyty'r Meddyg</a:t>
            </a:r>
            <a:endParaRPr lang="en-US" sz="1594" b="1" dirty="0">
              <a:solidFill>
                <a:schemeClr val="bg1"/>
              </a:solidFill>
              <a:latin typeface="Aptos" panose="020B0004020202020204" pitchFamily="34" charset="0"/>
              <a:ea typeface="Verdana Pro Bold"/>
              <a:cs typeface="Verdana Pro Bold"/>
              <a:sym typeface="Verdana Pro Bold"/>
            </a:endParaRPr>
          </a:p>
        </p:txBody>
      </p:sp>
      <p:grpSp>
        <p:nvGrpSpPr>
          <p:cNvPr id="82" name="Group 82"/>
          <p:cNvGrpSpPr/>
          <p:nvPr/>
        </p:nvGrpSpPr>
        <p:grpSpPr>
          <a:xfrm rot="5400000">
            <a:off x="1250481" y="6207995"/>
            <a:ext cx="787008" cy="684246"/>
            <a:chOff x="0" y="0"/>
            <a:chExt cx="660400" cy="574169"/>
          </a:xfrm>
        </p:grpSpPr>
        <p:sp>
          <p:nvSpPr>
            <p:cNvPr id="83" name="Freeform 83"/>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84" name="TextBox 84"/>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85" name="TextBox 85"/>
          <p:cNvSpPr txBox="1"/>
          <p:nvPr/>
        </p:nvSpPr>
        <p:spPr>
          <a:xfrm>
            <a:off x="1430526" y="6402869"/>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16.</a:t>
            </a:r>
          </a:p>
        </p:txBody>
      </p:sp>
      <p:grpSp>
        <p:nvGrpSpPr>
          <p:cNvPr id="86" name="Group 86"/>
          <p:cNvGrpSpPr/>
          <p:nvPr/>
        </p:nvGrpSpPr>
        <p:grpSpPr>
          <a:xfrm rot="5400000">
            <a:off x="1684575" y="6458147"/>
            <a:ext cx="787008" cy="183942"/>
            <a:chOff x="0" y="0"/>
            <a:chExt cx="930604" cy="217504"/>
          </a:xfrm>
        </p:grpSpPr>
        <p:sp>
          <p:nvSpPr>
            <p:cNvPr id="87" name="Freeform 87"/>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88" name="TextBox 88"/>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89" name="Group 89"/>
          <p:cNvGrpSpPr/>
          <p:nvPr/>
        </p:nvGrpSpPr>
        <p:grpSpPr>
          <a:xfrm>
            <a:off x="2170050" y="6330133"/>
            <a:ext cx="5149159" cy="439970"/>
            <a:chOff x="0" y="0"/>
            <a:chExt cx="1851388" cy="158192"/>
          </a:xfrm>
        </p:grpSpPr>
        <p:sp>
          <p:nvSpPr>
            <p:cNvPr id="90" name="Freeform 90"/>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91" name="TextBox 91"/>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92" name="TextBox 92"/>
          <p:cNvSpPr txBox="1"/>
          <p:nvPr/>
        </p:nvSpPr>
        <p:spPr>
          <a:xfrm>
            <a:off x="2375838" y="6402869"/>
            <a:ext cx="4101698" cy="276999"/>
          </a:xfrm>
          <a:prstGeom prst="rect">
            <a:avLst/>
          </a:prstGeom>
        </p:spPr>
        <p:txBody>
          <a:bodyPr lIns="0" tIns="0" rIns="0" bIns="0" rtlCol="0" anchor="t">
            <a:spAutoFit/>
          </a:bodyPr>
          <a:lstStyle/>
          <a:p>
            <a:r>
              <a:rPr lang="cy-GB" b="1" dirty="0">
                <a:solidFill>
                  <a:schemeClr val="bg1"/>
                </a:solidFill>
                <a:latin typeface="Aptos" panose="020B0004020202020204" pitchFamily="34" charset="0"/>
              </a:rPr>
              <a:t>Llety am ddim i F1s</a:t>
            </a:r>
            <a:endParaRPr lang="en-GB" b="1" dirty="0">
              <a:solidFill>
                <a:schemeClr val="bg1"/>
              </a:solidFill>
              <a:latin typeface="Aptos" panose="020B0004020202020204" pitchFamily="34" charset="0"/>
            </a:endParaRPr>
          </a:p>
        </p:txBody>
      </p:sp>
      <p:grpSp>
        <p:nvGrpSpPr>
          <p:cNvPr id="93" name="Group 93"/>
          <p:cNvGrpSpPr/>
          <p:nvPr/>
        </p:nvGrpSpPr>
        <p:grpSpPr>
          <a:xfrm rot="5400000">
            <a:off x="1250481" y="7089943"/>
            <a:ext cx="787008" cy="684246"/>
            <a:chOff x="0" y="0"/>
            <a:chExt cx="660400" cy="574169"/>
          </a:xfrm>
        </p:grpSpPr>
        <p:sp>
          <p:nvSpPr>
            <p:cNvPr id="94" name="Freeform 94"/>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95" name="TextBox 95"/>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96" name="TextBox 96"/>
          <p:cNvSpPr txBox="1"/>
          <p:nvPr/>
        </p:nvSpPr>
        <p:spPr>
          <a:xfrm>
            <a:off x="1430526" y="7284817"/>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17.</a:t>
            </a:r>
          </a:p>
        </p:txBody>
      </p:sp>
      <p:grpSp>
        <p:nvGrpSpPr>
          <p:cNvPr id="97" name="Group 97"/>
          <p:cNvGrpSpPr/>
          <p:nvPr/>
        </p:nvGrpSpPr>
        <p:grpSpPr>
          <a:xfrm rot="5400000">
            <a:off x="1684575" y="7340095"/>
            <a:ext cx="787008" cy="183942"/>
            <a:chOff x="0" y="0"/>
            <a:chExt cx="930604" cy="217504"/>
          </a:xfrm>
        </p:grpSpPr>
        <p:sp>
          <p:nvSpPr>
            <p:cNvPr id="98" name="Freeform 98"/>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99" name="TextBox 99"/>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100" name="Group 100"/>
          <p:cNvGrpSpPr/>
          <p:nvPr/>
        </p:nvGrpSpPr>
        <p:grpSpPr>
          <a:xfrm>
            <a:off x="2170050" y="7212081"/>
            <a:ext cx="5149159" cy="439970"/>
            <a:chOff x="0" y="0"/>
            <a:chExt cx="1851388" cy="158192"/>
          </a:xfrm>
        </p:grpSpPr>
        <p:sp>
          <p:nvSpPr>
            <p:cNvPr id="101" name="Freeform 101"/>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102" name="TextBox 102"/>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103" name="TextBox 103"/>
          <p:cNvSpPr txBox="1"/>
          <p:nvPr/>
        </p:nvSpPr>
        <p:spPr>
          <a:xfrm>
            <a:off x="2375838" y="7284817"/>
            <a:ext cx="4101698" cy="275525"/>
          </a:xfrm>
          <a:prstGeom prst="rect">
            <a:avLst/>
          </a:prstGeom>
        </p:spPr>
        <p:txBody>
          <a:bodyPr lIns="0" tIns="0" rIns="0" bIns="0" rtlCol="0" anchor="t">
            <a:spAutoFit/>
          </a:bodyPr>
          <a:lstStyle/>
          <a:p>
            <a:pPr marL="0" lvl="1">
              <a:lnSpc>
                <a:spcPts val="2232"/>
              </a:lnSpc>
            </a:pPr>
            <a:r>
              <a:rPr lang="cy-GB" b="1" dirty="0">
                <a:solidFill>
                  <a:schemeClr val="bg1"/>
                </a:solidFill>
                <a:latin typeface="Aptos" panose="020B0004020202020204" pitchFamily="34" charset="0"/>
              </a:rPr>
              <a:t>Tystebau ac Adborth</a:t>
            </a:r>
            <a:endParaRPr lang="en-US" sz="1594" b="1" dirty="0">
              <a:solidFill>
                <a:schemeClr val="bg1"/>
              </a:solidFill>
              <a:latin typeface="Aptos" panose="020B0004020202020204" pitchFamily="34" charset="0"/>
              <a:ea typeface="Verdana Pro Bold"/>
              <a:cs typeface="Verdana Pro Bold"/>
              <a:sym typeface="Verdana Pro Bold"/>
            </a:endParaRPr>
          </a:p>
        </p:txBody>
      </p:sp>
      <p:grpSp>
        <p:nvGrpSpPr>
          <p:cNvPr id="104" name="Group 104"/>
          <p:cNvGrpSpPr/>
          <p:nvPr/>
        </p:nvGrpSpPr>
        <p:grpSpPr>
          <a:xfrm rot="5400000">
            <a:off x="1250481" y="7971890"/>
            <a:ext cx="787008" cy="684246"/>
            <a:chOff x="0" y="0"/>
            <a:chExt cx="660400" cy="574169"/>
          </a:xfrm>
        </p:grpSpPr>
        <p:sp>
          <p:nvSpPr>
            <p:cNvPr id="105" name="Freeform 105"/>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106" name="TextBox 106"/>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107" name="TextBox 107"/>
          <p:cNvSpPr txBox="1"/>
          <p:nvPr/>
        </p:nvSpPr>
        <p:spPr>
          <a:xfrm>
            <a:off x="1430526" y="8166764"/>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19.</a:t>
            </a:r>
          </a:p>
        </p:txBody>
      </p:sp>
      <p:grpSp>
        <p:nvGrpSpPr>
          <p:cNvPr id="108" name="Group 108"/>
          <p:cNvGrpSpPr/>
          <p:nvPr/>
        </p:nvGrpSpPr>
        <p:grpSpPr>
          <a:xfrm rot="5400000">
            <a:off x="1684575" y="8222042"/>
            <a:ext cx="787008" cy="183942"/>
            <a:chOff x="0" y="0"/>
            <a:chExt cx="930604" cy="217504"/>
          </a:xfrm>
        </p:grpSpPr>
        <p:sp>
          <p:nvSpPr>
            <p:cNvPr id="109" name="Freeform 109"/>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110" name="TextBox 110"/>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111" name="Group 111"/>
          <p:cNvGrpSpPr/>
          <p:nvPr/>
        </p:nvGrpSpPr>
        <p:grpSpPr>
          <a:xfrm>
            <a:off x="2170050" y="8094028"/>
            <a:ext cx="5149159" cy="439970"/>
            <a:chOff x="0" y="0"/>
            <a:chExt cx="1851388" cy="158192"/>
          </a:xfrm>
        </p:grpSpPr>
        <p:sp>
          <p:nvSpPr>
            <p:cNvPr id="112" name="Freeform 112"/>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113" name="TextBox 113"/>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114" name="TextBox 114"/>
          <p:cNvSpPr txBox="1"/>
          <p:nvPr/>
        </p:nvSpPr>
        <p:spPr>
          <a:xfrm>
            <a:off x="2375838" y="8166764"/>
            <a:ext cx="4101698" cy="275525"/>
          </a:xfrm>
          <a:prstGeom prst="rect">
            <a:avLst/>
          </a:prstGeom>
        </p:spPr>
        <p:txBody>
          <a:bodyPr lIns="0" tIns="0" rIns="0" bIns="0" rtlCol="0" anchor="t">
            <a:spAutoFit/>
          </a:bodyPr>
          <a:lstStyle/>
          <a:p>
            <a:pPr marL="0" lvl="1">
              <a:lnSpc>
                <a:spcPts val="2232"/>
              </a:lnSpc>
            </a:pPr>
            <a:r>
              <a:rPr lang="cy-GB" b="1" dirty="0">
                <a:solidFill>
                  <a:schemeClr val="bg1"/>
                </a:solidFill>
                <a:latin typeface="Aptos" panose="020B0004020202020204" pitchFamily="34" charset="0"/>
              </a:rPr>
              <a:t>Manylion Cyswllt</a:t>
            </a:r>
            <a:endParaRPr lang="en-US" sz="1594" b="1" dirty="0">
              <a:solidFill>
                <a:schemeClr val="bg1"/>
              </a:solidFill>
              <a:latin typeface="Aptos" panose="020B0004020202020204" pitchFamily="34" charset="0"/>
              <a:ea typeface="Verdana Pro Bold"/>
              <a:cs typeface="Verdana Pro Bold"/>
              <a:sym typeface="Verdana Pro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385402"/>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3978213"/>
          </a:xfrm>
          <a:custGeom>
            <a:avLst/>
            <a:gdLst/>
            <a:ahLst/>
            <a:cxnLst/>
            <a:rect l="l" t="t" r="r" b="b"/>
            <a:pathLst>
              <a:path w="7087401" h="3978213">
                <a:moveTo>
                  <a:pt x="0" y="0"/>
                </a:moveTo>
                <a:lnTo>
                  <a:pt x="7087400" y="0"/>
                </a:lnTo>
                <a:lnTo>
                  <a:pt x="7087400" y="3978213"/>
                </a:lnTo>
                <a:lnTo>
                  <a:pt x="0" y="3978213"/>
                </a:lnTo>
                <a:lnTo>
                  <a:pt x="0" y="0"/>
                </a:lnTo>
                <a:close/>
              </a:path>
            </a:pathLst>
          </a:custGeom>
          <a:blipFill>
            <a:blip r:embed="rId3"/>
            <a:stretch>
              <a:fillRect t="-23456" b="-10159"/>
            </a:stretch>
          </a:blipFill>
        </p:spPr>
        <p:txBody>
          <a:bodyPr/>
          <a:lstStyle/>
          <a:p>
            <a:endParaRPr lang="en-GB"/>
          </a:p>
        </p:txBody>
      </p:sp>
      <p:sp>
        <p:nvSpPr>
          <p:cNvPr id="14" name="Freeform 14"/>
          <p:cNvSpPr/>
          <p:nvPr/>
        </p:nvSpPr>
        <p:spPr>
          <a:xfrm>
            <a:off x="2272937" y="4077398"/>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763120" y="5356235"/>
            <a:ext cx="6138657" cy="3724096"/>
          </a:xfrm>
          <a:prstGeom prst="rect">
            <a:avLst/>
          </a:prstGeom>
        </p:spPr>
        <p:txBody>
          <a:bodyPr wrap="square" lIns="0" tIns="0" rIns="0" bIns="0" rtlCol="0" anchor="t">
            <a:spAutoFit/>
          </a:bodyPr>
          <a:lstStyle/>
          <a:p>
            <a:pPr algn="ctr"/>
            <a:r>
              <a:rPr lang="cy-GB" sz="1600" dirty="0">
                <a:solidFill>
                  <a:schemeClr val="bg1"/>
                </a:solidFill>
                <a:latin typeface="Aptos" panose="020B0004020202020204" pitchFamily="34" charset="0"/>
              </a:rPr>
              <a:t>Mae Wrecsam wedi'i leoli'n ddelfrydol yng Ngogledd Ddwyrain Cymru, o fewn cyrraedd hawdd i nifer o leoliadau yn lleol ac yn genedlaethol. Ni yw'r anheddiad mwyaf yn yr ardal, ac mae llawer o drigolion yn teithio i'r gwaith i Wrecsam o'r ardal leol. Wedi'n lleoli ar yr A483, rydym wedi'n cysylltu'n uniongyrchol â Gogledd Lloegr a De Cymru. Rydym tua 45 munud o daith mewn car o Lerpwl, 1 awr o </a:t>
            </a:r>
            <a:r>
              <a:rPr lang="cy-GB" sz="1600" dirty="0" err="1">
                <a:solidFill>
                  <a:schemeClr val="bg1"/>
                </a:solidFill>
                <a:latin typeface="Aptos" panose="020B0004020202020204" pitchFamily="34" charset="0"/>
              </a:rPr>
              <a:t>Fanceinion</a:t>
            </a:r>
            <a:r>
              <a:rPr lang="cy-GB" sz="1600" dirty="0">
                <a:solidFill>
                  <a:schemeClr val="bg1"/>
                </a:solidFill>
                <a:latin typeface="Aptos" panose="020B0004020202020204" pitchFamily="34" charset="0"/>
              </a:rPr>
              <a:t>, 1 awr 30 munud o Ynys Môn a 3 awr o Gaerdydd. Mae nifer o brif ffyrdd eraill sy'n mynd heibio gerllaw ac sy'n hawdd eu cyrraedd. </a:t>
            </a:r>
            <a:endParaRPr lang="en-GB" sz="1600" dirty="0">
              <a:solidFill>
                <a:schemeClr val="bg1"/>
              </a:solidFill>
              <a:latin typeface="Aptos" panose="020B0004020202020204" pitchFamily="34" charset="0"/>
            </a:endParaRPr>
          </a:p>
          <a:p>
            <a:pPr algn="ctr"/>
            <a:r>
              <a:rPr lang="en-GB" dirty="0"/>
              <a:t> </a:t>
            </a:r>
          </a:p>
          <a:p>
            <a:pPr algn="ctr"/>
            <a:r>
              <a:rPr lang="cy-GB" sz="1600" dirty="0">
                <a:solidFill>
                  <a:schemeClr val="bg1"/>
                </a:solidFill>
                <a:latin typeface="Aptos" panose="020B0004020202020204" pitchFamily="34" charset="0"/>
              </a:rPr>
              <a:t>Mae gan Wrecsam y moethusrwydd o ddwy orsaf drenau, y ddwy ohonynt 10 munud o waith cerdded o'r ysbyty. Mae Wrecsam Canolog yn darparu nifer fach o wasanaethau i </a:t>
            </a:r>
            <a:r>
              <a:rPr lang="cy-GB" sz="1600" dirty="0" err="1">
                <a:solidFill>
                  <a:schemeClr val="bg1"/>
                </a:solidFill>
                <a:latin typeface="Aptos" panose="020B0004020202020204" pitchFamily="34" charset="0"/>
              </a:rPr>
              <a:t>Merseyside</a:t>
            </a:r>
            <a:r>
              <a:rPr lang="cy-GB" sz="1600" dirty="0">
                <a:solidFill>
                  <a:schemeClr val="bg1"/>
                </a:solidFill>
                <a:latin typeface="Aptos" panose="020B0004020202020204" pitchFamily="34" charset="0"/>
              </a:rPr>
              <a:t> ac y </a:t>
            </a:r>
            <a:r>
              <a:rPr lang="cy-GB" sz="1600" dirty="0" err="1">
                <a:solidFill>
                  <a:schemeClr val="bg1"/>
                </a:solidFill>
                <a:latin typeface="Aptos" panose="020B0004020202020204" pitchFamily="34" charset="0"/>
              </a:rPr>
              <a:t>Wirral</a:t>
            </a:r>
            <a:r>
              <a:rPr lang="cy-GB" sz="1600" dirty="0">
                <a:solidFill>
                  <a:schemeClr val="bg1"/>
                </a:solidFill>
                <a:latin typeface="Aptos" panose="020B0004020202020204" pitchFamily="34" charset="0"/>
              </a:rPr>
              <a:t>. Mae Gorsaf Gyffredinol Wrecsam, sy'n fwy, yn darparu gwasanaethau rheolaidd i </a:t>
            </a:r>
            <a:r>
              <a:rPr lang="cy-GB" sz="1600" dirty="0" err="1">
                <a:solidFill>
                  <a:schemeClr val="bg1"/>
                </a:solidFill>
                <a:latin typeface="Aptos" panose="020B0004020202020204" pitchFamily="34" charset="0"/>
              </a:rPr>
              <a:t>Gaergybi</a:t>
            </a:r>
            <a:r>
              <a:rPr lang="cy-GB" sz="1600" dirty="0">
                <a:solidFill>
                  <a:schemeClr val="bg1"/>
                </a:solidFill>
                <a:latin typeface="Aptos" panose="020B0004020202020204" pitchFamily="34" charset="0"/>
              </a:rPr>
              <a:t>, Casnewydd, Caerdydd, Birmingham, Caer, Llundain </a:t>
            </a:r>
            <a:r>
              <a:rPr lang="cy-GB" sz="1600" dirty="0" err="1">
                <a:solidFill>
                  <a:schemeClr val="bg1"/>
                </a:solidFill>
                <a:latin typeface="Aptos" panose="020B0004020202020204" pitchFamily="34" charset="0"/>
              </a:rPr>
              <a:t>Euston</a:t>
            </a:r>
            <a:r>
              <a:rPr lang="cy-GB" sz="1600" dirty="0">
                <a:solidFill>
                  <a:schemeClr val="bg1"/>
                </a:solidFill>
                <a:latin typeface="Aptos" panose="020B0004020202020204" pitchFamily="34" charset="0"/>
              </a:rPr>
              <a:t> ac Amwythig ymhlith cyrchfannau eraill.</a:t>
            </a:r>
            <a:endParaRPr lang="en-GB" sz="1600" dirty="0">
              <a:solidFill>
                <a:schemeClr val="bg1"/>
              </a:solidFill>
              <a:latin typeface="Aptos" panose="020B0004020202020204" pitchFamily="34" charset="0"/>
            </a:endParaRPr>
          </a:p>
        </p:txBody>
      </p:sp>
      <p:sp>
        <p:nvSpPr>
          <p:cNvPr id="16" name="TextBox 16"/>
          <p:cNvSpPr txBox="1"/>
          <p:nvPr/>
        </p:nvSpPr>
        <p:spPr>
          <a:xfrm>
            <a:off x="1178036" y="4289627"/>
            <a:ext cx="5200428" cy="984885"/>
          </a:xfrm>
          <a:prstGeom prst="rect">
            <a:avLst/>
          </a:prstGeom>
        </p:spPr>
        <p:txBody>
          <a:bodyPr lIns="0" tIns="0" rIns="0" bIns="0" rtlCol="0" anchor="t">
            <a:spAutoFit/>
          </a:bodyPr>
          <a:lstStyle/>
          <a:p>
            <a:pPr algn="ctr"/>
            <a:r>
              <a:rPr lang="cy-GB" sz="3200" b="1" dirty="0">
                <a:solidFill>
                  <a:schemeClr val="bg1"/>
                </a:solidFill>
                <a:latin typeface="Aptos" panose="020B0004020202020204" pitchFamily="34" charset="0"/>
              </a:rPr>
              <a:t>Am Wrecsam a'r Ardal Gyfagos</a:t>
            </a:r>
            <a:endParaRPr lang="en-GB" sz="3200" dirty="0">
              <a:solidFill>
                <a:schemeClr val="bg1"/>
              </a:solidFill>
              <a:latin typeface="Aptos" panose="020B0004020202020204" pitchFamily="34" charset="0"/>
            </a:endParaRPr>
          </a:p>
        </p:txBody>
      </p:sp>
      <p:sp>
        <p:nvSpPr>
          <p:cNvPr id="17" name="TextBox 1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405238" y="7468206"/>
            <a:ext cx="2536684" cy="1908855"/>
          </a:xfrm>
          <a:custGeom>
            <a:avLst/>
            <a:gdLst/>
            <a:ahLst/>
            <a:cxnLst/>
            <a:rect l="l" t="t" r="r" b="b"/>
            <a:pathLst>
              <a:path w="2536684" h="1908855">
                <a:moveTo>
                  <a:pt x="0" y="0"/>
                </a:moveTo>
                <a:lnTo>
                  <a:pt x="2536685" y="0"/>
                </a:lnTo>
                <a:lnTo>
                  <a:pt x="2536685" y="1908855"/>
                </a:lnTo>
                <a:lnTo>
                  <a:pt x="0" y="1908855"/>
                </a:lnTo>
                <a:lnTo>
                  <a:pt x="0" y="0"/>
                </a:lnTo>
                <a:close/>
              </a:path>
            </a:pathLst>
          </a:custGeom>
          <a:blipFill>
            <a:blip r:embed="rId2"/>
            <a:stretch>
              <a:fillRect/>
            </a:stretch>
          </a:blipFill>
        </p:spPr>
        <p:txBody>
          <a:bodyPr/>
          <a:lstStyle/>
          <a:p>
            <a:endParaRPr lang="en-GB"/>
          </a:p>
        </p:txBody>
      </p:sp>
      <p:sp>
        <p:nvSpPr>
          <p:cNvPr id="6" name="Freeform 6"/>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3"/>
            <a:stretch>
              <a:fillRect/>
            </a:stretch>
          </a:blipFill>
        </p:spPr>
        <p:txBody>
          <a:bodyPr/>
          <a:lstStyle/>
          <a:p>
            <a:endParaRPr lang="en-GB"/>
          </a:p>
        </p:txBody>
      </p:sp>
      <p:grpSp>
        <p:nvGrpSpPr>
          <p:cNvPr id="7" name="Group 7"/>
          <p:cNvGrpSpPr/>
          <p:nvPr/>
        </p:nvGrpSpPr>
        <p:grpSpPr>
          <a:xfrm>
            <a:off x="6086711" y="9377061"/>
            <a:ext cx="1236989" cy="1236989"/>
            <a:chOff x="0" y="0"/>
            <a:chExt cx="1649319" cy="1649319"/>
          </a:xfrm>
        </p:grpSpPr>
        <p:grpSp>
          <p:nvGrpSpPr>
            <p:cNvPr id="8" name="Group 8"/>
            <p:cNvGrpSpPr/>
            <p:nvPr/>
          </p:nvGrpSpPr>
          <p:grpSpPr>
            <a:xfrm>
              <a:off x="0" y="0"/>
              <a:ext cx="1649319" cy="16493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1" name="TextBox 11"/>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2" name="TextBox 12"/>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3" name="TextBox 13"/>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4" name="Freeform 14"/>
          <p:cNvSpPr/>
          <p:nvPr/>
        </p:nvSpPr>
        <p:spPr>
          <a:xfrm>
            <a:off x="236300" y="249891"/>
            <a:ext cx="7087401" cy="3742080"/>
          </a:xfrm>
          <a:custGeom>
            <a:avLst/>
            <a:gdLst/>
            <a:ahLst/>
            <a:cxnLst/>
            <a:rect l="l" t="t" r="r" b="b"/>
            <a:pathLst>
              <a:path w="7087401" h="3742080">
                <a:moveTo>
                  <a:pt x="0" y="0"/>
                </a:moveTo>
                <a:lnTo>
                  <a:pt x="7087400" y="0"/>
                </a:lnTo>
                <a:lnTo>
                  <a:pt x="7087400" y="3742080"/>
                </a:lnTo>
                <a:lnTo>
                  <a:pt x="0" y="3742080"/>
                </a:lnTo>
                <a:lnTo>
                  <a:pt x="0" y="0"/>
                </a:lnTo>
                <a:close/>
              </a:path>
            </a:pathLst>
          </a:custGeom>
          <a:blipFill>
            <a:blip r:embed="rId4"/>
            <a:stretch>
              <a:fillRect t="-22158" b="-4027"/>
            </a:stretch>
          </a:blipFill>
        </p:spPr>
        <p:txBody>
          <a:bodyPr/>
          <a:lstStyle/>
          <a:p>
            <a:endParaRPr lang="en-GB"/>
          </a:p>
        </p:txBody>
      </p:sp>
      <p:sp>
        <p:nvSpPr>
          <p:cNvPr id="15" name="Freeform 15"/>
          <p:cNvSpPr/>
          <p:nvPr/>
        </p:nvSpPr>
        <p:spPr>
          <a:xfrm>
            <a:off x="2272937" y="384126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236300" y="7468206"/>
            <a:ext cx="2601506" cy="1908855"/>
          </a:xfrm>
          <a:custGeom>
            <a:avLst/>
            <a:gdLst/>
            <a:ahLst/>
            <a:cxnLst/>
            <a:rect l="l" t="t" r="r" b="b"/>
            <a:pathLst>
              <a:path w="2601506" h="1908855">
                <a:moveTo>
                  <a:pt x="0" y="0"/>
                </a:moveTo>
                <a:lnTo>
                  <a:pt x="2601506" y="0"/>
                </a:lnTo>
                <a:lnTo>
                  <a:pt x="2601506" y="1908855"/>
                </a:lnTo>
                <a:lnTo>
                  <a:pt x="0" y="1908855"/>
                </a:lnTo>
                <a:lnTo>
                  <a:pt x="0" y="0"/>
                </a:lnTo>
                <a:close/>
              </a:path>
            </a:pathLst>
          </a:custGeom>
          <a:blipFill>
            <a:blip r:embed="rId7"/>
            <a:stretch>
              <a:fillRect/>
            </a:stretch>
          </a:blipFill>
        </p:spPr>
        <p:txBody>
          <a:bodyPr/>
          <a:lstStyle/>
          <a:p>
            <a:endParaRPr lang="en-GB"/>
          </a:p>
        </p:txBody>
      </p:sp>
      <p:sp>
        <p:nvSpPr>
          <p:cNvPr id="17" name="TextBox 17"/>
          <p:cNvSpPr txBox="1"/>
          <p:nvPr/>
        </p:nvSpPr>
        <p:spPr>
          <a:xfrm>
            <a:off x="349251" y="4249867"/>
            <a:ext cx="6858482" cy="3388492"/>
          </a:xfrm>
          <a:prstGeom prst="rect">
            <a:avLst/>
          </a:prstGeom>
        </p:spPr>
        <p:txBody>
          <a:bodyPr wrap="square" lIns="0" tIns="0" rIns="0" bIns="0" rtlCol="0" anchor="t">
            <a:spAutoFit/>
          </a:bodyPr>
          <a:lstStyle/>
          <a:p>
            <a:pPr algn="ctr">
              <a:lnSpc>
                <a:spcPts val="1674"/>
              </a:lnSpc>
            </a:pPr>
            <a:endParaRPr dirty="0"/>
          </a:p>
          <a:p>
            <a:pPr algn="ctr">
              <a:lnSpc>
                <a:spcPts val="1674"/>
              </a:lnSpc>
            </a:pPr>
            <a:endParaRPr dirty="0"/>
          </a:p>
          <a:p>
            <a:pPr algn="ctr"/>
            <a:r>
              <a:rPr lang="cy-GB" sz="1500" dirty="0">
                <a:solidFill>
                  <a:schemeClr val="bg1"/>
                </a:solidFill>
                <a:latin typeface="Aptos" panose="020B0004020202020204" pitchFamily="34" charset="0"/>
              </a:rPr>
              <a:t>Mae yna ddigonedd o gampfeydd, amrywiaeth o fwytai, caffis, llefydd </a:t>
            </a:r>
            <a:r>
              <a:rPr lang="cy-GB" sz="1500" dirty="0" err="1">
                <a:solidFill>
                  <a:schemeClr val="bg1"/>
                </a:solidFill>
                <a:latin typeface="Aptos" panose="020B0004020202020204" pitchFamily="34" charset="0"/>
              </a:rPr>
              <a:t>tecawê</a:t>
            </a:r>
            <a:r>
              <a:rPr lang="cy-GB" sz="1500" dirty="0">
                <a:solidFill>
                  <a:schemeClr val="bg1"/>
                </a:solidFill>
                <a:latin typeface="Aptos" panose="020B0004020202020204" pitchFamily="34" charset="0"/>
              </a:rPr>
              <a:t> a thafarndai gan gynnwys Tŷ Pawb sy'n cyfuno parcio, siopa, oriel gelf a bwytai o dan yr un to! Marchnad ar ddydd Llun ar gyfer eich holl gynnyrch ffres. Mae amrywiaeth o weithgareddau yn y Ddinas drwy gydol y flwyddyn gan gynnwys Gŵyl Fwyd Wrecsam flynyddol a Marchnad y Nadolig. </a:t>
            </a:r>
            <a:endParaRPr lang="en-GB" sz="1500" dirty="0">
              <a:solidFill>
                <a:schemeClr val="bg1"/>
              </a:solidFill>
              <a:latin typeface="Aptos" panose="020B0004020202020204" pitchFamily="34" charset="0"/>
            </a:endParaRPr>
          </a:p>
          <a:p>
            <a:pPr algn="ctr">
              <a:lnSpc>
                <a:spcPts val="1674"/>
              </a:lnSpc>
            </a:pPr>
            <a:endParaRPr lang="en-US" sz="1500" b="1" dirty="0">
              <a:solidFill>
                <a:srgbClr val="FFFFFF"/>
              </a:solidFill>
              <a:latin typeface="Aptos" panose="020B0004020202020204" pitchFamily="34" charset="0"/>
              <a:ea typeface="Verdana Pro Bold"/>
              <a:cs typeface="Verdana Pro Bold"/>
              <a:sym typeface="Verdana Pro Bold"/>
            </a:endParaRPr>
          </a:p>
          <a:p>
            <a:pPr algn="ctr"/>
            <a:r>
              <a:rPr lang="cy-GB" sz="1500" dirty="0">
                <a:solidFill>
                  <a:schemeClr val="bg1"/>
                </a:solidFill>
                <a:latin typeface="Aptos" panose="020B0004020202020204" pitchFamily="34" charset="0"/>
              </a:rPr>
              <a:t>Mae </a:t>
            </a:r>
            <a:r>
              <a:rPr lang="cy-GB" sz="1500" dirty="0" err="1">
                <a:solidFill>
                  <a:schemeClr val="bg1"/>
                </a:solidFill>
                <a:latin typeface="Aptos" panose="020B0004020202020204" pitchFamily="34" charset="0"/>
              </a:rPr>
              <a:t>cyfadeilad</a:t>
            </a:r>
            <a:r>
              <a:rPr lang="cy-GB" sz="1500" dirty="0">
                <a:solidFill>
                  <a:schemeClr val="bg1"/>
                </a:solidFill>
                <a:latin typeface="Aptos" panose="020B0004020202020204" pitchFamily="34" charset="0"/>
              </a:rPr>
              <a:t> Eagles </a:t>
            </a:r>
            <a:r>
              <a:rPr lang="cy-GB" sz="1500" dirty="0" err="1">
                <a:solidFill>
                  <a:schemeClr val="bg1"/>
                </a:solidFill>
                <a:latin typeface="Aptos" panose="020B0004020202020204" pitchFamily="34" charset="0"/>
              </a:rPr>
              <a:t>Meadow</a:t>
            </a:r>
            <a:r>
              <a:rPr lang="cy-GB" sz="1500" dirty="0">
                <a:solidFill>
                  <a:schemeClr val="bg1"/>
                </a:solidFill>
                <a:latin typeface="Aptos" panose="020B0004020202020204" pitchFamily="34" charset="0"/>
              </a:rPr>
              <a:t> yn gartref i nifer o siopau ffasiwn a manwerthu. Mae'r rhan fwyaf o siopau ar agor tan 5:30pm ar ddiwrnodau gwaith a phenwythnosau. Mae Eagles </a:t>
            </a:r>
            <a:r>
              <a:rPr lang="cy-GB" sz="1500" dirty="0" err="1">
                <a:solidFill>
                  <a:schemeClr val="bg1"/>
                </a:solidFill>
                <a:latin typeface="Aptos" panose="020B0004020202020204" pitchFamily="34" charset="0"/>
              </a:rPr>
              <a:t>Meadow</a:t>
            </a:r>
            <a:r>
              <a:rPr lang="cy-GB" sz="1500" dirty="0">
                <a:solidFill>
                  <a:schemeClr val="bg1"/>
                </a:solidFill>
                <a:latin typeface="Aptos" panose="020B0004020202020204" pitchFamily="34" charset="0"/>
              </a:rPr>
              <a:t> hefyd yn gartref i sinema </a:t>
            </a:r>
            <a:r>
              <a:rPr lang="cy-GB" sz="1500" dirty="0" err="1">
                <a:solidFill>
                  <a:schemeClr val="bg1"/>
                </a:solidFill>
                <a:latin typeface="Aptos" panose="020B0004020202020204" pitchFamily="34" charset="0"/>
              </a:rPr>
              <a:t>Odeon</a:t>
            </a:r>
            <a:r>
              <a:rPr lang="cy-GB" sz="1500" dirty="0">
                <a:solidFill>
                  <a:schemeClr val="bg1"/>
                </a:solidFill>
                <a:latin typeface="Aptos" panose="020B0004020202020204" pitchFamily="34" charset="0"/>
              </a:rPr>
              <a:t>, yn ogystal â bowlio deg. Gyda chynnydd mewn enwogrwydd clwb pêl-droed y dref, peidiwch â synnu gweld Hugh </a:t>
            </a:r>
            <a:r>
              <a:rPr lang="cy-GB" sz="1500" dirty="0" err="1">
                <a:solidFill>
                  <a:schemeClr val="bg1"/>
                </a:solidFill>
                <a:latin typeface="Aptos" panose="020B0004020202020204" pitchFamily="34" charset="0"/>
              </a:rPr>
              <a:t>Jackman</a:t>
            </a:r>
            <a:r>
              <a:rPr lang="cy-GB" sz="1500" dirty="0">
                <a:solidFill>
                  <a:schemeClr val="bg1"/>
                </a:solidFill>
                <a:latin typeface="Aptos" panose="020B0004020202020204" pitchFamily="34" charset="0"/>
              </a:rPr>
              <a:t> neu Will </a:t>
            </a:r>
            <a:r>
              <a:rPr lang="cy-GB" sz="1500" dirty="0" err="1">
                <a:solidFill>
                  <a:schemeClr val="bg1"/>
                </a:solidFill>
                <a:latin typeface="Aptos" panose="020B0004020202020204" pitchFamily="34" charset="0"/>
              </a:rPr>
              <a:t>Farrell</a:t>
            </a:r>
            <a:r>
              <a:rPr lang="cy-GB" sz="1500" dirty="0">
                <a:solidFill>
                  <a:schemeClr val="bg1"/>
                </a:solidFill>
                <a:latin typeface="Aptos" panose="020B0004020202020204" pitchFamily="34" charset="0"/>
              </a:rPr>
              <a:t> yn cerdded o gwmpas y ddinas ac yn mwynhau peint cyn y gêm yn y dafarn leol</a:t>
            </a:r>
            <a:endParaRPr lang="en-US" sz="1500" b="1" dirty="0">
              <a:solidFill>
                <a:schemeClr val="bg1"/>
              </a:solidFill>
              <a:latin typeface="Aptos" panose="020B0004020202020204" pitchFamily="34" charset="0"/>
              <a:ea typeface="Verdana Pro Bold"/>
              <a:cs typeface="Verdana Pro Bold"/>
              <a:sym typeface="Verdana Pro Bold"/>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8" name="Freeform 18"/>
          <p:cNvSpPr/>
          <p:nvPr/>
        </p:nvSpPr>
        <p:spPr>
          <a:xfrm>
            <a:off x="4449189" y="7468206"/>
            <a:ext cx="2874511" cy="1908855"/>
          </a:xfrm>
          <a:custGeom>
            <a:avLst/>
            <a:gdLst/>
            <a:ahLst/>
            <a:cxnLst/>
            <a:rect l="l" t="t" r="r" b="b"/>
            <a:pathLst>
              <a:path w="2874511" h="1908855">
                <a:moveTo>
                  <a:pt x="0" y="0"/>
                </a:moveTo>
                <a:lnTo>
                  <a:pt x="2874511" y="0"/>
                </a:lnTo>
                <a:lnTo>
                  <a:pt x="2874511" y="1908855"/>
                </a:lnTo>
                <a:lnTo>
                  <a:pt x="0" y="1908855"/>
                </a:lnTo>
                <a:lnTo>
                  <a:pt x="0" y="0"/>
                </a:lnTo>
                <a:close/>
              </a:path>
            </a:pathLst>
          </a:custGeom>
          <a:blipFill>
            <a:blip r:embed="rId8"/>
            <a:stretch>
              <a:fillRect/>
            </a:stretch>
          </a:blipFill>
        </p:spPr>
        <p:txBody>
          <a:bodyPr/>
          <a:lstStyle/>
          <a:p>
            <a:endParaRPr lang="en-GB"/>
          </a:p>
        </p:txBody>
      </p:sp>
      <p:sp>
        <p:nvSpPr>
          <p:cNvPr id="19" name="TextBox 19"/>
          <p:cNvSpPr txBox="1"/>
          <p:nvPr/>
        </p:nvSpPr>
        <p:spPr>
          <a:xfrm>
            <a:off x="1179786" y="4190302"/>
            <a:ext cx="5200428" cy="369332"/>
          </a:xfrm>
          <a:prstGeom prst="rect">
            <a:avLst/>
          </a:prstGeom>
        </p:spPr>
        <p:txBody>
          <a:bodyPr lIns="0" tIns="0" rIns="0" bIns="0" rtlCol="0" anchor="t">
            <a:spAutoFit/>
          </a:bodyPr>
          <a:lstStyle/>
          <a:p>
            <a:pPr algn="ctr"/>
            <a:r>
              <a:rPr lang="cy-GB" sz="2400" b="1" dirty="0">
                <a:solidFill>
                  <a:schemeClr val="bg1"/>
                </a:solidFill>
              </a:rPr>
              <a:t>Canol Dinas Wrecsam</a:t>
            </a:r>
            <a:endParaRPr lang="en-GB" sz="2400" b="1" dirty="0">
              <a:solidFill>
                <a:schemeClr val="bg1"/>
              </a:solidFill>
            </a:endParaRPr>
          </a:p>
        </p:txBody>
      </p:sp>
      <p:sp>
        <p:nvSpPr>
          <p:cNvPr id="20" name="TextBox 20"/>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4316744"/>
          </a:xfrm>
          <a:custGeom>
            <a:avLst/>
            <a:gdLst/>
            <a:ahLst/>
            <a:cxnLst/>
            <a:rect l="l" t="t" r="r" b="b"/>
            <a:pathLst>
              <a:path w="7087401" h="4316744">
                <a:moveTo>
                  <a:pt x="0" y="0"/>
                </a:moveTo>
                <a:lnTo>
                  <a:pt x="7087400" y="0"/>
                </a:lnTo>
                <a:lnTo>
                  <a:pt x="7087400" y="4316744"/>
                </a:lnTo>
                <a:lnTo>
                  <a:pt x="0" y="4316744"/>
                </a:lnTo>
                <a:lnTo>
                  <a:pt x="0" y="0"/>
                </a:lnTo>
                <a:close/>
              </a:path>
            </a:pathLst>
          </a:custGeom>
          <a:blipFill>
            <a:blip r:embed="rId3"/>
            <a:stretch>
              <a:fillRect t="-3619" b="-5767"/>
            </a:stretch>
          </a:blipFill>
        </p:spPr>
        <p:txBody>
          <a:bodyPr/>
          <a:lstStyle/>
          <a:p>
            <a:endParaRPr lang="en-GB"/>
          </a:p>
        </p:txBody>
      </p:sp>
      <p:sp>
        <p:nvSpPr>
          <p:cNvPr id="14" name="Freeform 14"/>
          <p:cNvSpPr/>
          <p:nvPr/>
        </p:nvSpPr>
        <p:spPr>
          <a:xfrm>
            <a:off x="5616456" y="6598907"/>
            <a:ext cx="1707245" cy="1605181"/>
          </a:xfrm>
          <a:custGeom>
            <a:avLst/>
            <a:gdLst/>
            <a:ahLst/>
            <a:cxnLst/>
            <a:rect l="l" t="t" r="r" b="b"/>
            <a:pathLst>
              <a:path w="1707245" h="1605181">
                <a:moveTo>
                  <a:pt x="0" y="0"/>
                </a:moveTo>
                <a:lnTo>
                  <a:pt x="1707244" y="0"/>
                </a:lnTo>
                <a:lnTo>
                  <a:pt x="1707244" y="1605181"/>
                </a:lnTo>
                <a:lnTo>
                  <a:pt x="0" y="1605181"/>
                </a:lnTo>
                <a:lnTo>
                  <a:pt x="0" y="0"/>
                </a:lnTo>
                <a:close/>
              </a:path>
            </a:pathLst>
          </a:custGeom>
          <a:blipFill>
            <a:blip r:embed="rId4"/>
            <a:stretch>
              <a:fillRect/>
            </a:stretch>
          </a:blipFill>
        </p:spPr>
        <p:txBody>
          <a:bodyPr/>
          <a:lstStyle/>
          <a:p>
            <a:endParaRPr lang="en-GB"/>
          </a:p>
        </p:txBody>
      </p:sp>
      <p:sp>
        <p:nvSpPr>
          <p:cNvPr id="15" name="Freeform 15"/>
          <p:cNvSpPr/>
          <p:nvPr/>
        </p:nvSpPr>
        <p:spPr>
          <a:xfrm>
            <a:off x="2281102" y="4415929"/>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236300" y="6598907"/>
            <a:ext cx="7087401" cy="2778155"/>
          </a:xfrm>
          <a:custGeom>
            <a:avLst/>
            <a:gdLst/>
            <a:ahLst/>
            <a:cxnLst/>
            <a:rect l="l" t="t" r="r" b="b"/>
            <a:pathLst>
              <a:path w="7087401" h="2778155">
                <a:moveTo>
                  <a:pt x="0" y="0"/>
                </a:moveTo>
                <a:lnTo>
                  <a:pt x="7087400" y="0"/>
                </a:lnTo>
                <a:lnTo>
                  <a:pt x="7087400" y="2778154"/>
                </a:lnTo>
                <a:lnTo>
                  <a:pt x="0" y="2778154"/>
                </a:lnTo>
                <a:lnTo>
                  <a:pt x="0" y="0"/>
                </a:lnTo>
                <a:close/>
              </a:path>
            </a:pathLst>
          </a:custGeom>
          <a:blipFill>
            <a:blip r:embed="rId7"/>
            <a:stretch>
              <a:fillRect t="-69872" b="-149017"/>
            </a:stretch>
          </a:blipFill>
        </p:spPr>
        <p:txBody>
          <a:bodyPr/>
          <a:lstStyle/>
          <a:p>
            <a:endParaRPr lang="en-GB"/>
          </a:p>
        </p:txBody>
      </p:sp>
      <p:sp>
        <p:nvSpPr>
          <p:cNvPr id="17" name="TextBox 17"/>
          <p:cNvSpPr txBox="1"/>
          <p:nvPr/>
        </p:nvSpPr>
        <p:spPr>
          <a:xfrm>
            <a:off x="798444" y="4764966"/>
            <a:ext cx="5963111" cy="369332"/>
          </a:xfrm>
          <a:prstGeom prst="rect">
            <a:avLst/>
          </a:prstGeom>
        </p:spPr>
        <p:txBody>
          <a:bodyPr lIns="0" tIns="0" rIns="0" bIns="0" rtlCol="0" anchor="t">
            <a:spAutoFit/>
          </a:bodyPr>
          <a:lstStyle/>
          <a:p>
            <a:pPr algn="ctr"/>
            <a:r>
              <a:rPr lang="cy-GB" sz="2400" b="1" dirty="0">
                <a:solidFill>
                  <a:schemeClr val="bg1"/>
                </a:solidFill>
                <a:latin typeface="Aptos" panose="020B0004020202020204" pitchFamily="34" charset="0"/>
              </a:rPr>
              <a:t>Clwb Pêl-droed Wrecsam</a:t>
            </a:r>
            <a:endParaRPr lang="en-GB" sz="2400" dirty="0">
              <a:solidFill>
                <a:schemeClr val="bg1"/>
              </a:solidFill>
              <a:latin typeface="Aptos" panose="020B0004020202020204" pitchFamily="34" charset="0"/>
            </a:endParaRPr>
          </a:p>
        </p:txBody>
      </p:sp>
      <p:sp>
        <p:nvSpPr>
          <p:cNvPr id="18" name="TextBox 18"/>
          <p:cNvSpPr txBox="1"/>
          <p:nvPr/>
        </p:nvSpPr>
        <p:spPr>
          <a:xfrm>
            <a:off x="509243" y="5244590"/>
            <a:ext cx="6541513" cy="1490536"/>
          </a:xfrm>
          <a:prstGeom prst="rect">
            <a:avLst/>
          </a:prstGeom>
        </p:spPr>
        <p:txBody>
          <a:bodyPr lIns="0" tIns="0" rIns="0" bIns="0" rtlCol="0" anchor="t">
            <a:spAutoFit/>
          </a:bodyPr>
          <a:lstStyle/>
          <a:p>
            <a:pPr algn="ctr"/>
            <a:r>
              <a:rPr lang="cy-GB" sz="1400" dirty="0">
                <a:solidFill>
                  <a:schemeClr val="bg1"/>
                </a:solidFill>
                <a:latin typeface="Aptos" panose="020B0004020202020204" pitchFamily="34" charset="0"/>
              </a:rPr>
              <a:t>Mae Clwb Pêl-droed Cymdeithas Wrecsam yn glwb pêl-droed proffesiynol sydd wedi'i leoli yn Wrecsam, Cymru. Wedi'i ffurfio ym 1864, dyma'r clwb hynaf yng Nghymru a'r trydydd tîm pêl-droed proffesiynol hynaf yn y byd.</a:t>
            </a:r>
            <a:endParaRPr lang="en-GB" sz="1400" dirty="0">
              <a:solidFill>
                <a:schemeClr val="bg1"/>
              </a:solidFill>
              <a:latin typeface="Aptos" panose="020B0004020202020204" pitchFamily="34" charset="0"/>
            </a:endParaRPr>
          </a:p>
          <a:p>
            <a:pPr algn="ctr">
              <a:lnSpc>
                <a:spcPts val="1674"/>
              </a:lnSpc>
            </a:pPr>
            <a:endParaRPr lang="en-US" sz="1400" b="1" dirty="0">
              <a:solidFill>
                <a:schemeClr val="bg1"/>
              </a:solidFill>
              <a:latin typeface="Aptos" panose="020B0004020202020204" pitchFamily="34" charset="0"/>
              <a:ea typeface="Verdana Pro Bold"/>
              <a:cs typeface="Verdana Pro Bold"/>
              <a:sym typeface="Verdana Pro Bold"/>
            </a:endParaRPr>
          </a:p>
          <a:p>
            <a:pPr algn="ctr"/>
            <a:r>
              <a:rPr lang="cy-GB" sz="1400" dirty="0">
                <a:solidFill>
                  <a:schemeClr val="bg1"/>
                </a:solidFill>
                <a:latin typeface="Aptos" panose="020B0004020202020204" pitchFamily="34" charset="0"/>
              </a:rPr>
              <a:t>Mae'r rhaglen ddogfen “Croeso i Wrecsam” ar Disney yn werth ei gwylio ac mae'n dangos yr ysbryd a'r ymdeimlad cymunedol sydd gan Wrecsam i'w gynnig.</a:t>
            </a:r>
            <a:endParaRPr lang="en-GB" sz="1400" dirty="0">
              <a:solidFill>
                <a:schemeClr val="bg1"/>
              </a:solidFill>
              <a:latin typeface="Aptos" panose="020B0004020202020204" pitchFamily="34" charset="0"/>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9" name="TextBox 19"/>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469765" y="4794426"/>
            <a:ext cx="6620471" cy="2926827"/>
          </a:xfrm>
          <a:prstGeom prst="rect">
            <a:avLst/>
          </a:prstGeom>
        </p:spPr>
        <p:txBody>
          <a:bodyPr lIns="0" tIns="0" rIns="0" bIns="0" rtlCol="0" anchor="t">
            <a:spAutoFit/>
          </a:bodyPr>
          <a:lstStyle/>
          <a:p>
            <a:pPr algn="ctr"/>
            <a:r>
              <a:rPr lang="cy-GB" sz="1500" dirty="0">
                <a:solidFill>
                  <a:schemeClr val="bg1"/>
                </a:solidFill>
              </a:rPr>
              <a:t>Os oedd gennych chi gyflymder mwy hamddenol mewn golwg, beth am ymweld â Thraphont Ddŵr </a:t>
            </a:r>
            <a:r>
              <a:rPr lang="cy-GB" sz="1500" dirty="0" err="1">
                <a:solidFill>
                  <a:schemeClr val="bg1"/>
                </a:solidFill>
              </a:rPr>
              <a:t>Pontcysyllte</a:t>
            </a:r>
            <a:r>
              <a:rPr lang="cy-GB" sz="1500" dirty="0">
                <a:solidFill>
                  <a:schemeClr val="bg1"/>
                </a:solidFill>
              </a:rPr>
              <a:t> gerllaw. Yn enwog yn rhyngwladol fel Safle Treftadaeth y Byd, mae'r Draphont Ddŵr yn cario camlas Llangollen ac fe'i hadeiladwyd ym 1805 gan Thomas </a:t>
            </a:r>
            <a:r>
              <a:rPr lang="cy-GB" sz="1500" dirty="0" err="1">
                <a:solidFill>
                  <a:schemeClr val="bg1"/>
                </a:solidFill>
              </a:rPr>
              <a:t>Telford</a:t>
            </a:r>
            <a:r>
              <a:rPr lang="cy-GB" sz="1500" dirty="0">
                <a:solidFill>
                  <a:schemeClr val="bg1"/>
                </a:solidFill>
              </a:rPr>
              <a:t>. Mae gan y sianel haearn sy'n cludo cychod camlas lwybr cerdded ar un ochr yn unig, gyda chwymp serth o 126 troedfedd ar yr ochr arall. Gall fod yn brofiad nerfus croesi'r draphont, ond un sy'n werth chweil oherwydd y golygfeydd godidog o'r dyffryn cyfagos! Neu ewch i weld plasty gwledig Erddig a mwynhewch dro hamddenol drwy’r gerddi prydferth a’r cefn gwlad cyfagos. Popeth ar garreg eich drws!</a:t>
            </a:r>
            <a:endParaRPr lang="en-GB" sz="1500" dirty="0">
              <a:solidFill>
                <a:schemeClr val="bg1"/>
              </a:solidFill>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4" name="Freeform 14"/>
          <p:cNvSpPr/>
          <p:nvPr/>
        </p:nvSpPr>
        <p:spPr>
          <a:xfrm>
            <a:off x="236300" y="249891"/>
            <a:ext cx="7087401" cy="3742080"/>
          </a:xfrm>
          <a:custGeom>
            <a:avLst/>
            <a:gdLst/>
            <a:ahLst/>
            <a:cxnLst/>
            <a:rect l="l" t="t" r="r" b="b"/>
            <a:pathLst>
              <a:path w="7087401" h="3742080">
                <a:moveTo>
                  <a:pt x="0" y="0"/>
                </a:moveTo>
                <a:lnTo>
                  <a:pt x="7087400" y="0"/>
                </a:lnTo>
                <a:lnTo>
                  <a:pt x="7087400" y="3742080"/>
                </a:lnTo>
                <a:lnTo>
                  <a:pt x="0" y="3742080"/>
                </a:lnTo>
                <a:lnTo>
                  <a:pt x="0" y="0"/>
                </a:lnTo>
                <a:close/>
              </a:path>
            </a:pathLst>
          </a:custGeom>
          <a:blipFill>
            <a:blip r:embed="rId3"/>
            <a:stretch>
              <a:fillRect t="-3284" b="-22901"/>
            </a:stretch>
          </a:blipFill>
        </p:spPr>
        <p:txBody>
          <a:bodyPr/>
          <a:lstStyle/>
          <a:p>
            <a:endParaRPr lang="en-GB"/>
          </a:p>
        </p:txBody>
      </p:sp>
      <p:sp>
        <p:nvSpPr>
          <p:cNvPr id="15" name="Freeform 15"/>
          <p:cNvSpPr/>
          <p:nvPr/>
        </p:nvSpPr>
        <p:spPr>
          <a:xfrm>
            <a:off x="2272937" y="384126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4129931" y="6981735"/>
            <a:ext cx="3193769" cy="2395327"/>
          </a:xfrm>
          <a:custGeom>
            <a:avLst/>
            <a:gdLst/>
            <a:ahLst/>
            <a:cxnLst/>
            <a:rect l="l" t="t" r="r" b="b"/>
            <a:pathLst>
              <a:path w="3193769" h="2395327">
                <a:moveTo>
                  <a:pt x="0" y="0"/>
                </a:moveTo>
                <a:lnTo>
                  <a:pt x="3193769" y="0"/>
                </a:lnTo>
                <a:lnTo>
                  <a:pt x="3193769" y="2395326"/>
                </a:lnTo>
                <a:lnTo>
                  <a:pt x="0" y="2395326"/>
                </a:lnTo>
                <a:lnTo>
                  <a:pt x="0" y="0"/>
                </a:lnTo>
                <a:close/>
              </a:path>
            </a:pathLst>
          </a:custGeom>
          <a:blipFill>
            <a:blip r:embed="rId6"/>
            <a:stretch>
              <a:fillRect/>
            </a:stretch>
          </a:blipFill>
        </p:spPr>
        <p:txBody>
          <a:bodyPr/>
          <a:lstStyle/>
          <a:p>
            <a:endParaRPr lang="en-GB"/>
          </a:p>
        </p:txBody>
      </p:sp>
      <p:sp>
        <p:nvSpPr>
          <p:cNvPr id="17" name="Freeform 17"/>
          <p:cNvSpPr/>
          <p:nvPr/>
        </p:nvSpPr>
        <p:spPr>
          <a:xfrm>
            <a:off x="236300" y="6981735"/>
            <a:ext cx="4089606" cy="2395327"/>
          </a:xfrm>
          <a:custGeom>
            <a:avLst/>
            <a:gdLst/>
            <a:ahLst/>
            <a:cxnLst/>
            <a:rect l="l" t="t" r="r" b="b"/>
            <a:pathLst>
              <a:path w="4089606" h="2395327">
                <a:moveTo>
                  <a:pt x="0" y="0"/>
                </a:moveTo>
                <a:lnTo>
                  <a:pt x="4089605" y="0"/>
                </a:lnTo>
                <a:lnTo>
                  <a:pt x="4089605" y="2395326"/>
                </a:lnTo>
                <a:lnTo>
                  <a:pt x="0" y="2395326"/>
                </a:lnTo>
                <a:lnTo>
                  <a:pt x="0" y="0"/>
                </a:lnTo>
                <a:close/>
              </a:path>
            </a:pathLst>
          </a:custGeom>
          <a:blipFill>
            <a:blip r:embed="rId7"/>
            <a:stretch>
              <a:fillRect r="-3990"/>
            </a:stretch>
          </a:blipFill>
        </p:spPr>
        <p:txBody>
          <a:bodyPr/>
          <a:lstStyle/>
          <a:p>
            <a:endParaRPr lang="en-GB"/>
          </a:p>
        </p:txBody>
      </p:sp>
      <p:sp>
        <p:nvSpPr>
          <p:cNvPr id="18" name="TextBox 18"/>
          <p:cNvSpPr txBox="1"/>
          <p:nvPr/>
        </p:nvSpPr>
        <p:spPr>
          <a:xfrm>
            <a:off x="528644" y="4190302"/>
            <a:ext cx="6502711" cy="430887"/>
          </a:xfrm>
          <a:prstGeom prst="rect">
            <a:avLst/>
          </a:prstGeom>
        </p:spPr>
        <p:txBody>
          <a:bodyPr lIns="0" tIns="0" rIns="0" bIns="0" rtlCol="0" anchor="t">
            <a:spAutoFit/>
          </a:bodyPr>
          <a:lstStyle/>
          <a:p>
            <a:pPr algn="ctr"/>
            <a:r>
              <a:rPr lang="cy-GB" sz="2800" b="1" dirty="0">
                <a:solidFill>
                  <a:schemeClr val="bg1"/>
                </a:solidFill>
                <a:latin typeface="Aptos" panose="020B0004020202020204" pitchFamily="34" charset="0"/>
              </a:rPr>
              <a:t>Archwiliwch y Cefn Gwlad Prydferth</a:t>
            </a:r>
            <a:endParaRPr lang="en-GB" sz="2800" dirty="0">
              <a:solidFill>
                <a:schemeClr val="bg1"/>
              </a:solidFill>
              <a:latin typeface="Aptos" panose="020B0004020202020204" pitchFamily="34" charset="0"/>
            </a:endParaRPr>
          </a:p>
        </p:txBody>
      </p:sp>
      <p:sp>
        <p:nvSpPr>
          <p:cNvPr id="19" name="TextBox 19"/>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3702908"/>
          </a:xfrm>
          <a:custGeom>
            <a:avLst/>
            <a:gdLst/>
            <a:ahLst/>
            <a:cxnLst/>
            <a:rect l="l" t="t" r="r" b="b"/>
            <a:pathLst>
              <a:path w="7087401" h="3702908">
                <a:moveTo>
                  <a:pt x="0" y="0"/>
                </a:moveTo>
                <a:lnTo>
                  <a:pt x="7087400" y="0"/>
                </a:lnTo>
                <a:lnTo>
                  <a:pt x="7087400" y="3702908"/>
                </a:lnTo>
                <a:lnTo>
                  <a:pt x="0" y="3702908"/>
                </a:lnTo>
                <a:lnTo>
                  <a:pt x="0" y="0"/>
                </a:lnTo>
                <a:close/>
              </a:path>
            </a:pathLst>
          </a:custGeom>
          <a:blipFill>
            <a:blip r:embed="rId3"/>
            <a:stretch>
              <a:fillRect b="-12687"/>
            </a:stretch>
          </a:blipFill>
        </p:spPr>
        <p:txBody>
          <a:bodyPr/>
          <a:lstStyle/>
          <a:p>
            <a:endParaRPr lang="en-GB"/>
          </a:p>
        </p:txBody>
      </p:sp>
      <p:sp>
        <p:nvSpPr>
          <p:cNvPr id="14" name="Freeform 14"/>
          <p:cNvSpPr/>
          <p:nvPr/>
        </p:nvSpPr>
        <p:spPr>
          <a:xfrm>
            <a:off x="2272937" y="384126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236300" y="6740601"/>
            <a:ext cx="7087401" cy="2636459"/>
          </a:xfrm>
          <a:custGeom>
            <a:avLst/>
            <a:gdLst/>
            <a:ahLst/>
            <a:cxnLst/>
            <a:rect l="l" t="t" r="r" b="b"/>
            <a:pathLst>
              <a:path w="7087401" h="2710754">
                <a:moveTo>
                  <a:pt x="0" y="0"/>
                </a:moveTo>
                <a:lnTo>
                  <a:pt x="7087400" y="0"/>
                </a:lnTo>
                <a:lnTo>
                  <a:pt x="7087400" y="2710754"/>
                </a:lnTo>
                <a:lnTo>
                  <a:pt x="0" y="2710754"/>
                </a:lnTo>
                <a:lnTo>
                  <a:pt x="0" y="0"/>
                </a:lnTo>
                <a:close/>
              </a:path>
            </a:pathLst>
          </a:custGeom>
          <a:blipFill>
            <a:blip r:embed="rId6"/>
            <a:stretch>
              <a:fillRect t="-17835" b="-23023"/>
            </a:stretch>
          </a:blipFill>
        </p:spPr>
        <p:txBody>
          <a:bodyPr/>
          <a:lstStyle/>
          <a:p>
            <a:endParaRPr lang="en-GB"/>
          </a:p>
        </p:txBody>
      </p:sp>
      <p:sp>
        <p:nvSpPr>
          <p:cNvPr id="16" name="TextBox 16"/>
          <p:cNvSpPr txBox="1"/>
          <p:nvPr/>
        </p:nvSpPr>
        <p:spPr>
          <a:xfrm>
            <a:off x="469765" y="4643496"/>
            <a:ext cx="6620471" cy="2272802"/>
          </a:xfrm>
          <a:prstGeom prst="rect">
            <a:avLst/>
          </a:prstGeom>
        </p:spPr>
        <p:txBody>
          <a:bodyPr lIns="0" tIns="0" rIns="0" bIns="0" rtlCol="0" anchor="t">
            <a:spAutoFit/>
          </a:bodyPr>
          <a:lstStyle/>
          <a:p>
            <a:pPr algn="ctr"/>
            <a:r>
              <a:rPr lang="cy-GB" sz="1500" dirty="0">
                <a:solidFill>
                  <a:schemeClr val="bg1"/>
                </a:solidFill>
                <a:latin typeface="Aptos" panose="020B0004020202020204" pitchFamily="34" charset="0"/>
              </a:rPr>
              <a:t>Mae Wrecsam wedi'i leoli'n ddelfrydol ger dinas Caer. Mae llawer o'r F1s presennol yn ymweld â Chaer yn rheolaidd. Wedi'i hamgylchynu gan ei muriau byd-enwog, dechreuodd y ddinas fel anheddiad Rhufeinig, a gellir gweld adfeilion llawer o'r adeiladau gwreiddiol o hyd heddiw. Mae yna lawer o gyfleusterau siopa ar gael i'r siopwr brwd, ac mae llawer o fwytai yn galw Caer yn gartref, sy'n ddelfrydol ar gyfer y rhai sy'n hoff o fwyd yn eich plith. Hyn i gyd wedi'i osod ymhlith yr adeiladau canoloesol niferus. Mae gan brif strydoedd Caer gynllun diddorol, gyda 2 res o siopau/allfeydd/bwytai wedi'u gosod un uwchben y llall yn y "rhesi" enwog.</a:t>
            </a:r>
            <a:endParaRPr lang="en-GB" sz="1500" dirty="0">
              <a:solidFill>
                <a:schemeClr val="bg1"/>
              </a:solidFill>
              <a:latin typeface="Aptos" panose="020B0004020202020204" pitchFamily="34" charset="0"/>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7" name="TextBox 17"/>
          <p:cNvSpPr txBox="1"/>
          <p:nvPr/>
        </p:nvSpPr>
        <p:spPr>
          <a:xfrm>
            <a:off x="528644" y="4190302"/>
            <a:ext cx="6502711" cy="430887"/>
          </a:xfrm>
          <a:prstGeom prst="rect">
            <a:avLst/>
          </a:prstGeom>
        </p:spPr>
        <p:txBody>
          <a:bodyPr lIns="0" tIns="0" rIns="0" bIns="0" rtlCol="0" anchor="t">
            <a:spAutoFit/>
          </a:bodyPr>
          <a:lstStyle/>
          <a:p>
            <a:pPr algn="ctr"/>
            <a:r>
              <a:rPr lang="cy-GB" sz="2800" b="1" dirty="0">
                <a:solidFill>
                  <a:schemeClr val="bg1"/>
                </a:solidFill>
                <a:latin typeface="Aptos" panose="020B0004020202020204" pitchFamily="34" charset="0"/>
              </a:rPr>
              <a:t>Dinasoedd Cyfagos</a:t>
            </a:r>
            <a:endParaRPr lang="en-GB" sz="2800" dirty="0">
              <a:solidFill>
                <a:schemeClr val="bg1"/>
              </a:solidFill>
              <a:latin typeface="Aptos" panose="020B0004020202020204" pitchFamily="34" charset="0"/>
            </a:endParaRPr>
          </a:p>
        </p:txBody>
      </p:sp>
      <p:sp>
        <p:nvSpPr>
          <p:cNvPr id="18" name="TextBox 1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740836" y="5326950"/>
            <a:ext cx="6078327" cy="3888629"/>
          </a:xfrm>
          <a:prstGeom prst="rect">
            <a:avLst/>
          </a:prstGeom>
        </p:spPr>
        <p:txBody>
          <a:bodyPr lIns="0" tIns="0" rIns="0" bIns="0" rtlCol="0" anchor="t">
            <a:spAutoFit/>
          </a:bodyPr>
          <a:lstStyle/>
          <a:p>
            <a:pPr algn="ctr"/>
            <a:r>
              <a:rPr lang="cy-GB" sz="1500" b="1" dirty="0">
                <a:solidFill>
                  <a:schemeClr val="bg1"/>
                </a:solidFill>
                <a:latin typeface="Aptos" panose="020B0004020202020204" pitchFamily="34" charset="0"/>
              </a:rPr>
              <a:t>Bwrdd Iechyd Prifysgol Betsi Cadwaladr yw'r sefydliad iechyd mwyaf yng Nghymru, gan ddarparu ystod lawn o wasanaethau sylfaenol, cymunedol, iechyd meddwl ac ysbyty acíwt i boblogaeth o tua 676,000 o bobl ar draws chwe sir Gogledd Cymru (Ynys Môn, Gwynedd, Conwy, Sir Ddinbych, Sir y Fflint a Wrecsam) yn ogystal â rhai rhannau o ganolbarth Cymru, Swydd Gaer a Swydd Amwythig.</a:t>
            </a:r>
            <a:endParaRPr lang="en-GB" sz="1500" b="1" dirty="0">
              <a:solidFill>
                <a:schemeClr val="bg1"/>
              </a:solidFill>
              <a:latin typeface="Aptos" panose="020B0004020202020204" pitchFamily="34" charset="0"/>
            </a:endParaRPr>
          </a:p>
          <a:p>
            <a:pPr algn="ctr"/>
            <a:r>
              <a:rPr lang="en-GB" sz="1500" b="1" dirty="0">
                <a:solidFill>
                  <a:schemeClr val="bg1"/>
                </a:solidFill>
                <a:latin typeface="Aptos" panose="020B0004020202020204" pitchFamily="34" charset="0"/>
              </a:rPr>
              <a:t> </a:t>
            </a:r>
          </a:p>
          <a:p>
            <a:pPr algn="ctr"/>
            <a:r>
              <a:rPr lang="cy-GB" sz="1500" b="1" dirty="0">
                <a:solidFill>
                  <a:schemeClr val="bg1"/>
                </a:solidFill>
                <a:latin typeface="Aptos" panose="020B0004020202020204" pitchFamily="34" charset="0"/>
              </a:rPr>
              <a:t> Mae'r Bwrdd Iechyd yn cyflogi tua 16,500 o staff ac mae ganddo gyllideb o tua £1.2 biliwn. Mae'n gyfrifol am weithredu tair ysbyty cyffredinol dosbarth (Ysbyty Gwynedd ym Mangor, Ysbyty Glan Clwyd ger y Rhyl, ac Ysbyty Maelor Wrecsam) yn ogystal â 22 ysbyty acíwt a chymunedol arall, a rhwydwaith o dros 90 o ganolfannau iechyd, clinigau, canolfannau timau iechyd cymunedol ac unedau iechyd meddwl. Mae hefyd yn cydlynu gwaith meddygfeydd teulu a gwasanaethau'r GIG a ddarperir gan ddeintyddion, optegwyr a fferyllfeydd Gogledd Cymru.</a:t>
            </a:r>
            <a:endParaRPr lang="en-GB" sz="1500" b="1" dirty="0">
              <a:solidFill>
                <a:schemeClr val="bg1"/>
              </a:solidFill>
              <a:latin typeface="Aptos" panose="020B0004020202020204" pitchFamily="34" charset="0"/>
            </a:endParaRPr>
          </a:p>
          <a:p>
            <a:pPr algn="ctr">
              <a:lnSpc>
                <a:spcPts val="1674"/>
              </a:lnSpc>
            </a:pPr>
            <a:endParaRPr lang="en-US" sz="1196" b="1" dirty="0">
              <a:solidFill>
                <a:srgbClr val="FFFFFF"/>
              </a:solidFill>
              <a:latin typeface="Verdana Pro Bold"/>
              <a:ea typeface="Verdana Pro Bold"/>
              <a:cs typeface="Verdana Pro Bold"/>
              <a:sym typeface="Verdana Pro Bold"/>
            </a:endParaRPr>
          </a:p>
        </p:txBody>
      </p:sp>
      <p:sp>
        <p:nvSpPr>
          <p:cNvPr id="14" name="Freeform 14"/>
          <p:cNvSpPr/>
          <p:nvPr/>
        </p:nvSpPr>
        <p:spPr>
          <a:xfrm>
            <a:off x="236300" y="249891"/>
            <a:ext cx="7087401" cy="3905661"/>
          </a:xfrm>
          <a:custGeom>
            <a:avLst/>
            <a:gdLst/>
            <a:ahLst/>
            <a:cxnLst/>
            <a:rect l="l" t="t" r="r" b="b"/>
            <a:pathLst>
              <a:path w="7087401" h="3905661">
                <a:moveTo>
                  <a:pt x="0" y="0"/>
                </a:moveTo>
                <a:lnTo>
                  <a:pt x="7087400" y="0"/>
                </a:lnTo>
                <a:lnTo>
                  <a:pt x="7087400" y="3905661"/>
                </a:lnTo>
                <a:lnTo>
                  <a:pt x="0" y="3905661"/>
                </a:lnTo>
                <a:lnTo>
                  <a:pt x="0" y="0"/>
                </a:lnTo>
                <a:close/>
              </a:path>
            </a:pathLst>
          </a:custGeom>
          <a:blipFill>
            <a:blip r:embed="rId3"/>
            <a:stretch>
              <a:fillRect l="-12214" t="-48267" r="-15030" b="-45404"/>
            </a:stretch>
          </a:blipFill>
        </p:spPr>
        <p:txBody>
          <a:bodyPr/>
          <a:lstStyle/>
          <a:p>
            <a:endParaRPr lang="en-GB"/>
          </a:p>
        </p:txBody>
      </p:sp>
      <p:sp>
        <p:nvSpPr>
          <p:cNvPr id="15" name="Freeform 15"/>
          <p:cNvSpPr/>
          <p:nvPr/>
        </p:nvSpPr>
        <p:spPr>
          <a:xfrm>
            <a:off x="2272937" y="4004846"/>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TextBox 16"/>
          <p:cNvSpPr txBox="1"/>
          <p:nvPr/>
        </p:nvSpPr>
        <p:spPr>
          <a:xfrm>
            <a:off x="528644" y="4430349"/>
            <a:ext cx="6502711" cy="861774"/>
          </a:xfrm>
          <a:prstGeom prst="rect">
            <a:avLst/>
          </a:prstGeom>
        </p:spPr>
        <p:txBody>
          <a:bodyPr lIns="0" tIns="0" rIns="0" bIns="0" rtlCol="0" anchor="t">
            <a:spAutoFit/>
          </a:bodyPr>
          <a:lstStyle/>
          <a:p>
            <a:pPr algn="ctr"/>
            <a:r>
              <a:rPr lang="cy-GB" sz="2800" b="1" dirty="0">
                <a:solidFill>
                  <a:schemeClr val="bg1"/>
                </a:solidFill>
                <a:latin typeface="Aptos" panose="020B0004020202020204" pitchFamily="34" charset="0"/>
              </a:rPr>
              <a:t>Gweithio ym Mwrdd Iechyd Prifysgol Betsi Cadwaladr</a:t>
            </a:r>
            <a:endParaRPr lang="en-GB" sz="2800" dirty="0">
              <a:solidFill>
                <a:schemeClr val="bg1"/>
              </a:solidFill>
              <a:latin typeface="Aptos" panose="020B0004020202020204" pitchFamily="34" charset="0"/>
            </a:endParaRPr>
          </a:p>
        </p:txBody>
      </p:sp>
      <p:sp>
        <p:nvSpPr>
          <p:cNvPr id="17" name="TextBox 1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49217" y="4813476"/>
            <a:ext cx="7087401" cy="4563585"/>
          </a:xfrm>
          <a:custGeom>
            <a:avLst/>
            <a:gdLst/>
            <a:ahLst/>
            <a:cxnLst/>
            <a:rect l="l" t="t" r="r" b="b"/>
            <a:pathLst>
              <a:path w="7087401" h="4563585">
                <a:moveTo>
                  <a:pt x="0" y="0"/>
                </a:moveTo>
                <a:lnTo>
                  <a:pt x="7087401" y="0"/>
                </a:lnTo>
                <a:lnTo>
                  <a:pt x="7087401" y="4563585"/>
                </a:lnTo>
                <a:lnTo>
                  <a:pt x="0" y="4563585"/>
                </a:lnTo>
                <a:lnTo>
                  <a:pt x="0" y="0"/>
                </a:lnTo>
                <a:close/>
              </a:path>
            </a:pathLst>
          </a:custGeom>
          <a:blipFill>
            <a:blip r:embed="rId2"/>
            <a:stretch>
              <a:fillRect l="-12214" t="-41308" r="-15030" b="-24441"/>
            </a:stretch>
          </a:blipFill>
        </p:spPr>
        <p:txBody>
          <a:bodyPr/>
          <a:lstStyle/>
          <a:p>
            <a:endParaRPr lang="en-GB"/>
          </a:p>
        </p:txBody>
      </p:sp>
      <p:sp>
        <p:nvSpPr>
          <p:cNvPr id="6" name="Freeform 6"/>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3"/>
            <a:stretch>
              <a:fillRect/>
            </a:stretch>
          </a:blipFill>
        </p:spPr>
        <p:txBody>
          <a:bodyPr/>
          <a:lstStyle/>
          <a:p>
            <a:endParaRPr lang="en-GB"/>
          </a:p>
        </p:txBody>
      </p:sp>
      <p:grpSp>
        <p:nvGrpSpPr>
          <p:cNvPr id="7" name="Group 7"/>
          <p:cNvGrpSpPr/>
          <p:nvPr/>
        </p:nvGrpSpPr>
        <p:grpSpPr>
          <a:xfrm>
            <a:off x="6086711" y="9377061"/>
            <a:ext cx="1236989" cy="1236989"/>
            <a:chOff x="0" y="0"/>
            <a:chExt cx="1649319" cy="1649319"/>
          </a:xfrm>
        </p:grpSpPr>
        <p:grpSp>
          <p:nvGrpSpPr>
            <p:cNvPr id="8" name="Group 8"/>
            <p:cNvGrpSpPr/>
            <p:nvPr/>
          </p:nvGrpSpPr>
          <p:grpSpPr>
            <a:xfrm>
              <a:off x="0" y="0"/>
              <a:ext cx="1649319" cy="16493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1" name="TextBox 11"/>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2" name="TextBox 12"/>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3" name="TextBox 13"/>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4" name="Freeform 14"/>
          <p:cNvSpPr/>
          <p:nvPr/>
        </p:nvSpPr>
        <p:spPr>
          <a:xfrm>
            <a:off x="2272937" y="4662770"/>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537256" y="5402987"/>
            <a:ext cx="6511323" cy="3384564"/>
          </a:xfrm>
          <a:custGeom>
            <a:avLst/>
            <a:gdLst/>
            <a:ahLst/>
            <a:cxnLst/>
            <a:rect l="l" t="t" r="r" b="b"/>
            <a:pathLst>
              <a:path w="6511323" h="3384564">
                <a:moveTo>
                  <a:pt x="0" y="0"/>
                </a:moveTo>
                <a:lnTo>
                  <a:pt x="6511322" y="0"/>
                </a:lnTo>
                <a:lnTo>
                  <a:pt x="6511322" y="3384564"/>
                </a:lnTo>
                <a:lnTo>
                  <a:pt x="0" y="3384564"/>
                </a:lnTo>
                <a:lnTo>
                  <a:pt x="0" y="0"/>
                </a:lnTo>
                <a:close/>
              </a:path>
            </a:pathLst>
          </a:custGeom>
          <a:blipFill>
            <a:blip r:embed="rId6"/>
            <a:stretch>
              <a:fillRect l="-35699" t="-53175" r="-35569" b="-32162"/>
            </a:stretch>
          </a:blipFill>
        </p:spPr>
        <p:txBody>
          <a:bodyPr/>
          <a:lstStyle/>
          <a:p>
            <a:endParaRPr lang="en-GB"/>
          </a:p>
        </p:txBody>
      </p:sp>
      <p:sp>
        <p:nvSpPr>
          <p:cNvPr id="16" name="TextBox 16"/>
          <p:cNvSpPr txBox="1"/>
          <p:nvPr/>
        </p:nvSpPr>
        <p:spPr>
          <a:xfrm>
            <a:off x="537256" y="1874142"/>
            <a:ext cx="6511323" cy="2965299"/>
          </a:xfrm>
          <a:prstGeom prst="rect">
            <a:avLst/>
          </a:prstGeom>
        </p:spPr>
        <p:txBody>
          <a:bodyPr wrap="square" lIns="0" tIns="0" rIns="0" bIns="0" rtlCol="0" anchor="t">
            <a:spAutoFit/>
          </a:bodyPr>
          <a:lstStyle/>
          <a:p>
            <a:pPr algn="ctr"/>
            <a:r>
              <a:rPr lang="cy-GB" dirty="0">
                <a:solidFill>
                  <a:schemeClr val="bg1"/>
                </a:solidFill>
                <a:latin typeface="Aptos" panose="020B0004020202020204" pitchFamily="34" charset="0"/>
              </a:rPr>
              <a:t>Mae ein gwerthoedd a'n hymddygiadau yn llunio'r ffordd rydym yn gweithio, sut rydym yn rhyngweithio â'n gilydd, ein cleifion/defnyddwyr gwasanaeth a'n partneriaid. Gwerthoedd yw credoau neu egwyddorion sy'n bwysig ac yn ystyrlon i ni - nhw yw'r hyn sy'n ein gyrru ni.</a:t>
            </a:r>
            <a:endParaRPr lang="en-GB" dirty="0">
              <a:solidFill>
                <a:schemeClr val="bg1"/>
              </a:solidFill>
              <a:latin typeface="Aptos" panose="020B0004020202020204" pitchFamily="34" charset="0"/>
            </a:endParaRPr>
          </a:p>
          <a:p>
            <a:pPr algn="ctr"/>
            <a:r>
              <a:rPr lang="cy-GB" dirty="0">
                <a:solidFill>
                  <a:schemeClr val="bg1"/>
                </a:solidFill>
                <a:latin typeface="Aptos" panose="020B0004020202020204" pitchFamily="34" charset="0"/>
              </a:rPr>
              <a:t>Ymddygiadau yw'r hyn a arsylwn, ein gweithredoedd sy'n dod â'r gwerthoedd hyn yn fyw. Mae ein hymddygiadau yn dangos ein gwerthoedd drwy'r hyn a </a:t>
            </a:r>
            <a:r>
              <a:rPr lang="cy-GB" dirty="0" err="1">
                <a:solidFill>
                  <a:schemeClr val="bg1"/>
                </a:solidFill>
                <a:latin typeface="Aptos" panose="020B0004020202020204" pitchFamily="34" charset="0"/>
              </a:rPr>
              <a:t>ddywedwn</a:t>
            </a:r>
            <a:r>
              <a:rPr lang="cy-GB" dirty="0">
                <a:solidFill>
                  <a:schemeClr val="bg1"/>
                </a:solidFill>
                <a:latin typeface="Aptos" panose="020B0004020202020204" pitchFamily="34" charset="0"/>
              </a:rPr>
              <a:t> a sut a </a:t>
            </a:r>
            <a:r>
              <a:rPr lang="cy-GB" dirty="0" err="1">
                <a:solidFill>
                  <a:schemeClr val="bg1"/>
                </a:solidFill>
                <a:latin typeface="Aptos" panose="020B0004020202020204" pitchFamily="34" charset="0"/>
              </a:rPr>
              <a:t>ddywedwn</a:t>
            </a:r>
            <a:r>
              <a:rPr lang="cy-GB" dirty="0">
                <a:solidFill>
                  <a:schemeClr val="bg1"/>
                </a:solidFill>
                <a:latin typeface="Aptos" panose="020B0004020202020204" pitchFamily="34" charset="0"/>
              </a:rPr>
              <a:t>, sut a wnawn bethau a sut a </a:t>
            </a:r>
            <a:r>
              <a:rPr lang="cy-GB" dirty="0" err="1">
                <a:solidFill>
                  <a:schemeClr val="bg1"/>
                </a:solidFill>
                <a:latin typeface="Aptos" panose="020B0004020202020204" pitchFamily="34" charset="0"/>
              </a:rPr>
              <a:t>drinwn</a:t>
            </a:r>
            <a:r>
              <a:rPr lang="cy-GB" dirty="0">
                <a:solidFill>
                  <a:schemeClr val="bg1"/>
                </a:solidFill>
                <a:latin typeface="Aptos" panose="020B0004020202020204" pitchFamily="34" charset="0"/>
              </a:rPr>
              <a:t> eraill ac a ddisgwyliwn gael ein trin ein hunain.</a:t>
            </a:r>
            <a:endParaRPr lang="en-GB" dirty="0">
              <a:solidFill>
                <a:schemeClr val="bg1"/>
              </a:solidFill>
              <a:latin typeface="Aptos" panose="020B0004020202020204" pitchFamily="34" charset="0"/>
            </a:endParaRPr>
          </a:p>
          <a:p>
            <a:pPr algn="ctr">
              <a:lnSpc>
                <a:spcPts val="1674"/>
              </a:lnSpc>
            </a:pPr>
            <a:r>
              <a:rPr lang="en-US" sz="1196" b="1" dirty="0">
                <a:solidFill>
                  <a:srgbClr val="FFFFFF"/>
                </a:solidFill>
                <a:latin typeface="Verdana Pro Bold"/>
                <a:ea typeface="Verdana Pro Bold"/>
                <a:cs typeface="Verdana Pro Bold"/>
                <a:sym typeface="Verdana Pro Bold"/>
              </a:rPr>
              <a:t>.</a:t>
            </a:r>
          </a:p>
        </p:txBody>
      </p:sp>
      <p:sp>
        <p:nvSpPr>
          <p:cNvPr id="17" name="TextBox 17"/>
          <p:cNvSpPr txBox="1"/>
          <p:nvPr/>
        </p:nvSpPr>
        <p:spPr>
          <a:xfrm>
            <a:off x="1418014" y="818613"/>
            <a:ext cx="4749807" cy="738664"/>
          </a:xfrm>
          <a:prstGeom prst="rect">
            <a:avLst/>
          </a:prstGeom>
        </p:spPr>
        <p:txBody>
          <a:bodyPr lIns="0" tIns="0" rIns="0" bIns="0" rtlCol="0" anchor="t">
            <a:spAutoFit/>
          </a:bodyPr>
          <a:lstStyle/>
          <a:p>
            <a:pPr algn="ctr"/>
            <a:r>
              <a:rPr lang="cy-GB" sz="2400" b="1" dirty="0">
                <a:solidFill>
                  <a:schemeClr val="bg1"/>
                </a:solidFill>
                <a:latin typeface="Aptos" panose="020B0004020202020204" pitchFamily="34" charset="0"/>
              </a:rPr>
              <a:t>Ein Fframwaith Gwerthoedd ac Ymddygiad</a:t>
            </a:r>
            <a:endParaRPr lang="en-GB" sz="2400" dirty="0">
              <a:solidFill>
                <a:schemeClr val="bg1"/>
              </a:solidFill>
              <a:latin typeface="Aptos" panose="020B0004020202020204" pitchFamily="34" charset="0"/>
            </a:endParaRPr>
          </a:p>
        </p:txBody>
      </p:sp>
      <p:sp>
        <p:nvSpPr>
          <p:cNvPr id="18" name="TextBox 1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3534921-1956-43a9-9498-463b2729836f" xsi:nil="true"/>
    <lcf76f155ced4ddcb4097134ff3c332f xmlns="7eacf8fe-a9ce-4374-92f5-581b210b570f">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1D9BBF78070343825AC322C150D363" ma:contentTypeVersion="17" ma:contentTypeDescription="Create a new document." ma:contentTypeScope="" ma:versionID="1e1b25a2e4f2651b5fcd43fc96f609a4">
  <xsd:schema xmlns:xsd="http://www.w3.org/2001/XMLSchema" xmlns:xs="http://www.w3.org/2001/XMLSchema" xmlns:p="http://schemas.microsoft.com/office/2006/metadata/properties" xmlns:ns1="http://schemas.microsoft.com/sharepoint/v3" xmlns:ns2="7eacf8fe-a9ce-4374-92f5-581b210b570f" xmlns:ns3="93534921-1956-43a9-9498-463b2729836f" targetNamespace="http://schemas.microsoft.com/office/2006/metadata/properties" ma:root="true" ma:fieldsID="1872565ce9771109f7d01edecef26bb7" ns1:_="" ns2:_="" ns3:_="">
    <xsd:import namespace="http://schemas.microsoft.com/sharepoint/v3"/>
    <xsd:import namespace="7eacf8fe-a9ce-4374-92f5-581b210b570f"/>
    <xsd:import namespace="93534921-1956-43a9-9498-463b2729836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acf8fe-a9ce-4374-92f5-581b210b57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534921-1956-43a9-9498-463b2729836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0d981bf-af7a-4709-ab7e-e3b14146c9a6}" ma:internalName="TaxCatchAll" ma:showField="CatchAllData" ma:web="93534921-1956-43a9-9498-463b2729836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323F93-9104-407B-BB72-1EC8E53C8D04}">
  <ds:schemaRefs>
    <ds:schemaRef ds:uri="http://schemas.microsoft.com/office/2006/metadata/properties"/>
    <ds:schemaRef ds:uri="http://schemas.microsoft.com/office/infopath/2007/PartnerControls"/>
    <ds:schemaRef ds:uri="http://schemas.microsoft.com/sharepoint/v3"/>
    <ds:schemaRef ds:uri="93534921-1956-43a9-9498-463b2729836f"/>
    <ds:schemaRef ds:uri="7eacf8fe-a9ce-4374-92f5-581b210b570f"/>
  </ds:schemaRefs>
</ds:datastoreItem>
</file>

<file path=customXml/itemProps2.xml><?xml version="1.0" encoding="utf-8"?>
<ds:datastoreItem xmlns:ds="http://schemas.openxmlformats.org/officeDocument/2006/customXml" ds:itemID="{90F628E6-11A8-4409-B888-72D9D04747D8}">
  <ds:schemaRefs>
    <ds:schemaRef ds:uri="http://schemas.microsoft.com/sharepoint/v3/contenttype/forms"/>
  </ds:schemaRefs>
</ds:datastoreItem>
</file>

<file path=customXml/itemProps3.xml><?xml version="1.0" encoding="utf-8"?>
<ds:datastoreItem xmlns:ds="http://schemas.openxmlformats.org/officeDocument/2006/customXml" ds:itemID="{211D5F9A-2C68-4E91-89F4-99E13A438A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eacf8fe-a9ce-4374-92f5-581b210b570f"/>
    <ds:schemaRef ds:uri="93534921-1956-43a9-9498-463b27298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TotalTime>
  <Words>2941</Words>
  <Application>Microsoft Office PowerPoint</Application>
  <PresentationFormat>Custom</PresentationFormat>
  <Paragraphs>233</Paragraphs>
  <Slides>19</Slides>
  <Notes>0</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GALWAD I BAWB SYDD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Wrexham Foundation Programme (A4)</dc:title>
  <dc:creator>Emma Wilson (BCUHB - Medical Education)</dc:creator>
  <cp:lastModifiedBy>Mairead Geaney (HEIW)</cp:lastModifiedBy>
  <cp:revision>6</cp:revision>
  <dcterms:created xsi:type="dcterms:W3CDTF">2006-08-16T00:00:00Z</dcterms:created>
  <dcterms:modified xsi:type="dcterms:W3CDTF">2026-02-27T10:44:53Z</dcterms:modified>
  <dc:identifier>DAGqzYa1I8I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0x010100AB1D9BBF78070343825AC322C150D363</vt:lpwstr>
  </property>
  <property fmtid="{D5CDD505-2E9C-101B-9397-08002B2CF9AE}" pid="3" name="MediaServiceImageTags">
    <vt:lpwstr/>
  </property>
</Properties>
</file>